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74ABD-B1AE-4134-98D2-57A286CB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E6EF9-61C5-407D-84F7-16344DD6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6C0C5-6A87-42D2-8EAF-9FD644B3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46487-2185-45EA-804A-8F3CB56E2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FC263-A399-45F2-A153-206AD26B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34B73-A6BF-4527-AE48-CB0A2EEF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14E03-09C0-43C0-8988-8A6628EE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A87C-BAE3-4557-BC9E-B8515C2F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6AB50-044B-4A62-8574-E150376E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1D68E-C7CE-4348-A35A-145EBE208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C1772-B740-479D-9931-8CCE0BC6C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137" r:id="rId2"/>
    <p:sldLayoutId id="2147492138" r:id="rId3"/>
    <p:sldLayoutId id="2147492139" r:id="rId4"/>
    <p:sldLayoutId id="2147492140" r:id="rId5"/>
    <p:sldLayoutId id="2147492141" r:id="rId6"/>
    <p:sldLayoutId id="2147492142" r:id="rId7"/>
    <p:sldLayoutId id="2147492143" r:id="rId8"/>
    <p:sldLayoutId id="2147492144" r:id="rId9"/>
    <p:sldLayoutId id="2147492145" r:id="rId10"/>
    <p:sldLayoutId id="21474921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31" Type="http://schemas.openxmlformats.org/officeDocument/2006/relationships/tags" Target="../tags/tag181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51151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企业管理中的供应商管理与合作关系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供应商选择与评估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供应商合作关系建立与维护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供应商风险管理与应对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供应商管理与企业战略协同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供应商管理的重要性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供应商在企业管理中的地位</a:t>
            </a:r>
            <a:endParaRPr lang="zh-CN" altLang="en-US"/>
          </a:p>
        </p:txBody>
      </p:sp>
      <p:sp>
        <p:nvSpPr>
          <p:cNvPr id="10489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供应商管理与企业竞争力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供应商合作关系的建立与维护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供应链中的重要环节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供应商选择对企业运营的影响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供应商管理对企业运营的影响</a:t>
            </a:r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优化库存管理：通过与供应商建立紧密的合作关系，企业可以更好地预测需求和库存水平，从而优化库存管理，减少库存成本。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增强供应链稳定性：供应商管理可以确保供应链的稳定性和可靠性，减少供应链中断的风险，从而保证企业的正常运营。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降低采购成本：通过与供应商建立良好的合作关系，企业可以获得更优惠的价格和更好的采购条件，从而降低采购成本。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提高产品质量：供应商管理可以确保企业采购的原材料和零部件的质量符合要求，从而提高产品质量和客户满意度。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供应商管理的核心任务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促进供应商的持续改进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确保供应商的质量和交货期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降低采购成本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建立长期稳定的合作关系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供应商选择与评估</a:t>
            </a:r>
            <a:endParaRPr lang="zh-CN" altLang="en-US"/>
          </a:p>
        </p:txBody>
      </p:sp>
      <p:sp>
        <p:nvSpPr>
          <p:cNvPr id="104908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供应商选择的原则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质量：选择高质量的供应商，确保产品或服务的质量符合要求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服务：选择能够提供优质售后服务的供应商，提高客户满意度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信誉：选择有良好信誉的供应商，确保合作关系的稳定性和可靠性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价格：选择价格合理的供应商，降低采购成本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交货期：选择能够按时交货的供应商，确保生产进度不受影响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供应商评估的方法与流程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2700000">
            <a:off x="2632916" y="1364400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2700000">
            <a:off x="2659074" y="139121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圆角矩形 5"/>
          <p:cNvSpPr/>
          <p:nvPr>
            <p:custDataLst>
              <p:tags r:id="rId4"/>
            </p:custDataLst>
          </p:nvPr>
        </p:nvSpPr>
        <p:spPr>
          <a:xfrm rot="2700000">
            <a:off x="3558280" y="2168780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圆角矩形 6"/>
          <p:cNvSpPr/>
          <p:nvPr>
            <p:custDataLst>
              <p:tags r:id="rId5"/>
            </p:custDataLst>
          </p:nvPr>
        </p:nvSpPr>
        <p:spPr>
          <a:xfrm rot="2700000">
            <a:off x="3584438" y="2194939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文本框 66"/>
          <p:cNvSpPr txBox="1"/>
          <p:nvPr>
            <p:custDataLst>
              <p:tags r:id="rId6"/>
            </p:custDataLst>
          </p:nvPr>
        </p:nvSpPr>
        <p:spPr>
          <a:xfrm>
            <a:off x="2521741" y="150565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01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28" name="圆角矩形 24"/>
          <p:cNvSpPr/>
          <p:nvPr>
            <p:custDataLst>
              <p:tags r:id="rId7"/>
            </p:custDataLst>
          </p:nvPr>
        </p:nvSpPr>
        <p:spPr>
          <a:xfrm rot="2700000">
            <a:off x="2635532" y="3005204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圆角矩形 27"/>
          <p:cNvSpPr/>
          <p:nvPr>
            <p:custDataLst>
              <p:tags r:id="rId8"/>
            </p:custDataLst>
          </p:nvPr>
        </p:nvSpPr>
        <p:spPr>
          <a:xfrm rot="2700000">
            <a:off x="2661036" y="303136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文本框 67"/>
          <p:cNvSpPr txBox="1"/>
          <p:nvPr>
            <p:custDataLst>
              <p:tags r:id="rId9"/>
            </p:custDataLst>
          </p:nvPr>
        </p:nvSpPr>
        <p:spPr>
          <a:xfrm>
            <a:off x="2519779" y="314580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03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34" name="圆角矩形 33"/>
          <p:cNvSpPr/>
          <p:nvPr>
            <p:custDataLst>
              <p:tags r:id="rId10"/>
            </p:custDataLst>
          </p:nvPr>
        </p:nvSpPr>
        <p:spPr>
          <a:xfrm rot="2700000">
            <a:off x="2636186" y="4527640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圆角矩形 34"/>
          <p:cNvSpPr/>
          <p:nvPr>
            <p:custDataLst>
              <p:tags r:id="rId11"/>
            </p:custDataLst>
          </p:nvPr>
        </p:nvSpPr>
        <p:spPr>
          <a:xfrm rot="2700000">
            <a:off x="2659074" y="455445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文本框 68"/>
          <p:cNvSpPr txBox="1"/>
          <p:nvPr>
            <p:custDataLst>
              <p:tags r:id="rId12"/>
            </p:custDataLst>
          </p:nvPr>
        </p:nvSpPr>
        <p:spPr>
          <a:xfrm>
            <a:off x="2519779" y="4706173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05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40" name="文本框 69"/>
          <p:cNvSpPr txBox="1"/>
          <p:nvPr>
            <p:custDataLst>
              <p:tags r:id="rId13"/>
            </p:custDataLst>
          </p:nvPr>
        </p:nvSpPr>
        <p:spPr>
          <a:xfrm>
            <a:off x="3445143" y="231003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02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42" name="圆角矩形 36"/>
          <p:cNvSpPr/>
          <p:nvPr>
            <p:custDataLst>
              <p:tags r:id="rId14"/>
            </p:custDataLst>
          </p:nvPr>
        </p:nvSpPr>
        <p:spPr>
          <a:xfrm rot="2700000">
            <a:off x="3558280" y="3753343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圆角矩形 37"/>
          <p:cNvSpPr/>
          <p:nvPr>
            <p:custDataLst>
              <p:tags r:id="rId15"/>
            </p:custDataLst>
          </p:nvPr>
        </p:nvSpPr>
        <p:spPr>
          <a:xfrm rot="2700000">
            <a:off x="3584438" y="3779502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文本框 70"/>
          <p:cNvSpPr txBox="1"/>
          <p:nvPr>
            <p:custDataLst>
              <p:tags r:id="rId16"/>
            </p:custDataLst>
          </p:nvPr>
        </p:nvSpPr>
        <p:spPr>
          <a:xfrm>
            <a:off x="3460838" y="3894600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04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248" name="圆角矩形 39"/>
          <p:cNvSpPr/>
          <p:nvPr>
            <p:custDataLst>
              <p:tags r:id="rId17"/>
            </p:custDataLst>
          </p:nvPr>
        </p:nvSpPr>
        <p:spPr>
          <a:xfrm rot="2700000">
            <a:off x="3558280" y="5337906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圆角矩形 40"/>
          <p:cNvSpPr/>
          <p:nvPr>
            <p:custDataLst>
              <p:tags r:id="rId18"/>
            </p:custDataLst>
          </p:nvPr>
        </p:nvSpPr>
        <p:spPr>
          <a:xfrm rot="2700000">
            <a:off x="3584438" y="5364065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文本框 71"/>
          <p:cNvSpPr txBox="1"/>
          <p:nvPr>
            <p:custDataLst>
              <p:tags r:id="rId19"/>
            </p:custDataLst>
          </p:nvPr>
        </p:nvSpPr>
        <p:spPr>
          <a:xfrm>
            <a:off x="3444489" y="5479163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06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cxnSp>
        <p:nvCxnSpPr>
          <p:cNvPr id="3145755" name="直接箭头连接符 134"/>
          <p:cNvCxnSpPr/>
          <p:nvPr>
            <p:custDataLst>
              <p:tags r:id="rId20"/>
            </p:custDataLst>
          </p:nvPr>
        </p:nvCxnSpPr>
        <p:spPr>
          <a:xfrm>
            <a:off x="3399365" y="2095535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箭头连接符 136"/>
          <p:cNvCxnSpPr/>
          <p:nvPr>
            <p:custDataLst>
              <p:tags r:id="rId21"/>
            </p:custDataLst>
          </p:nvPr>
        </p:nvCxnSpPr>
        <p:spPr>
          <a:xfrm>
            <a:off x="3396750" y="3728492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箭头连接符 137"/>
          <p:cNvCxnSpPr/>
          <p:nvPr>
            <p:custDataLst>
              <p:tags r:id="rId22"/>
            </p:custDataLst>
          </p:nvPr>
        </p:nvCxnSpPr>
        <p:spPr>
          <a:xfrm>
            <a:off x="3399365" y="5311747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箭头连接符 138"/>
          <p:cNvCxnSpPr/>
          <p:nvPr>
            <p:custDataLst>
              <p:tags r:id="rId23"/>
            </p:custDataLst>
          </p:nvPr>
        </p:nvCxnSpPr>
        <p:spPr>
          <a:xfrm flipH="1">
            <a:off x="3421600" y="2943731"/>
            <a:ext cx="198152" cy="202076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箭头连接符 139"/>
          <p:cNvCxnSpPr/>
          <p:nvPr>
            <p:custDataLst>
              <p:tags r:id="rId24"/>
            </p:custDataLst>
          </p:nvPr>
        </p:nvCxnSpPr>
        <p:spPr>
          <a:xfrm flipH="1">
            <a:off x="3413753" y="4453088"/>
            <a:ext cx="198152" cy="202076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4" name="文本框 7"/>
          <p:cNvSpPr txBox="1"/>
          <p:nvPr>
            <p:custDataLst>
              <p:tags r:id="rId25"/>
            </p:custDataLst>
          </p:nvPr>
        </p:nvSpPr>
        <p:spPr>
          <a:xfrm>
            <a:off x="5114068" y="4636199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综合评估：根据报价比较、样品测试和现场考察的结果，对供应商进行综合评估，确定最终选择的供应商。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26"/>
            </p:custDataLst>
          </p:nvPr>
        </p:nvSpPr>
        <p:spPr>
          <a:xfrm>
            <a:off x="5114068" y="225248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报价比较：对初步筛选出的供应商进行报价比较，包括产品价格、交货期、质量保证等方面。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58" name="文本框 9"/>
          <p:cNvSpPr txBox="1"/>
          <p:nvPr>
            <p:custDataLst>
              <p:tags r:id="rId27"/>
            </p:custDataLst>
          </p:nvPr>
        </p:nvSpPr>
        <p:spPr>
          <a:xfrm>
            <a:off x="5114068" y="1457917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初步筛选：根据供应商的资质、经验、信誉等因素进行初步筛选，确定符合要求的供应商名单。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0" name="文本框 22"/>
          <p:cNvSpPr txBox="1"/>
          <p:nvPr>
            <p:custDataLst>
              <p:tags r:id="rId28"/>
            </p:custDataLst>
          </p:nvPr>
        </p:nvSpPr>
        <p:spPr>
          <a:xfrm>
            <a:off x="5114068" y="304705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样品测试：要求供应商提供样品，对样品的质量、性能、外观等方面进行测试，确保产品符合要求。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29"/>
            </p:custDataLst>
          </p:nvPr>
        </p:nvSpPr>
        <p:spPr>
          <a:xfrm>
            <a:off x="5114068" y="5430769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合同签订：与最终选择的供应商签订合同，明确双方的权利和义务，确保合作顺利进行。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4" name="文本框 10"/>
          <p:cNvSpPr txBox="1"/>
          <p:nvPr>
            <p:custDataLst>
              <p:tags r:id="rId30"/>
            </p:custDataLst>
          </p:nvPr>
        </p:nvSpPr>
        <p:spPr>
          <a:xfrm>
            <a:off x="5114068" y="384162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现场考察：对初步筛选出的供应商进行现场考察，了解供应商的生产能力、管理水平、员工素质等方面的情况。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供应商选择的误区与对策</a:t>
            </a:r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误区一：只看重价格，忽视质量和服务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误区二：缺乏对供应商的全面了解和评估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误区三：过分依赖单一供应商，缺乏多元化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对策一：建立科学的供应商评估体系，综合考虑价格、质量、服务等因素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对策二：对供应商进行全面了解和评估，包括生产能力、技术水平、管理水平等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对策三：建立多元化的供应商体系，避免单一供应商带来的风险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供应商合作关系建立与维护</a:t>
            </a:r>
            <a:endParaRPr lang="zh-CN" altLang="en-US"/>
          </a:p>
        </p:txBody>
      </p:sp>
      <p:sp>
        <p:nvSpPr>
          <p:cNvPr id="10493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合作关系的建立策略</a:t>
            </a:r>
            <a:endParaRPr lang="zh-CN" altLang="en-US"/>
          </a:p>
        </p:txBody>
      </p:sp>
      <p:sp>
        <p:nvSpPr>
          <p:cNvPr id="104939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制定合作计划：制定详细的合作计划，包括合作内容、时间表、责任分配等，以确保合作顺利进行。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明确合作目标：双方需要明确合作的目标和期望，确保在合作过程中能够保持一致。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建立信任：建立信任是合作关系的基础，双方需要相互了解、信任和支持。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沟通与协调：在合作过程中，双方需要保持密切的沟通和协调，及时解决问题和调整计划。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激励与约束：通过激励和约束机制，促进双方的合作和共赢，确保合作的长期稳定。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合作关系的维护方法</a:t>
            </a:r>
            <a:endParaRPr lang="zh-CN" altLang="en-US"/>
          </a:p>
        </p:txBody>
      </p:sp>
      <p:sp>
        <p:nvSpPr>
          <p:cNvPr id="1049472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6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定期沟通：保持与供应商的定期沟通，及时了解对方的需求和期望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2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合同履行：确保双方按照合同约定履行义务，维护双方的利益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信任建立：通过合作过程中的相互支持与配合，建立信任关系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冲突解决：当出现分歧或冲突时，采取平等和公正的方式进行解决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持续改进：不断寻求合作过程中的改进机会，提升双方的合作效果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https://d.book118.com/996151151234010031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1_3"/>
  <p:tag name="KSO_WM_UNIT_INDEX" val="1_1_3"/>
  <p:tag name="KSO_WM_UNIT_LAYERLEVEL" val="1_1_1"/>
  <p:tag name="KSO_WM_UNIT_LINE_FORE_SCHEMECOLOR_INDEX" val="9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3"/>
  <p:tag name="KSO_WM_UNIT_INDEX" val="1_2_3"/>
  <p:tag name="KSO_WM_UNIT_LAYERLEVEL" val="1_1_1"/>
  <p:tag name="KSO_WM_UNIT_LINE_FORE_SCHEMECOLOR_INDEX" val="10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3"/>
  <p:tag name="KSO_WM_UNIT_INDEX" val="1_3_3"/>
  <p:tag name="KSO_WM_UNIT_LAYERLEVEL" val="1_1_1"/>
  <p:tag name="KSO_WM_UNIT_LINE_FORE_SCHEMECOLOR_INDEX" val="9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3"/>
  <p:tag name="KSO_WM_UNIT_INDEX" val="1_5_3"/>
  <p:tag name="KSO_WM_UNIT_LAYERLEVEL" val="1_1_1"/>
  <p:tag name="KSO_WM_UNIT_LINE_FORE_SCHEMECOLOR_INDEX" val="9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9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3"/>
  <p:tag name="KSO_WM_UNIT_INDEX" val="1_4_3"/>
  <p:tag name="KSO_WM_UNIT_LAYERLEVEL" val="1_1_1"/>
  <p:tag name="KSO_WM_UNIT_LINE_FORE_SCHEMECOLOR_INDEX" val="10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9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2"/>
  <p:tag name="KSO_WM_UNIT_INDEX" val="1_6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3"/>
  <p:tag name="KSO_WM_UNIT_INDEX" val="1_6_3"/>
  <p:tag name="KSO_WM_UNIT_LAYERLEVEL" val="1_1_1"/>
  <p:tag name="KSO_WM_UNIT_LINE_FORE_SCHEMECOLOR_INDEX" val="10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9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4"/>
  <p:tag name="KSO_WM_UNIT_INDEX" val="1_2_4"/>
  <p:tag name="KSO_WM_UNIT_LAYERLEVEL" val="1_1_1"/>
  <p:tag name="KSO_WM_UNIT_LINE_FORE_SCHEMECOLOR_INDEX" val="10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4"/>
  <p:tag name="KSO_WM_UNIT_INDEX" val="1_4_4"/>
  <p:tag name="KSO_WM_UNIT_LAYERLEVEL" val="1_1_1"/>
  <p:tag name="KSO_WM_UNIT_LINE_FORE_SCHEMECOLOR_INDEX" val="10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4"/>
  <p:tag name="KSO_WM_UNIT_INDEX" val="1_6_4"/>
  <p:tag name="KSO_WM_UNIT_LAYERLEVEL" val="1_1_1"/>
  <p:tag name="KSO_WM_UNIT_LINE_FORE_SCHEMECOLOR_INDEX" val="10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4"/>
  <p:tag name="KSO_WM_UNIT_INDEX" val="1_3_4"/>
  <p:tag name="KSO_WM_UNIT_LAYERLEVEL" val="1_1_1"/>
  <p:tag name="KSO_WM_UNIT_LINE_FORE_SCHEMECOLOR_INDEX" val="10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4"/>
  <p:tag name="KSO_WM_UNIT_INDEX" val="1_5_4"/>
  <p:tag name="KSO_WM_UNIT_LAYERLEVEL" val="1_1_1"/>
  <p:tag name="KSO_WM_UNIT_LINE_FORE_SCHEMECOLOR_INDEX" val="10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5_1"/>
  <p:tag name="KSO_WM_UNIT_INDEX" val="1_5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2_1"/>
  <p:tag name="KSO_WM_UNIT_INDEX" val="1_2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1_1"/>
  <p:tag name="KSO_WM_UNIT_INDEX" val="1_1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3_1"/>
  <p:tag name="KSO_WM_UNIT_INDEX" val="1_3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6_1"/>
  <p:tag name="KSO_WM_UNIT_INDEX" val="1_6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4_1"/>
  <p:tag name="KSO_WM_UNIT_INDEX" val="1_4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企业管理中的供应商管理与合作关系</vt:lpstr>
      <vt:lpstr>目录</vt:lpstr>
      <vt:lpstr>添加章节标题</vt:lpstr>
      <vt:lpstr>供应商管理的重要性</vt:lpstr>
      <vt:lpstr>供应商在企业管理中的地位</vt:lpstr>
      <vt:lpstr>供应商管理对企业运营的影响</vt:lpstr>
      <vt:lpstr>供应商管理的核心任务</vt:lpstr>
      <vt:lpstr>供应商选择与评估</vt:lpstr>
      <vt:lpstr>供应商选择的原则</vt:lpstr>
      <vt:lpstr>供应商评估的方法与流程</vt:lpstr>
      <vt:lpstr>供应商选择的误区与对策</vt:lpstr>
      <vt:lpstr>供应商合作关系建立与维护</vt:lpstr>
      <vt:lpstr>合作关系的建立策略</vt:lpstr>
      <vt:lpstr>合作关系的维护方法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2024-08-30T17:42:09.755</cp:lastPrinted>
  <dcterms:created xsi:type="dcterms:W3CDTF">2024-08-30T09:42:09Z</dcterms:created>
  <dcterms:modified xsi:type="dcterms:W3CDTF">2024-08-30T09:42:11Z</dcterms:modified>
</cp:coreProperties>
</file>