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D334F-7635-4801-BBCA-EA1CDF92A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38CEE-E1EF-49E8-B7DE-76ADAD5D4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F73B3-794E-470E-A5E1-807BD7117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66070D-D202-467D-81F3-CBBF36C85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12448C-D078-4D13-9751-184AADF2D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5604D2-BB15-4A80-ABB2-C1AFCDD5F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90D06A-DB74-45A0-A467-93AA1901B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1DE221-87AD-427A-BE0B-B0EB547FA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FA5A99-D195-471F-A5D1-C249269D5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474CF-40E3-4AA1-AC2A-F9EFF1155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842C0-4DEF-497E-88E7-6AA17D219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emf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2001520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肺炎的日常护理方法\n## 1.肺炎的基本概念与类型\n### 1.1肺炎的定义与发病原因\n### 1.2肺炎的主要类型及其特点\n### 1.3肺炎的发病年龄与人群分布\n## 2.肺炎的临床表现与诊断\n### 2.1肺炎的典型临床表现与症状\n### 2.2肺炎的影像学检查与诊断方法\n### 2.3肺炎的实验室检查与诊断方法\n## 3.肺炎的日常护理原则与方法\n### 3.1肺炎患者的休息与饮食护理\n### 3.2肺炎患者的呼吸道护理与排痰方法\n### 3.3肺炎患者的药物护理与副作用观察\n## 4.肺炎的预防措施与疫苗接种\n### 4.1肺炎的预防措施与生活习惯\n### 4.2肺炎疫苗的种类与接种时间\n### 4.3肺炎疫苗的接种效果与注意事项\n## 5.肺炎患者的心理护理与康复指导\n### 5.1肺炎患者的心理特点与心理护理\n### 5.2肺炎患者的康复锻炼与呼吸功能恢复\n### 5.3肺炎患者的随访与健康管理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肺炎的日常护理方法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肺炎的基本概念与类型</a:t>
            </a:r>
            <a:endParaRPr/>
          </a:p>
        </p:txBody>
      </p:sp>
      <p:sp>
        <p:nvSpPr>
          <p:cNvPr id="9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肺炎的定义与发病原因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肺炎是指肺部组织发炎的病状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病菌、病毒、真菌等病原体感染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吸入有毒气体或化学物质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自身免疫性疾病或肺部疾病</a:t>
                </a:r>
                <a:endParaRPr/>
              </a:p>
            </p:txBody>
          </p:sp>
          <p:pic>
            <p:nvPicPr>
              <p:cNvPr id="1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4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发病原因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病原体感染：如肺炎球菌、流感病毒等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遗传因素：如先天性免疫缺陷病等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环境因素：如吸烟、空气污染等</a:t>
                </a:r>
                <a:endParaRPr/>
              </a:p>
            </p:txBody>
          </p:sp>
          <p:pic>
            <p:nvPicPr>
              <p:cNvPr id="1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5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5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细菌性肺炎</a:t>
                </a:r>
                <a:endParaRPr/>
              </a:p>
            </p:txBody>
          </p:sp>
          <p:sp>
            <p:nvSpPr>
              <p:cNvPr id="15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主要病原体：肺炎球菌、链球菌等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发病特点：起病急、高热、咳嗽、咳痰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治疗方法：抗生素治疗为主</a:t>
                </a:r>
                <a:endParaRPr/>
              </a:p>
            </p:txBody>
          </p:sp>
        </p:grpSp>
        <p:grpSp>
          <p:nvGrpSpPr>
            <p:cNvPr id="15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5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病毒性肺炎</a:t>
                </a:r>
                <a:endParaRPr/>
              </a:p>
            </p:txBody>
          </p:sp>
          <p:sp>
            <p:nvSpPr>
              <p:cNvPr id="15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主要病原体：流感病毒、呼吸道合胞病毒等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发病特点：起病急、发热、咳嗽、乏力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治疗方法：对症治疗为主，严重时需抗病毒治疗</a:t>
                </a:r>
                <a:endParaRPr/>
              </a:p>
            </p:txBody>
          </p:sp>
        </p:grpSp>
        <p:grpSp>
          <p:nvGrpSpPr>
            <p:cNvPr id="16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6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真菌性肺炎</a:t>
                </a:r>
                <a:endParaRPr/>
              </a:p>
            </p:txBody>
          </p:sp>
          <p:sp>
            <p:nvSpPr>
              <p:cNvPr id="16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主要病原体：念珠菌、曲霉菌等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发病特点：起病慢、低热、咳嗽、咳痰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治疗方法：抗真菌治疗为主</a:t>
                </a:r>
                <a:endParaRPr/>
              </a:p>
            </p:txBody>
          </p:sp>
        </p:grpSp>
      </p:grpSp>
      <p:pic>
        <p:nvPicPr>
          <p:cNvPr id="16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肺炎的主要类型及其特点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6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6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6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肺炎的发病年龄与人群分布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171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172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婴幼儿及儿童：免疫系统尚未发育完善，易感染</a:t>
                </a:r>
                <a:endParaRPr/>
              </a:p>
            </p:txBody>
          </p:sp>
          <p:cxnSp>
            <p:nvCxnSpPr>
              <p:cNvPr id="175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76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177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79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老年人：免疫力下降，易感染</a:t>
                </a:r>
                <a:endParaRPr/>
              </a:p>
            </p:txBody>
          </p:sp>
        </p:grpSp>
        <p:grpSp>
          <p:nvGrpSpPr>
            <p:cNvPr id="181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84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慢性病患者：如慢性阻塞性肺疾病、糖尿病等患者易感染</a:t>
                </a:r>
                <a:endParaRPr/>
              </a:p>
            </p:txBody>
          </p:sp>
        </p:grpSp>
        <p:grpSp>
          <p:nvGrpSpPr>
            <p:cNvPr id="186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89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免疫功能低下者：如艾滋病患者、器官移植患者等易感染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肺炎的临床表现与诊断</a:t>
            </a:r>
            <a:endParaRPr/>
          </a:p>
        </p:txBody>
      </p:sp>
      <p:sp>
        <p:nvSpPr>
          <p:cNvPr id="19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肺炎的典型临床表现与症状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5" y="1262089"/>
            <a:ext cx="10790199" cy="5528606"/>
            <a:chOff x="660395" y="1262089"/>
            <a:chExt cx="10790199" cy="5528606"/>
          </a:xfrm>
        </p:grpSpPr>
        <p:grpSp>
          <p:nvGrpSpPr>
            <p:cNvPr id="197" name="Group 19"/>
            <p:cNvGrpSpPr/>
            <p:nvPr/>
          </p:nvGrpSpPr>
          <p:grpSpPr>
            <a:xfrm>
              <a:off x="660395" y="1262089"/>
              <a:ext cx="10790199" cy="1044000"/>
              <a:chOff x="660395" y="1262089"/>
              <a:chExt cx="10790199" cy="1044000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发热：体温升高，可达39℃以上</a:t>
                </a:r>
                <a:endParaRPr/>
              </a:p>
            </p:txBody>
          </p:sp>
          <p:cxnSp>
            <p:nvCxnSpPr>
              <p:cNvPr id="201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02" name="Group 18"/>
            <p:cNvGrpSpPr/>
            <p:nvPr/>
          </p:nvGrpSpPr>
          <p:grpSpPr>
            <a:xfrm>
              <a:off x="660395" y="2380713"/>
              <a:ext cx="10790199" cy="1052575"/>
              <a:chOff x="660395" y="2380713"/>
              <a:chExt cx="10790199" cy="1052575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05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咳嗽：干咳或咳痰，痰色可由白色转为黄色或血性</a:t>
                </a:r>
                <a:endParaRPr/>
              </a:p>
            </p:txBody>
          </p:sp>
        </p:grpSp>
        <p:grpSp>
          <p:nvGrpSpPr>
            <p:cNvPr id="207" name="Group 17"/>
            <p:cNvGrpSpPr/>
            <p:nvPr/>
          </p:nvGrpSpPr>
          <p:grpSpPr>
            <a:xfrm>
              <a:off x="660395" y="3499337"/>
              <a:ext cx="10790199" cy="1044000"/>
              <a:chOff x="660395" y="3499337"/>
              <a:chExt cx="10790199" cy="104400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0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呼吸困难：呼吸急促，严重时可出现发绀</a:t>
                </a:r>
                <a:endParaRPr/>
              </a:p>
            </p:txBody>
          </p:sp>
        </p:grpSp>
        <p:grpSp>
          <p:nvGrpSpPr>
            <p:cNvPr id="212" name="Group 16"/>
            <p:cNvGrpSpPr/>
            <p:nvPr/>
          </p:nvGrpSpPr>
          <p:grpSpPr>
            <a:xfrm>
              <a:off x="660395" y="4617961"/>
              <a:ext cx="10790199" cy="1047757"/>
              <a:chOff x="660395" y="4617961"/>
              <a:chExt cx="10790199" cy="1047757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5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胸痛：咳嗽或深呼吸时胸痛加重</a:t>
                </a:r>
                <a:endParaRPr/>
              </a:p>
            </p:txBody>
          </p:sp>
        </p:grpSp>
        <p:grpSp>
          <p:nvGrpSpPr>
            <p:cNvPr id="217" name="Group 15"/>
            <p:cNvGrpSpPr/>
            <p:nvPr/>
          </p:nvGrpSpPr>
          <p:grpSpPr>
            <a:xfrm>
              <a:off x="660395" y="5736583"/>
              <a:ext cx="10790199" cy="1054112"/>
              <a:chOff x="660395" y="5736583"/>
              <a:chExt cx="10790199" cy="1054112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5" y="5736583"/>
                <a:ext cx="10790199" cy="1044000"/>
              </a:xfrm>
              <a:prstGeom prst="rect">
                <a:avLst/>
              </a:prstGeom>
              <a:solidFill>
                <a:schemeClr val="accent5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/>
              <p:cNvSpPr txBox="1"/>
              <p:nvPr/>
            </p:nvSpPr>
            <p:spPr>
              <a:xfrm>
                <a:off x="815341" y="5766921"/>
                <a:ext cx="787395" cy="101366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5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05</a:t>
                </a:r>
                <a:endParaRPr lang="en-GB" sz="4000">
                  <a:solidFill>
                    <a:schemeClr val="accent5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20" name="直线连接符 8"/>
              <p:cNvCxnSpPr/>
              <p:nvPr/>
            </p:nvCxnSpPr>
            <p:spPr>
              <a:xfrm>
                <a:off x="660395" y="5736583"/>
                <a:ext cx="10790199" cy="0"/>
              </a:xfrm>
              <a:prstGeom prst="line">
                <a:avLst/>
              </a:prstGeom>
              <a:ln w="38100">
                <a:solidFill>
                  <a:schemeClr val="accent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0" y="5766921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乏力：全身乏力，食欲减退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胸部X光片：检查肺部炎症情况，初步诊断肺炎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CT检查：更清晰地显示肺部炎症情况，有助于诊断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3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超声检查：了解肺部及胸腔情况，排除其他疾病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3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肺炎的影像学检查与诊断方法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血液检查：血常规、C反应蛋白等，评估炎症程度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痰液检查：痰培养、痰涂片等，检查病原体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4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动脉血气分析：评估呼吸功能及氧合情况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5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肺炎的实验室检查与诊断方法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肺炎的日常护理原则与方法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肺炎患者的休息与饮食护理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休息：保持充足的休息，避免劳累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饮食：高蛋白、高热量、富含维生素的饮食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多吃蔬菜、水果，保持大便通畅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避免辛辣、油腻食物，以免加重病情</a:t>
            </a:r>
            <a:endParaRPr/>
          </a:p>
        </p:txBody>
      </p:sp>
      <p:cxnSp>
        <p:nvCxnSpPr>
          <p:cNvPr id="1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https://d.book118.com/996200152021010051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肺炎的日常护理方法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2024-09-16T19:03:12.205</cp:lastPrinted>
  <dcterms:created xsi:type="dcterms:W3CDTF">2024-09-16T11:03:12Z</dcterms:created>
  <dcterms:modified xsi:type="dcterms:W3CDTF">2024-09-16T11:03:14Z</dcterms:modified>
</cp:coreProperties>
</file>