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OVGQVI+MS-UIGothic"/>
      <p:regular r:id="rId16"/>
    </p:embeddedFont>
    <p:embeddedFont>
      <p:font typeface="HOPPGU+WGTWQQ+MicrosoftYaHei"/>
      <p:regular r:id="rId17"/>
    </p:embeddedFont>
    <p:embeddedFont>
      <p:font typeface="SPUHRS+NLSUIB+MicrosoftYaHei-Bold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5A1AA-A3A1-428A-B190-7F6BA8E30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579BE-A45A-45D3-82DA-1730905C3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06242-7029-4D71-B840-AFB3E35F2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2B4A0-9DFD-4968-BF16-3DAB783DA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EF0082-0B7A-4E52-9CB4-36A5B379F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46B6C2-D87D-4E06-93CD-22A6C622C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28BFDD-B639-4A69-B1DB-EBA8E156B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4B97F-697D-4085-8687-4DCD9DD48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975FE-E281-49BB-BC9C-5BEBE8F6F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2C2F1-B768-4636-800B-AFF3325F6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B3D90-480C-4A7C-AEA0-5B33E078C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03142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18894" y="3906587"/>
            <a:ext cx="7098030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007D49"/>
                </a:solidFill>
                <a:latin typeface="OVGQVI+MS-UIGothic"/>
                <a:cs typeface="OVGQVI+MS-UIGothic"/>
              </a:rPr>
              <a:t>股票理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财</a:t>
            </a:r>
            <a:r>
              <a:rPr sz="4050">
                <a:solidFill>
                  <a:srgbClr val="007D49"/>
                </a:solidFill>
                <a:latin typeface="OVGQVI+MS-UIGothic"/>
                <a:cs typeface="OVGQVI+MS-UIGothic"/>
              </a:rPr>
              <a:t>新股攻防策略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007D49"/>
                </a:solidFill>
                <a:latin typeface="OVGQVI+MS-UIGothic"/>
                <a:cs typeface="OVGQVI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OVGQVI+MS-UIGothic"/>
                <a:cs typeface="OVGQVI+MS-UIGothic"/>
              </a:rPr>
              <a:t>股票的定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5AE37"/>
                </a:solidFill>
                <a:latin typeface="OVGQVI+MS-UIGothic"/>
                <a:cs typeface="OVGQVI+MS-UIGothic"/>
              </a:rPr>
              <a:t>与分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5AE37"/>
                </a:solidFill>
                <a:latin typeface="OVGQVI+MS-UIGothic"/>
                <a:cs typeface="OVGQVI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OVGQVI+MS-UIGothic"/>
                <a:cs typeface="OVGQVI+MS-UIGothic"/>
              </a:rPr>
              <a:t>股票市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45AE37"/>
                </a:solidFill>
                <a:latin typeface="OVGQVI+MS-UIGothic"/>
                <a:cs typeface="OVGQVI+MS-UIGothic"/>
              </a:rPr>
              <a:t>的运作机制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VGQVI+MS-UIGothic"/>
                <a:cs typeface="OVGQVI+MS-UIGothic"/>
              </a:rPr>
              <a:t>了解股票市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OVGQVI+MS-UIGothic"/>
                <a:cs typeface="OVGQVI+MS-UIGothic"/>
              </a:rPr>
              <a:t>的运作机制是制定投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OVGQVI+MS-UIGothic"/>
                <a:cs typeface="OVGQVI+MS-UIGothic"/>
              </a:rPr>
              <a:t>策略的关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FFFFFF"/>
                </a:solidFill>
                <a:latin typeface="OVGQVI+MS-UIGothic"/>
                <a:cs typeface="OVGQVI+MS-UIGothic"/>
              </a:rPr>
              <a:t>，有助于投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OVGQVI+MS-UIGothic"/>
                <a:cs typeface="OVGQVI+MS-UIGothic"/>
              </a:rPr>
              <a:t>者更好地把握市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动态</a:t>
            </a:r>
            <a:r>
              <a:rPr sz="1350">
                <a:solidFill>
                  <a:srgbClr val="FFFFFF"/>
                </a:solidFill>
                <a:latin typeface="OVGQVI+MS-UIGothic"/>
                <a:cs typeface="OVGQVI+MS-UIGothic"/>
              </a:rPr>
              <a:t>和投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OVGQVI+MS-UIGothic"/>
                <a:cs typeface="OVGQVI+MS-UIGothic"/>
              </a:rPr>
              <a:t>机会。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OVGQVI+MS-UIGothic"/>
                <a:cs typeface="OVGQVI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VGQVI+MS-UIGothic"/>
                <a:cs typeface="OVGQVI+MS-UIGothic"/>
              </a:rPr>
              <a:t>股票市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OVGQVI+MS-UIGothic"/>
                <a:cs typeface="OVGQVI+MS-UIGothic"/>
              </a:rPr>
              <a:t>是由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买卖</a:t>
            </a:r>
            <a:r>
              <a:rPr sz="1350">
                <a:solidFill>
                  <a:srgbClr val="FFFFFF"/>
                </a:solidFill>
                <a:latin typeface="OVGQVI+MS-UIGothic"/>
                <a:cs typeface="OVGQVI+MS-UIGothic"/>
              </a:rPr>
              <a:t>双方构成的交易平台，通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过竞</a:t>
            </a:r>
            <a:r>
              <a:rPr sz="1350">
                <a:solidFill>
                  <a:srgbClr val="FFFFFF"/>
                </a:solidFill>
                <a:latin typeface="OVGQVI+MS-UIGothic"/>
                <a:cs typeface="OVGQVI+MS-UIGothic"/>
              </a:rPr>
              <a:t>价方式确定股票价格。市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OVGQVI+MS-UIGothic"/>
                <a:cs typeface="OVGQVI+MS-UIGothic"/>
              </a:rPr>
              <a:t>参与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VGQVI+MS-UIGothic"/>
                <a:cs typeface="OVGQVI+MS-UIGothic"/>
              </a:rPr>
              <a:t>者包括个人投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OVGQVI+MS-UIGothic"/>
                <a:cs typeface="OVGQVI+MS-UIGothic"/>
              </a:rPr>
              <a:t>者、机构投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OVGQVI+MS-UIGothic"/>
                <a:cs typeface="OVGQVI+MS-UIGothic"/>
              </a:rPr>
              <a:t>者和上市公司。上市公司通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过发</a:t>
            </a:r>
            <a:r>
              <a:rPr sz="1350">
                <a:solidFill>
                  <a:srgbClr val="FFFFFF"/>
                </a:solidFill>
                <a:latin typeface="OVGQVI+MS-UIGothic"/>
                <a:cs typeface="OVGQVI+MS-UIGothic"/>
              </a:rPr>
              <a:t>行股票筹集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OVGQVI+MS-UIGothic"/>
                <a:cs typeface="OVGQVI+MS-UIGothic"/>
              </a:rPr>
              <a:t>金用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VGQVI+MS-UIGothic"/>
                <a:cs typeface="OVGQVI+MS-UIGothic"/>
              </a:rPr>
              <a:t>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扩</a:t>
            </a:r>
            <a:r>
              <a:rPr sz="1350">
                <a:solidFill>
                  <a:srgbClr val="FFFFFF"/>
                </a:solidFill>
                <a:latin typeface="OVGQVI+MS-UIGothic"/>
                <a:cs typeface="OVGQVI+MS-UIGothic"/>
              </a:rPr>
              <a:t>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FFFFFF"/>
                </a:solidFill>
                <a:latin typeface="OVGQVI+MS-UIGothic"/>
                <a:cs typeface="OVGQVI+MS-UIGothic"/>
              </a:rPr>
              <a:t>和研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OVGQVI+MS-UIGothic"/>
                <a:cs typeface="OVGQVI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OVGQVI+MS-UIGothic"/>
                <a:cs typeface="OVGQVI+MS-UIGothic"/>
              </a:rPr>
              <a:t>股票投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45AE37"/>
                </a:solidFill>
                <a:latin typeface="OVGQVI+MS-UIGothic"/>
                <a:cs typeface="OVGQVI+MS-UIGothic"/>
              </a:rPr>
              <a:t>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45AE37"/>
                </a:solidFill>
                <a:latin typeface="OVGQVI+MS-UIGothic"/>
                <a:cs typeface="OVGQVI+MS-UIGothic"/>
              </a:rPr>
              <a:t>缺点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5AE37"/>
                </a:solidFill>
                <a:latin typeface="OVGQVI+MS-UIGothic"/>
                <a:cs typeface="OVGQVI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OVGQVI+MS-UIGothic"/>
                <a:cs typeface="OVGQVI+MS-UIGothic"/>
              </a:rPr>
              <a:t>新股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5AE37"/>
                </a:solidFill>
                <a:latin typeface="OVGQVI+MS-UIGothic"/>
                <a:cs typeface="OVGQVI+MS-UIGothic"/>
              </a:rPr>
              <a:t>行的基本知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OVGQVI+MS-UIGothic"/>
                <a:cs typeface="OVGQVI+MS-UIGothic"/>
              </a:rPr>
              <a:t>新股定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FFFDFD"/>
                </a:solidFill>
                <a:latin typeface="OVGQVI+MS-UIGothic"/>
                <a:cs typeface="OVGQVI+MS-UIGothic"/>
              </a:rPr>
              <a:t>行流程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新股是指新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行的股票，是公司通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行股票的方式筹集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金用于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偿还债务</a:t>
            </a: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等目的。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34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新股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行需要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请</a:t>
            </a: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核、定价、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行和上市等流程，其中申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请</a:t>
            </a: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程中最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FFFDFD"/>
                </a:solidFill>
                <a:latin typeface="OVGQVI+MS-UIGothic"/>
                <a:cs typeface="OVGQVI+MS-UIGothic"/>
              </a:rPr>
              <a:t>行方式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新股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行通常采用公开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行和私募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行两种方式，公开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行是指向不特定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行股票，私募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行是指向特定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OVGQVI+MS-UIGothic"/>
                <a:cs typeface="OVGQVI+MS-UIGothic"/>
              </a:rPr>
              <a:t>行股票。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OVGQVI+MS-UIGothic"/>
                <a:cs typeface="OVGQVI+MS-UIGothic"/>
              </a:rPr>
              <a:t>新股投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45AE37"/>
                </a:solidFill>
                <a:latin typeface="OVGQVI+MS-UIGothic"/>
                <a:cs typeface="OVGQVI+MS-UIGothic"/>
              </a:rPr>
              <a:t>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45AE37"/>
                </a:solidFill>
                <a:latin typeface="OVGQVI+MS-UIGothic"/>
                <a:cs typeface="OVGQVI+MS-UIGothic"/>
              </a:rPr>
              <a:t>与机会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89077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44029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VGQVI+MS-UIGothic"/>
                <a:cs typeface="OVGQVI+MS-UIGothic"/>
              </a:rPr>
              <a:t>新股投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OVGQVI+MS-UIGothic"/>
                <a:cs typeface="OVGQVI+MS-UIGothic"/>
              </a:rPr>
              <a:t>存在一定的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OVGQVI+MS-UIGothic"/>
                <a:cs typeface="OVGQVI+MS-UIGothic"/>
              </a:rPr>
              <a:t>，包括市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场风险</a:t>
            </a:r>
            <a:r>
              <a:rPr sz="1500">
                <a:solidFill>
                  <a:srgbClr val="FFFFFF"/>
                </a:solidFill>
                <a:latin typeface="OVGQVI+MS-UIGothic"/>
                <a:cs typeface="OVGQVI+MS-UIGothic"/>
              </a:rPr>
              <a:t>、企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业经营风险</a:t>
            </a:r>
            <a:r>
              <a:rPr sz="1500">
                <a:solidFill>
                  <a:srgbClr val="FFFFFF"/>
                </a:solidFill>
                <a:latin typeface="OVGQVI+MS-UIGothic"/>
                <a:cs typeface="OVGQVI+MS-UIGothic"/>
              </a:rPr>
              <a:t>、信息披露不充分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OVGQVI+MS-UIGothic"/>
                <a:cs typeface="OVGQVI+MS-UIGothic"/>
              </a:rPr>
              <a:t>等，投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OVGQVI+MS-UIGothic"/>
                <a:cs typeface="OVGQVI+MS-UIGothic"/>
              </a:rPr>
              <a:t>者需要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FFF"/>
                </a:solidFill>
                <a:latin typeface="OVGQVI+MS-UIGothic"/>
                <a:cs typeface="OVGQVI+MS-UIGothic"/>
              </a:rPr>
              <a:t>真了解企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OVGQVI+MS-UIGothic"/>
                <a:cs typeface="OVGQVI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VGQVI+MS-UIGothic"/>
                <a:cs typeface="OVGQVI+MS-UIGothic"/>
              </a:rPr>
              <a:t>基本面和市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OVGQVI+MS-UIGothic"/>
                <a:cs typeface="OVGQVI+MS-UIGothic"/>
              </a:rPr>
              <a:t>情况，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谨</a:t>
            </a:r>
            <a:r>
              <a:rPr sz="1500">
                <a:solidFill>
                  <a:srgbClr val="FFFFFF"/>
                </a:solidFill>
                <a:latin typeface="OVGQVI+MS-UIGothic"/>
                <a:cs typeface="OVGQVI+MS-UIGothic"/>
              </a:rPr>
              <a:t>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OVGQVI+MS-UIGothic"/>
                <a:cs typeface="OVGQVI+MS-UIGothic"/>
              </a:rPr>
              <a:t>估投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OVGQVI+MS-UIGothic"/>
                <a:cs typeface="OVGQVI+MS-UIGothic"/>
              </a:rPr>
              <a:t>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OVGQVI+MS-UIGothic"/>
                <a:cs typeface="OVGQVI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45AE37"/>
                </a:solidFill>
                <a:latin typeface="OVGQVI+MS-UIGothic"/>
                <a:cs typeface="OVGQVI+MS-UIGothic"/>
              </a:rPr>
              <a:t>机会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新股投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也存在着机会，特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是在市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行情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好的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候，新股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行往往能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够获</a:t>
            </a: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得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高的溢价，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投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者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来丰厚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的回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。同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，新股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行中也不乏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企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，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些企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具有良好的成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潜力和市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前景，可以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投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者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来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的投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回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22571B"/>
                </a:solidFill>
                <a:latin typeface="OVGQVI+MS-UIGothic"/>
                <a:cs typeface="OVGQV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OVGQVI+MS-UIGothic"/>
                <a:cs typeface="OVGQVI+MS-UIGothic"/>
              </a:rPr>
              <a:t>新股投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45AE37"/>
                </a:solidFill>
                <a:latin typeface="OVGQVI+MS-UIGothic"/>
                <a:cs typeface="OVGQVI+MS-UIGothic"/>
              </a:rPr>
              <a:t>的策略与技巧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OVGQVI+MS-UIGothic"/>
                <a:cs typeface="OVGQVI+MS-UIGothic"/>
              </a:rPr>
              <a:t>策略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OVGQVI+MS-UIGothic"/>
                <a:cs typeface="OVGQVI+MS-UIGothic"/>
              </a:rPr>
              <a:t>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https://d.book118.com/996203142132010054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OVGQVI+MS-UIGothic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2024-09-21T16:39:54.875</cp:lastPrinted>
  <dcterms:created xsi:type="dcterms:W3CDTF">2024-09-21T08:39:54Z</dcterms:created>
  <dcterms:modified xsi:type="dcterms:W3CDTF">2024-09-21T08:39:56Z</dcterms:modified>
</cp:coreProperties>
</file>