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361B77E-0F55-4BE8-8730-F114E3F6448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2" name="PlaceHolder 1"/>
          <p:cNvSpPr>
            <a:spLocks noGrp="1"/>
          </p:cNvSpPr>
          <p:nvPr>
            <p:ph type="sldImg"/>
          </p:nvPr>
        </p:nvSpPr>
        <p:spPr>
          <a:xfrm>
            <a:off x="685800" y="1143000"/>
            <a:ext cx="5486040" cy="3085920"/>
          </a:xfrm>
          <a:prstGeom prst="rect">
            <a:avLst/>
          </a:prstGeom>
          <a:ln w="0">
            <a:noFill/>
          </a:ln>
        </p:spPr>
      </p:sp>
      <p:sp>
        <p:nvSpPr>
          <p:cNvPr id="65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5" name="PlaceHolder 1"/>
          <p:cNvSpPr>
            <a:spLocks noGrp="1"/>
          </p:cNvSpPr>
          <p:nvPr>
            <p:ph type="sldImg"/>
          </p:nvPr>
        </p:nvSpPr>
        <p:spPr>
          <a:xfrm>
            <a:off x="685800" y="1143000"/>
            <a:ext cx="5486040" cy="3085920"/>
          </a:xfrm>
          <a:prstGeom prst="rect">
            <a:avLst/>
          </a:prstGeom>
          <a:ln w="0">
            <a:noFill/>
          </a:ln>
        </p:spPr>
      </p:sp>
      <p:sp>
        <p:nvSpPr>
          <p:cNvPr id="65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8" name="PlaceHolder 1"/>
          <p:cNvSpPr>
            <a:spLocks noGrp="1"/>
          </p:cNvSpPr>
          <p:nvPr>
            <p:ph type="sldImg"/>
          </p:nvPr>
        </p:nvSpPr>
        <p:spPr>
          <a:xfrm>
            <a:off x="685800" y="1143000"/>
            <a:ext cx="5486040" cy="3085920"/>
          </a:xfrm>
          <a:prstGeom prst="rect">
            <a:avLst/>
          </a:prstGeom>
          <a:ln w="0">
            <a:noFill/>
          </a:ln>
        </p:spPr>
      </p:sp>
      <p:sp>
        <p:nvSpPr>
          <p:cNvPr id="65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1" name="PlaceHolder 1"/>
          <p:cNvSpPr>
            <a:spLocks noGrp="1"/>
          </p:cNvSpPr>
          <p:nvPr>
            <p:ph type="sldImg"/>
          </p:nvPr>
        </p:nvSpPr>
        <p:spPr>
          <a:xfrm>
            <a:off x="685800" y="1143000"/>
            <a:ext cx="5486040" cy="3085920"/>
          </a:xfrm>
          <a:prstGeom prst="rect">
            <a:avLst/>
          </a:prstGeom>
          <a:ln w="0">
            <a:noFill/>
          </a:ln>
        </p:spPr>
      </p:sp>
      <p:sp>
        <p:nvSpPr>
          <p:cNvPr id="66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4" name="PlaceHolder 1"/>
          <p:cNvSpPr>
            <a:spLocks noGrp="1"/>
          </p:cNvSpPr>
          <p:nvPr>
            <p:ph type="sldImg"/>
          </p:nvPr>
        </p:nvSpPr>
        <p:spPr>
          <a:xfrm>
            <a:off x="685800" y="1143000"/>
            <a:ext cx="5486040" cy="3085920"/>
          </a:xfrm>
          <a:prstGeom prst="rect">
            <a:avLst/>
          </a:prstGeom>
          <a:ln w="0">
            <a:noFill/>
          </a:ln>
        </p:spPr>
      </p:sp>
      <p:sp>
        <p:nvSpPr>
          <p:cNvPr id="66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EEA9E2-953D-4CF2-AFFE-CA6897919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31633F-6998-440F-A6D2-E219F69342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ACA074-0C03-4D5C-B967-0D8D139B9B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7EF93E-03BA-476C-BD2B-DAF35B45FC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A8ECE7-36CA-4281-BD4A-E45A14C024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A7B6F3-F0A6-4CB0-8EF3-15F5FECB13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38F0FD-4BF2-48F5-87ED-BA72087335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DA3D19-0F21-4BC1-812D-A2EE89E32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7D4194-D2F8-451B-BA48-CF306EFB6B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6429FB-59D8-48B7-BD84-6E81B1BC8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79619F-220C-4C05-AAD2-F20F32884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48CFFB1-5C82-480F-AC44-FFDCD6C6A26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F3623D3-A9CD-4E7F-B557-D98C2DA8A53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5.png" /><Relationship Id="rId5"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205125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中暑的护理查房新闻</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alpha val="4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热中暑的原因和危害</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中暑的护理</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中暑的护理查房</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护理巡视与预防</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中暑护理的挑战与应对</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1</a:t>
            </a:r>
            <a:r>
              <a:rPr lang="zh-CN" sz="5200" b="1" strike="noStrike" spc="299">
                <a:solidFill>
                  <a:srgbClr val="3045FD"/>
                </a:solidFill>
                <a:latin typeface="Arial"/>
                <a:ea typeface="微软雅黑"/>
              </a:rPr>
              <a:t>章 热中暑的原因和危害</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热中暑的定义</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热中暑是由于高温高湿环境下长时间暴露导致体温调节失常的一种疾病。在炎炎夏日，热中暑是一种常见的疾病，需要及时进行处理和护理。</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AutoShape 3"/>
          <p:cNvSpPr/>
          <p:nvPr/>
        </p:nvSpPr>
        <p:spPr>
          <a:xfrm>
            <a:off x="3853440" y="168156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7" name="AutoShape 4"/>
          <p:cNvSpPr/>
          <p:nvPr/>
        </p:nvSpPr>
        <p:spPr>
          <a:xfrm>
            <a:off x="3853440" y="1301040"/>
            <a:ext cx="3657240" cy="718920"/>
          </a:xfrm>
          <a:prstGeom prst="roundRect">
            <a:avLst>
              <a:gd name="adj" fmla="val 16667"/>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7"/>
          <p:cNvSpPr/>
          <p:nvPr/>
        </p:nvSpPr>
        <p:spPr>
          <a:xfrm>
            <a:off x="7873200" y="168156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9" name="AutoShape 8"/>
          <p:cNvSpPr/>
          <p:nvPr/>
        </p:nvSpPr>
        <p:spPr>
          <a:xfrm>
            <a:off x="7873200" y="1301040"/>
            <a:ext cx="3657240" cy="718920"/>
          </a:xfrm>
          <a:prstGeom prst="roundRect">
            <a:avLst>
              <a:gd name="adj" fmla="val 16667"/>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10"/>
          <p:cNvSpPr/>
          <p:nvPr/>
        </p:nvSpPr>
        <p:spPr>
          <a:xfrm>
            <a:off x="3853440" y="421308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1" name="AutoShape 11"/>
          <p:cNvSpPr/>
          <p:nvPr/>
        </p:nvSpPr>
        <p:spPr>
          <a:xfrm>
            <a:off x="3853440" y="3895200"/>
            <a:ext cx="3657240" cy="718920"/>
          </a:xfrm>
          <a:prstGeom prst="roundRect">
            <a:avLst>
              <a:gd name="adj" fmla="val 16667"/>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 name="AutoShape 13"/>
          <p:cNvSpPr/>
          <p:nvPr/>
        </p:nvSpPr>
        <p:spPr>
          <a:xfrm>
            <a:off x="7873200" y="421308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3" name="AutoShape 14"/>
          <p:cNvSpPr/>
          <p:nvPr/>
        </p:nvSpPr>
        <p:spPr>
          <a:xfrm>
            <a:off x="7873200" y="3895200"/>
            <a:ext cx="3657240" cy="718920"/>
          </a:xfrm>
          <a:prstGeom prst="roundRect">
            <a:avLst>
              <a:gd name="adj" fmla="val 16667"/>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4"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7984440" y="1557720"/>
            <a:ext cx="3362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解除或放松患者衣物</a:t>
            </a:r>
            <a:endParaRPr lang="en-US" sz="2000" b="0" strike="noStrike" spc="-1">
              <a:solidFill>
                <a:srgbClr val="000000"/>
              </a:solidFill>
              <a:latin typeface="Arial"/>
            </a:endParaRPr>
          </a:p>
        </p:txBody>
      </p:sp>
      <p:sp>
        <p:nvSpPr>
          <p:cNvPr id="136"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促进散热</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减少不适感</a:t>
            </a:r>
            <a:endParaRPr lang="en-US" sz="1600" b="0" strike="noStrike" spc="-1">
              <a:solidFill>
                <a:srgbClr val="000000"/>
              </a:solidFill>
              <a:latin typeface="Arial"/>
            </a:endParaRPr>
          </a:p>
        </p:txBody>
      </p:sp>
      <p:sp>
        <p:nvSpPr>
          <p:cNvPr id="137"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3992400" y="410904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补充足够的水分</a:t>
            </a:r>
            <a:endParaRPr lang="en-US" sz="2000" b="0" strike="noStrike" spc="-1">
              <a:solidFill>
                <a:srgbClr val="000000"/>
              </a:solidFill>
              <a:latin typeface="Arial"/>
            </a:endParaRPr>
          </a:p>
        </p:txBody>
      </p:sp>
      <p:sp>
        <p:nvSpPr>
          <p:cNvPr id="139"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预防脱水</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帮助体温调节</a:t>
            </a:r>
            <a:endParaRPr lang="en-US" sz="1600" b="0" strike="noStrike" spc="-1">
              <a:solidFill>
                <a:srgbClr val="000000"/>
              </a:solidFill>
              <a:latin typeface="Arial"/>
            </a:endParaRPr>
          </a:p>
        </p:txBody>
      </p:sp>
      <p:sp>
        <p:nvSpPr>
          <p:cNvPr id="140"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8046720" y="4109040"/>
            <a:ext cx="33004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42"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143"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热中暑的处理原则</a:t>
            </a:r>
            <a:endParaRPr lang="en-US" sz="3000" b="0" strike="noStrike" spc="-1">
              <a:solidFill>
                <a:schemeClr val="dk1"/>
              </a:solidFill>
              <a:latin typeface="Arial"/>
            </a:endParaRPr>
          </a:p>
        </p:txBody>
      </p:sp>
      <p:sp>
        <p:nvSpPr>
          <p:cNvPr id="144"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3992400" y="1557720"/>
            <a:ext cx="3441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立即将患者移至阴凉通风处</a:t>
            </a:r>
            <a:endParaRPr lang="en-US" sz="2000" b="0" strike="noStrike" spc="-1">
              <a:solidFill>
                <a:srgbClr val="000000"/>
              </a:solidFill>
              <a:latin typeface="Arial"/>
            </a:endParaRPr>
          </a:p>
        </p:txBody>
      </p:sp>
      <p:sp>
        <p:nvSpPr>
          <p:cNvPr id="146"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保持环境舒适</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避免继续曝晒</a:t>
            </a:r>
            <a:endParaRPr lang="en-US" sz="1600" b="0" strike="noStrike" spc="-1">
              <a:solidFill>
                <a:srgbClr val="000000"/>
              </a:solidFill>
              <a:latin typeface="Arial"/>
            </a:endParaRPr>
          </a:p>
        </p:txBody>
      </p:sp>
      <p:grpSp>
        <p:nvGrpSpPr>
          <p:cNvPr id="147" name="Group 15"/>
          <p:cNvGrpSpPr/>
          <p:nvPr/>
        </p:nvGrpSpPr>
        <p:grpSpPr>
          <a:xfrm>
            <a:off x="435960" y="378720"/>
            <a:ext cx="515160" cy="439560"/>
            <a:chOff x="435960" y="378720"/>
            <a:chExt cx="515160" cy="439560"/>
          </a:xfrm>
        </p:grpSpPr>
        <p:sp>
          <p:nvSpPr>
            <p:cNvPr id="148"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9"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0"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1"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2"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3"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4"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5"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6"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7"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8"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9"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0"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1"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2"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63"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4"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5"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6"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7"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68"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7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中暑的护理</a:t>
            </a:r>
            <a:endParaRPr lang="en-US" sz="5200" b="0" strike="noStrike" spc="-1">
              <a:solidFill>
                <a:schemeClr val="dk1"/>
              </a:solidFill>
              <a:latin typeface="Arial"/>
            </a:endParaRPr>
          </a:p>
        </p:txBody>
      </p:sp>
      <p:sp>
        <p:nvSpPr>
          <p:cNvPr id="1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2"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7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中暑的护理要点</a:t>
            </a:r>
            <a:endParaRPr lang="en-US" sz="3600" b="0" strike="noStrike" spc="-1">
              <a:solidFill>
                <a:srgbClr val="000000"/>
              </a:solidFill>
              <a:latin typeface="Arial"/>
            </a:endParaRPr>
          </a:p>
        </p:txBody>
      </p:sp>
      <p:sp>
        <p:nvSpPr>
          <p:cNvPr id="18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中暑是一种常见的急性疾病，护理工作至关重要。护理要点包括对患者进行观察与监测，提供必要的心理护理，以及进行药物治疗。这些措施能够有效帮助患者恢复健康。</a:t>
            </a:r>
            <a:endParaRPr lang="en-US" sz="1800" b="0" strike="noStrike" spc="-1">
              <a:solidFill>
                <a:srgbClr val="000000"/>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84" name="Group 15"/>
          <p:cNvGrpSpPr/>
          <p:nvPr/>
        </p:nvGrpSpPr>
        <p:grpSpPr>
          <a:xfrm>
            <a:off x="431640" y="396000"/>
            <a:ext cx="514800" cy="439200"/>
            <a:chOff x="431640" y="396000"/>
            <a:chExt cx="514800" cy="439200"/>
          </a:xfrm>
        </p:grpSpPr>
        <p:sp>
          <p:nvSpPr>
            <p:cNvPr id="18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9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9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0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0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PlaceHolder 1"/>
          <p:cNvSpPr>
            <a:spLocks noGrp="1"/>
          </p:cNvSpPr>
          <p:nvPr>
            <p:ph type="title" idx="4294967295"/>
          </p:nvPr>
        </p:nvSpPr>
        <p:spPr>
          <a:xfrm>
            <a:off x="1036440" y="16632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护理后续</a:t>
            </a:r>
            <a:endParaRPr lang="en-US" sz="3000" b="0" strike="noStrike" spc="-1">
              <a:solidFill>
                <a:schemeClr val="dk1"/>
              </a:solidFill>
              <a:latin typeface="Arial"/>
            </a:endParaRPr>
          </a:p>
        </p:txBody>
      </p:sp>
      <p:sp>
        <p:nvSpPr>
          <p:cNvPr id="210"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211" name="Group 15"/>
          <p:cNvGrpSpPr/>
          <p:nvPr/>
        </p:nvGrpSpPr>
        <p:grpSpPr>
          <a:xfrm>
            <a:off x="435960" y="378720"/>
            <a:ext cx="515160" cy="439560"/>
            <a:chOff x="435960" y="378720"/>
            <a:chExt cx="515160" cy="439560"/>
          </a:xfrm>
        </p:grpSpPr>
        <p:sp>
          <p:nvSpPr>
            <p:cNvPr id="212"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3"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4"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5"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6"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7"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8"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9"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0"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1"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2"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3"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4"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5"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6"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7"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8"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9"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0"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1"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32" name="AutoShape 2"/>
          <p:cNvSpPr/>
          <p:nvPr/>
        </p:nvSpPr>
        <p:spPr>
          <a:xfrm>
            <a:off x="981720" y="1604880"/>
            <a:ext cx="3394800" cy="2116440"/>
          </a:xfrm>
          <a:prstGeom prst="rect">
            <a:avLst/>
          </a:prstGeom>
          <a:solidFill>
            <a:srgbClr val="3045FD">
              <a:alpha val="5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33" name="AutoShape 3"/>
          <p:cNvSpPr/>
          <p:nvPr/>
        </p:nvSpPr>
        <p:spPr>
          <a:xfrm>
            <a:off x="4376880" y="3721680"/>
            <a:ext cx="3394800" cy="211644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4" name="AutoShape 4"/>
          <p:cNvSpPr/>
          <p:nvPr/>
        </p:nvSpPr>
        <p:spPr>
          <a:xfrm>
            <a:off x="7771680" y="1604880"/>
            <a:ext cx="3394800" cy="211644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235" name="Picture 5" descr="C:/Users/Administrator/Desktop/ppt模板/图片素材/QQ截图20240309205721.pngQQ截图20240309205721"/>
          <p:cNvPicPr/>
          <p:nvPr/>
        </p:nvPicPr>
        <p:blipFill>
          <a:blip r:embed="rId2"/>
          <a:srcRect t="20029" b="20029"/>
          <a:stretch>
            <a:fillRect/>
          </a:stretch>
        </p:blipFill>
        <p:spPr>
          <a:xfrm>
            <a:off x="981720" y="3694320"/>
            <a:ext cx="3394440" cy="2143440"/>
          </a:xfrm>
          <a:prstGeom prst="rect">
            <a:avLst/>
          </a:prstGeom>
          <a:ln w="0">
            <a:noFill/>
          </a:ln>
        </p:spPr>
      </p:pic>
      <p:pic>
        <p:nvPicPr>
          <p:cNvPr id="236" name="Picture 6" descr="C:/Users/Administrator/Desktop/ppt模板/图片素材/image2709229.pngimage2709229"/>
          <p:cNvPicPr/>
          <p:nvPr/>
        </p:nvPicPr>
        <p:blipFill>
          <a:blip r:embed="rId3"/>
          <a:srcRect t="11868" b="11868"/>
          <a:stretch>
            <a:fillRect/>
          </a:stretch>
        </p:blipFill>
        <p:spPr>
          <a:xfrm>
            <a:off x="4376880" y="1577880"/>
            <a:ext cx="3394440" cy="2143440"/>
          </a:xfrm>
          <a:prstGeom prst="rect">
            <a:avLst/>
          </a:prstGeom>
          <a:ln w="0">
            <a:noFill/>
          </a:ln>
        </p:spPr>
      </p:pic>
      <p:pic>
        <p:nvPicPr>
          <p:cNvPr id="237" name="Picture 7" descr="C:/Users/Administrator/Desktop/ppt模板/图片素材/QQ截图20240309205650.pngQQ截图20240309205650"/>
          <p:cNvPicPr/>
          <p:nvPr/>
        </p:nvPicPr>
        <p:blipFill>
          <a:blip r:embed="rId4"/>
          <a:srcRect t="19809" b="19809"/>
          <a:stretch>
            <a:fillRect/>
          </a:stretch>
        </p:blipFill>
        <p:spPr>
          <a:xfrm>
            <a:off x="7771680" y="3721680"/>
            <a:ext cx="3394440" cy="2143440"/>
          </a:xfrm>
          <a:prstGeom prst="rect">
            <a:avLst/>
          </a:prstGeom>
          <a:ln w="0">
            <a:noFill/>
          </a:ln>
        </p:spPr>
      </p:pic>
      <p:sp>
        <p:nvSpPr>
          <p:cNvPr id="238"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注意患者的饮食与作息规律</a:t>
            </a:r>
            <a:endParaRPr lang="en-US" sz="2000" b="0" strike="noStrike" spc="-1">
              <a:solidFill>
                <a:srgbClr val="000000"/>
              </a:solidFill>
              <a:latin typeface="Arial"/>
            </a:endParaRPr>
          </a:p>
        </p:txBody>
      </p:sp>
      <p:sp>
        <p:nvSpPr>
          <p:cNvPr id="239"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合理搭配饮食</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调整作息时间</a:t>
            </a:r>
            <a:endParaRPr lang="en-US" sz="1600" b="0" strike="noStrike" spc="-1">
              <a:solidFill>
                <a:srgbClr val="000000"/>
              </a:solidFill>
              <a:latin typeface="Arial"/>
            </a:endParaRPr>
          </a:p>
        </p:txBody>
      </p:sp>
      <p:sp>
        <p:nvSpPr>
          <p:cNvPr id="240"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预防再次中暑的发生</a:t>
            </a:r>
            <a:endParaRPr lang="en-US" sz="2000" b="0" strike="noStrike" spc="-1">
              <a:solidFill>
                <a:srgbClr val="000000"/>
              </a:solidFill>
              <a:latin typeface="Arial"/>
            </a:endParaRPr>
          </a:p>
        </p:txBody>
      </p:sp>
      <p:sp>
        <p:nvSpPr>
          <p:cNvPr id="241"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提醒患者避免高温</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加强环境防暑措施</a:t>
            </a:r>
            <a:endParaRPr lang="en-US" sz="1600" b="0" strike="noStrike" spc="-1">
              <a:solidFill>
                <a:srgbClr val="000000"/>
              </a:solidFill>
              <a:latin typeface="Arial"/>
            </a:endParaRPr>
          </a:p>
        </p:txBody>
      </p:sp>
      <p:sp>
        <p:nvSpPr>
          <p:cNvPr id="242"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定期复查</a:t>
            </a:r>
            <a:endParaRPr lang="en-US" sz="2000" b="0" strike="noStrike" spc="-1">
              <a:solidFill>
                <a:srgbClr val="000000"/>
              </a:solidFill>
              <a:latin typeface="Arial"/>
            </a:endParaRPr>
          </a:p>
        </p:txBody>
      </p:sp>
      <p:sp>
        <p:nvSpPr>
          <p:cNvPr id="243"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检查患者身体状况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及时发现问题</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4" name="AutoShape 3"/>
          <p:cNvSpPr/>
          <p:nvPr/>
        </p:nvSpPr>
        <p:spPr>
          <a:xfrm>
            <a:off x="6866280" y="1243800"/>
            <a:ext cx="532548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5"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结语</a:t>
            </a:r>
            <a:endParaRPr lang="en-US" sz="3000" b="0" strike="noStrike" spc="-1">
              <a:solidFill>
                <a:schemeClr val="dk1"/>
              </a:solidFill>
              <a:latin typeface="Arial"/>
            </a:endParaRPr>
          </a:p>
        </p:txBody>
      </p:sp>
      <p:sp>
        <p:nvSpPr>
          <p:cNvPr id="246"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中暑的护理是一项综合性工作，需要护士们多方面配合，关注患者的每一个细节，以确保患者能够尽快康复。同时，护理过程中要不断总结经验，提高自身的护理水平，为患者提供更优质的护理服务。</a:t>
            </a:r>
            <a:endParaRPr lang="en-US" sz="1800" b="0" strike="noStrike" spc="-1">
              <a:solidFill>
                <a:srgbClr val="000000"/>
              </a:solidFill>
              <a:latin typeface="Arial"/>
            </a:endParaRPr>
          </a:p>
        </p:txBody>
      </p:sp>
      <p:grpSp>
        <p:nvGrpSpPr>
          <p:cNvPr id="247" name="Group 15"/>
          <p:cNvGrpSpPr/>
          <p:nvPr/>
        </p:nvGrpSpPr>
        <p:grpSpPr>
          <a:xfrm>
            <a:off x="435960" y="378720"/>
            <a:ext cx="515160" cy="439560"/>
            <a:chOff x="435960" y="378720"/>
            <a:chExt cx="515160" cy="439560"/>
          </a:xfrm>
        </p:grpSpPr>
        <p:sp>
          <p:nvSpPr>
            <p:cNvPr id="248"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9"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0"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1"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2"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3"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4"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5"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6"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7"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8"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9"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0"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1"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2"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3"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4"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5"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6"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7"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68"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27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中暑的护理查房</a:t>
            </a:r>
            <a:endParaRPr lang="en-US" sz="5200" b="0" strike="noStrike" spc="-1">
              <a:solidFill>
                <a:schemeClr val="dk1"/>
              </a:solidFill>
              <a:latin typeface="Arial"/>
            </a:endParaRPr>
          </a:p>
        </p:txBody>
      </p:sp>
      <p:sp>
        <p:nvSpPr>
          <p:cNvPr id="2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2"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7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查房前的准备</a:t>
            </a:r>
            <a:endParaRPr lang="en-US" sz="3600" b="0" strike="noStrike" spc="-1">
              <a:solidFill>
                <a:srgbClr val="000000"/>
              </a:solidFill>
              <a:latin typeface="Arial"/>
            </a:endParaRPr>
          </a:p>
        </p:txBody>
      </p:sp>
      <p:sp>
        <p:nvSpPr>
          <p:cNvPr id="28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在进行查房前，护理人员需要充分了解患者的病史和治疗过程，准备必要的器具和药物，并调整好自己的心态和情绪。这些准备工作将有助于提高查房的效率和质量。</a:t>
            </a:r>
            <a:endParaRPr lang="en-US" sz="1800" b="0" strike="noStrike" spc="-1">
              <a:solidFill>
                <a:srgbClr val="000000"/>
              </a:solidFill>
              <a:latin typeface="Arial"/>
            </a:endParaRPr>
          </a:p>
        </p:txBody>
      </p:sp>
      <p:sp>
        <p:nvSpPr>
          <p:cNvPr id="2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84" name="Group 15"/>
          <p:cNvGrpSpPr/>
          <p:nvPr/>
        </p:nvGrpSpPr>
        <p:grpSpPr>
          <a:xfrm>
            <a:off x="431640" y="396000"/>
            <a:ext cx="514800" cy="439200"/>
            <a:chOff x="431640" y="396000"/>
            <a:chExt cx="514800" cy="439200"/>
          </a:xfrm>
        </p:grpSpPr>
        <p:sp>
          <p:nvSpPr>
            <p:cNvPr id="28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9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9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0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0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0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6" name="AutoShape 2"/>
          <p:cNvSpPr/>
          <p:nvPr/>
        </p:nvSpPr>
        <p:spPr>
          <a:xfrm>
            <a:off x="9054360" y="2212200"/>
            <a:ext cx="2388600" cy="2803320"/>
          </a:xfrm>
          <a:prstGeom prst="rect">
            <a:avLst/>
          </a:prstGeom>
          <a:solidFill>
            <a:srgbClr val="3045FD">
              <a:alpha val="42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07" name="AutoShape 2"/>
          <p:cNvSpPr/>
          <p:nvPr/>
        </p:nvSpPr>
        <p:spPr>
          <a:xfrm>
            <a:off x="6311880" y="2212200"/>
            <a:ext cx="2388600" cy="280332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08" name="AutoShape 2"/>
          <p:cNvSpPr/>
          <p:nvPr/>
        </p:nvSpPr>
        <p:spPr>
          <a:xfrm>
            <a:off x="3569400" y="2212200"/>
            <a:ext cx="2388600" cy="280332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09" name="AutoShape 2"/>
          <p:cNvSpPr/>
          <p:nvPr/>
        </p:nvSpPr>
        <p:spPr>
          <a:xfrm>
            <a:off x="729720" y="2164680"/>
            <a:ext cx="2388600" cy="285156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1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1"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观察患者的排尿情况</a:t>
            </a:r>
            <a:endParaRPr lang="en-US" sz="2000" b="0" strike="noStrike" spc="-1">
              <a:solidFill>
                <a:srgbClr val="000000"/>
              </a:solidFill>
              <a:latin typeface="Arial"/>
            </a:endParaRPr>
          </a:p>
        </p:txBody>
      </p:sp>
      <p:sp>
        <p:nvSpPr>
          <p:cNvPr id="312"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留意患者的排尿频率、颜色和量</a:t>
            </a:r>
            <a:endParaRPr lang="en-US" sz="1600" b="0" strike="noStrike" spc="-1">
              <a:solidFill>
                <a:srgbClr val="000000"/>
              </a:solidFill>
              <a:latin typeface="Arial"/>
            </a:endParaRPr>
          </a:p>
        </p:txBody>
      </p:sp>
      <p:sp>
        <p:nvSpPr>
          <p:cNvPr id="31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4"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询问患者感觉和舒适度</a:t>
            </a:r>
            <a:endParaRPr lang="en-US" sz="2000" b="0" strike="noStrike" spc="-1">
              <a:solidFill>
                <a:srgbClr val="000000"/>
              </a:solidFill>
              <a:latin typeface="Arial"/>
            </a:endParaRPr>
          </a:p>
        </p:txBody>
      </p:sp>
      <p:sp>
        <p:nvSpPr>
          <p:cNvPr id="315"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倾听患者的感受，及时调整护理措施</a:t>
            </a:r>
            <a:endParaRPr lang="en-US" sz="1600" b="0" strike="noStrike" spc="-1">
              <a:solidFill>
                <a:srgbClr val="000000"/>
              </a:solidFill>
              <a:latin typeface="Arial"/>
            </a:endParaRPr>
          </a:p>
        </p:txBody>
      </p:sp>
      <p:sp>
        <p:nvSpPr>
          <p:cNvPr id="31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7"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318"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31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查房护理技巧</a:t>
            </a:r>
            <a:endParaRPr lang="en-US" sz="3000" b="0" strike="noStrike" spc="-1">
              <a:solidFill>
                <a:schemeClr val="dk1"/>
              </a:solidFill>
              <a:latin typeface="Arial"/>
            </a:endParaRPr>
          </a:p>
        </p:txBody>
      </p:sp>
      <p:sp>
        <p:nvSpPr>
          <p:cNvPr id="32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1"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定期测量患者的体温、心率等生命体征</a:t>
            </a:r>
            <a:endParaRPr lang="en-US" sz="2000" b="0" strike="noStrike" spc="-1">
              <a:solidFill>
                <a:srgbClr val="000000"/>
              </a:solidFill>
              <a:latin typeface="Arial"/>
            </a:endParaRPr>
          </a:p>
        </p:txBody>
      </p:sp>
      <p:sp>
        <p:nvSpPr>
          <p:cNvPr id="322"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监测患者的生命体征指标，及时发现异常情况</a:t>
            </a:r>
            <a:endParaRPr lang="en-US" sz="1600" b="0" strike="noStrike" spc="-1">
              <a:solidFill>
                <a:srgbClr val="000000"/>
              </a:solidFill>
              <a:latin typeface="Arial"/>
            </a:endParaRPr>
          </a:p>
        </p:txBody>
      </p:sp>
      <p:grpSp>
        <p:nvGrpSpPr>
          <p:cNvPr id="323" name="Group 15"/>
          <p:cNvGrpSpPr/>
          <p:nvPr/>
        </p:nvGrpSpPr>
        <p:grpSpPr>
          <a:xfrm>
            <a:off x="435960" y="378720"/>
            <a:ext cx="515160" cy="439560"/>
            <a:chOff x="435960" y="378720"/>
            <a:chExt cx="515160" cy="439560"/>
          </a:xfrm>
        </p:grpSpPr>
        <p:sp>
          <p:nvSpPr>
            <p:cNvPr id="324"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5"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6"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7"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8"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9"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0"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1"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2"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3"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4"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5"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6"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7"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8"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9"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0"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1"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2"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3"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344" name="Picture 5" descr="C:/Users/Administrator/Desktop/ppt模板/图片素材/插画/巴扎嘿素材 (28).jpg巴扎嘿素材 (28)"/>
          <p:cNvPicPr/>
          <p:nvPr/>
        </p:nvPicPr>
        <p:blipFill>
          <a:blip r:embed="rId2"/>
          <a:srcRect t="24423" b="24423"/>
          <a:stretch>
            <a:fillRect/>
          </a:stretch>
        </p:blipFill>
        <p:spPr>
          <a:xfrm>
            <a:off x="738000" y="4838760"/>
            <a:ext cx="2381040" cy="1217520"/>
          </a:xfrm>
          <a:prstGeom prst="rect">
            <a:avLst/>
          </a:prstGeom>
          <a:ln w="0">
            <a:noFill/>
          </a:ln>
        </p:spPr>
      </p:pic>
      <p:pic>
        <p:nvPicPr>
          <p:cNvPr id="345" name="Picture 5" descr="C:/Users/Administrator/Desktop/ppt模板/图片素材/插画/巴扎嘿素材 (27).jpg巴扎嘿素材 (27)"/>
          <p:cNvPicPr/>
          <p:nvPr/>
        </p:nvPicPr>
        <p:blipFill>
          <a:blip r:embed="rId3"/>
          <a:srcRect t="24423" b="24423"/>
          <a:stretch>
            <a:fillRect/>
          </a:stretch>
        </p:blipFill>
        <p:spPr>
          <a:xfrm>
            <a:off x="3572640" y="4838760"/>
            <a:ext cx="2381040" cy="1217520"/>
          </a:xfrm>
          <a:prstGeom prst="rect">
            <a:avLst/>
          </a:prstGeom>
          <a:ln w="0">
            <a:noFill/>
          </a:ln>
        </p:spPr>
      </p:pic>
      <p:pic>
        <p:nvPicPr>
          <p:cNvPr id="346" name="Picture 5" descr="C:/Users/Administrator/Desktop/ppt模板/图片素材/image2709229.pngimage2709229"/>
          <p:cNvPicPr/>
          <p:nvPr/>
        </p:nvPicPr>
        <p:blipFill>
          <a:blip r:embed="rId4"/>
          <a:srcRect t="19116" b="19116"/>
          <a:stretch>
            <a:fillRect/>
          </a:stretch>
        </p:blipFill>
        <p:spPr>
          <a:xfrm>
            <a:off x="6315840" y="4838760"/>
            <a:ext cx="2381040" cy="1217520"/>
          </a:xfrm>
          <a:prstGeom prst="rect">
            <a:avLst/>
          </a:prstGeom>
          <a:ln w="0">
            <a:noFill/>
          </a:ln>
        </p:spPr>
      </p:pic>
      <p:pic>
        <p:nvPicPr>
          <p:cNvPr id="347" name="Picture 5" descr="C:/Users/Administrator/Desktop/ppt模板/图片素材/插画/巴扎嘿素材 (25).jpg巴扎嘿素材 (25)"/>
          <p:cNvPicPr/>
          <p:nvPr/>
        </p:nvPicPr>
        <p:blipFill>
          <a:blip r:embed="rId5"/>
          <a:srcRect t="24423" b="24423"/>
          <a:stretch>
            <a:fillRect/>
          </a:stretch>
        </p:blipFill>
        <p:spPr>
          <a:xfrm>
            <a:off x="9059040" y="4838760"/>
            <a:ext cx="2381040" cy="1217520"/>
          </a:xfrm>
          <a:prstGeom prst="rect">
            <a:avLst/>
          </a:prstGeom>
          <a:ln w="0">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https://d.book118.com/996205125040010103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Times New Roman</vt:lpstr>
      <vt:lpstr>Wingdings</vt:lpstr>
      <vt:lpstr>Symbol</vt:lpstr>
      <vt:lpstr>DejaVu Sans</vt:lpstr>
      <vt:lpstr>Office Theme</vt:lpstr>
      <vt:lpstr>中暑的护理查房新闻</vt:lpstr>
      <vt:lpstr>目录</vt:lpstr>
      <vt:lpstr>第1章 热中暑的原因和危害</vt:lpstr>
      <vt:lpstr> </vt:lpstr>
      <vt:lpstr>热中暑的处理原则</vt:lpstr>
      <vt:lpstr>第2章 中暑的护理</vt:lpstr>
      <vt:lpstr> </vt:lpstr>
      <vt:lpstr>护理后续</vt:lpstr>
      <vt:lpstr>结语</vt:lpstr>
      <vt:lpstr>第3章 中暑的护理查房</vt:lpstr>
      <vt:lpstr> </vt:lpstr>
      <vt:lpstr>查房护理技巧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2024-09-28T10:06:55.057</cp:lastPrinted>
  <dcterms:created xsi:type="dcterms:W3CDTF">2024-09-28T02:06:55Z</dcterms:created>
  <dcterms:modified xsi:type="dcterms:W3CDTF">2024-09-28T02:06:57Z</dcterms:modified>
</cp:coreProperties>
</file>