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8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7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80EED-DC35-4978-BB77-F4B979B05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D83CE-7D53-4A24-B131-6C3EF48FB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5E24D-CE06-4304-8CA4-9BBB56ECB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75290-199A-4994-9B85-FB140ACBD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710EB7-443B-4E9E-90D2-8B1F14988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6B5B9F-1415-4464-80D4-60E4C3FB8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6E9904-8A21-4718-8F57-86A350BC8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195AF-ACC6-4BCB-B820-648617CBD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16F88-4225-41F9-ADF7-AB8A9EB34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7A4A6-8634-40E2-B3C4-FB864E450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0CEB1-B9A9-427E-9037-D61C659D4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476" r:id="rId2"/>
    <p:sldLayoutId id="2147488477" r:id="rId3"/>
    <p:sldLayoutId id="2147488478" r:id="rId4"/>
    <p:sldLayoutId id="2147488479" r:id="rId5"/>
    <p:sldLayoutId id="2147488480" r:id="rId6"/>
    <p:sldLayoutId id="2147488481" r:id="rId7"/>
    <p:sldLayoutId id="2147488482" r:id="rId8"/>
    <p:sldLayoutId id="2147488483" r:id="rId9"/>
    <p:sldLayoutId id="2147488484" r:id="rId10"/>
    <p:sldLayoutId id="214748848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13025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医疗器械售后服务质量控制管理程序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医疗器械售后服务质量标准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售后服务人员培训与管理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售后服务流程与规范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售后服务质量控制与评估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售后服务风险管理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医疗器械售后服务质量标准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明确质量标准</a:t>
            </a:r>
            <a:endParaRPr lang="zh-CN" altLang="en-US"/>
          </a:p>
        </p:txBody>
      </p:sp>
      <p:sp>
        <p:nvSpPr>
          <p:cNvPr id="104908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医疗器械售后服务质量标准应符合国家法律法规和行业标准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售后服务质量标准应包括服务态度、服务效率、服务效果等方面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售后服务质量标准应明确服务流程、服务内容、服务时限等具体要求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售后服务质量标准应定期进行评估和改进，确保服务质量持续提升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符合法规要求</a:t>
            </a:r>
            <a:endParaRPr lang="zh-CN" altLang="en-US"/>
          </a:p>
        </p:txBody>
      </p:sp>
      <p:sp>
        <p:nvSpPr>
          <p:cNvPr id="104915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售后服务人员应具备相关资质和技能，并接受定期培训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医疗器械售后服务质量标准应符合国家法律法规和行业标准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售后服务过程中应遵循相关操作规程和规范，确保服务质量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售后服务过程中应做好记录和存档，便于追溯和管理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客户满意度标准</a:t>
            </a:r>
            <a:endParaRPr lang="zh-CN" altLang="en-US"/>
          </a:p>
        </p:txBody>
      </p:sp>
      <p:sp>
        <p:nvSpPr>
          <p:cNvPr id="104920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响应速度：及时响应客户需求，提供快速服务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服务态度：礼貌、专业、耐心，尊重客户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解决问题能力：具备专业知识和技能，能够快速解决问题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售后服务质量：提供高质量的售后服务，确保客户满意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服务时效标准</a:t>
            </a:r>
            <a:endParaRPr lang="zh-CN" altLang="en-US"/>
          </a:p>
        </p:txBody>
      </p:sp>
      <p:sp>
        <p:nvSpPr>
          <p:cNvPr id="104927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配件供应：接到客户配件需求后，应在48小时内提供配件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回访时间：维修完成后，应在7天内进行回访，了解客户满意度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响应时间：接到客户需求后，应在24小时内给予回复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维修时间：接到客户维修需求后，应在72小时内完成维修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3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售后服务人员培训与管理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培训计划</a:t>
            </a:r>
            <a:endParaRPr lang="zh-CN" altLang="en-US"/>
          </a:p>
        </p:txBody>
      </p:sp>
      <p:sp>
        <p:nvSpPr>
          <p:cNvPr id="1049430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培训目标：提高售后服务人员的专业技能和服务质量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培训内容：产品知识、服务流程、沟通技巧等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培训方式：线上培训、线下培训、实践操作等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培训周期：定期培训、不定期培训等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培训效果评估：通过考核、反馈等方式进行评估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培训改进：根据评估结果进行培训计划的改进和优化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培训内容与方式</a:t>
            </a:r>
            <a:endParaRPr lang="zh-CN" altLang="en-US"/>
          </a:p>
        </p:txBody>
      </p:sp>
      <p:sp>
        <p:nvSpPr>
          <p:cNvPr id="104950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基础知识：医疗器械基础知识、法律法规、行业标准等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专业技能：维修技能、故障诊断、客户沟通技巧等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实践操作：模拟实际场景，进行实际操作训练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考核评估：定期进行考核，评估培训效果，调整培训计划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培训考核与认证</a:t>
            </a:r>
            <a:endParaRPr lang="zh-CN" altLang="en-US"/>
          </a:p>
        </p:txBody>
      </p:sp>
      <p:sp>
        <p:nvSpPr>
          <p:cNvPr id="104957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考核方式：笔试、实操、面试等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培训内容：产品知识、操作技能、法律法规等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认证标准：通过考核后颁发相关证书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定期复训：定期进行复训，确保售后服务人员技能水平保持稳定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人员资质管理</a:t>
            </a:r>
            <a:endParaRPr lang="zh-CN" altLang="en-US"/>
          </a:p>
        </p:txBody>
      </p:sp>
      <p:sp>
        <p:nvSpPr>
          <p:cNvPr id="104962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3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培训要求：具备相关专业知识和技能，了解医疗器械法律法规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3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3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考核标准：定期进行考核，确保售后服务人员具备相应资质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4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资质认证：通过相关认证机构进行资质认证，确保售后服务人员资质符合要求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4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管理措施：建立完善的人员资质管理制度，定期进行人员资质审查和更新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9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售后服务流程与规范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售后服务申请与受理流程</a:t>
            </a:r>
            <a:endParaRPr lang="zh-CN" altLang="en-US"/>
          </a:p>
        </p:txBody>
      </p:sp>
      <p:sp>
        <p:nvSpPr>
          <p:cNvPr id="1049784" name="任意多边形 15"/>
          <p:cNvSpPr/>
          <p:nvPr>
            <p:custDataLst>
              <p:tags r:id="rId2"/>
            </p:custDataLst>
          </p:nvPr>
        </p:nvSpPr>
        <p:spPr>
          <a:xfrm flipH="1">
            <a:off x="838200" y="3814631"/>
            <a:ext cx="2480619" cy="826452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925" h="1307">
                <a:moveTo>
                  <a:pt x="525" y="0"/>
                </a:moveTo>
                <a:lnTo>
                  <a:pt x="3400" y="0"/>
                </a:lnTo>
                <a:cubicBezTo>
                  <a:pt x="3690" y="0"/>
                  <a:pt x="3925" y="235"/>
                  <a:pt x="3925" y="525"/>
                </a:cubicBezTo>
                <a:cubicBezTo>
                  <a:pt x="3925" y="815"/>
                  <a:pt x="3690" y="1050"/>
                  <a:pt x="3400" y="1050"/>
                </a:cubicBezTo>
                <a:lnTo>
                  <a:pt x="1039" y="1050"/>
                </a:lnTo>
                <a:lnTo>
                  <a:pt x="782" y="1307"/>
                </a:lnTo>
                <a:lnTo>
                  <a:pt x="782" y="1050"/>
                </a:lnTo>
                <a:lnTo>
                  <a:pt x="525" y="1050"/>
                </a:lnTo>
                <a:cubicBezTo>
                  <a:pt x="235" y="1050"/>
                  <a:pt x="0" y="815"/>
                  <a:pt x="0" y="525"/>
                </a:cubicBezTo>
                <a:cubicBezTo>
                  <a:pt x="0" y="235"/>
                  <a:pt x="235" y="0"/>
                  <a:pt x="52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000" b="1" spc="100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sym typeface="+mn-ea"/>
              </a:rPr>
              <a:t>客服人员对申请进行初步审核</a:t>
            </a:r>
            <a:endParaRPr lang="en-US" altLang="zh-CN" sz="1000" b="1" spc="100">
              <a:solidFill>
                <a:schemeClr val="accent1">
                  <a:alpha val="7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786" name="任意多边形 14"/>
          <p:cNvSpPr/>
          <p:nvPr>
            <p:custDataLst>
              <p:tags r:id="rId3"/>
            </p:custDataLst>
          </p:nvPr>
        </p:nvSpPr>
        <p:spPr>
          <a:xfrm flipH="1">
            <a:off x="8238957" y="4013814"/>
            <a:ext cx="2480619" cy="826452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925" h="1307">
                <a:moveTo>
                  <a:pt x="525" y="0"/>
                </a:moveTo>
                <a:lnTo>
                  <a:pt x="3400" y="0"/>
                </a:lnTo>
                <a:cubicBezTo>
                  <a:pt x="3690" y="0"/>
                  <a:pt x="3925" y="235"/>
                  <a:pt x="3925" y="525"/>
                </a:cubicBezTo>
                <a:cubicBezTo>
                  <a:pt x="3925" y="815"/>
                  <a:pt x="3690" y="1050"/>
                  <a:pt x="3400" y="1050"/>
                </a:cubicBezTo>
                <a:lnTo>
                  <a:pt x="1039" y="1050"/>
                </a:lnTo>
                <a:lnTo>
                  <a:pt x="782" y="1307"/>
                </a:lnTo>
                <a:lnTo>
                  <a:pt x="782" y="1050"/>
                </a:lnTo>
                <a:lnTo>
                  <a:pt x="525" y="1050"/>
                </a:lnTo>
                <a:cubicBezTo>
                  <a:pt x="235" y="1050"/>
                  <a:pt x="0" y="815"/>
                  <a:pt x="0" y="525"/>
                </a:cubicBezTo>
                <a:cubicBezTo>
                  <a:pt x="0" y="235"/>
                  <a:pt x="235" y="0"/>
                  <a:pt x="52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79705" rIns="107950" bIns="288290" numCol="1" spcCol="0" rtlCol="0" fromWordArt="0" anchor="ctr" anchorCtr="0" forceAA="0" compatLnSpc="1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 spc="100">
                <a:solidFill>
                  <a:schemeClr val="accent1">
                    <a:alpha val="80000"/>
                  </a:schemeClr>
                </a:solidFill>
                <a:latin typeface="+mj-ea"/>
                <a:ea typeface="+mj-ea"/>
                <a:sym typeface="+mn-ea"/>
              </a:rPr>
              <a:t>客服人员将审核结果反馈给客户</a:t>
            </a:r>
            <a:endParaRPr lang="zh-CN" altLang="en-US" sz="2000" b="1" spc="100">
              <a:solidFill>
                <a:schemeClr val="accent1">
                  <a:alpha val="8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788" name="任意多边形 8"/>
          <p:cNvSpPr/>
          <p:nvPr>
            <p:custDataLst>
              <p:tags r:id="rId4"/>
            </p:custDataLst>
          </p:nvPr>
        </p:nvSpPr>
        <p:spPr>
          <a:xfrm flipH="1">
            <a:off x="3738052" y="2379248"/>
            <a:ext cx="2590644" cy="61019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179705" numCol="1" spcCol="0" rtlCol="0" fromWordArt="0" anchor="t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 spc="100">
                <a:solidFill>
                  <a:schemeClr val="accent1">
                    <a:alpha val="50000"/>
                  </a:schemeClr>
                </a:solidFill>
                <a:latin typeface="+mj-ea"/>
                <a:ea typeface="+mj-ea"/>
                <a:sym typeface="+mn-ea"/>
              </a:rPr>
              <a:t>售后服务部门安排维修人员上门服务</a:t>
            </a:r>
            <a:endParaRPr lang="zh-CN" altLang="en-US" sz="1400" b="1" spc="100">
              <a:solidFill>
                <a:schemeClr val="accent1">
                  <a:alpha val="5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790" name="任意多边形 3"/>
          <p:cNvSpPr/>
          <p:nvPr>
            <p:custDataLst>
              <p:tags r:id="rId5"/>
            </p:custDataLst>
          </p:nvPr>
        </p:nvSpPr>
        <p:spPr>
          <a:xfrm>
            <a:off x="3480695" y="3059632"/>
            <a:ext cx="5548038" cy="145561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90000"/>
                  <a:lumOff val="10000"/>
                </a:schemeClr>
              </a:gs>
              <a:gs pos="72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rgbClr val="FFFFFF"/>
                </a:gs>
                <a:gs pos="50000">
                  <a:schemeClr val="accent1">
                    <a:lumMod val="30000"/>
                    <a:lumOff val="70000"/>
                  </a:schemeClr>
                </a:gs>
                <a:gs pos="100000">
                  <a:srgbClr val="FFFFFF"/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lumMod val="7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360045" tIns="144145" rIns="360045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buClrTx/>
              <a:buSzTx/>
              <a:buFontTx/>
            </a:pPr>
            <a:r>
              <a:rPr lang="zh-CN" altLang="en-US" sz="1000" b="1" spc="100">
                <a:solidFill>
                  <a:srgbClr val="FFFFFF"/>
                </a:solidFill>
                <a:effectLst>
                  <a:outerShdw blurRad="50800" dist="38100" dir="5400000" algn="t" rotWithShape="0">
                    <a:schemeClr val="accent1">
                      <a:lumMod val="50000"/>
                      <a:alpha val="40000"/>
                    </a:schemeClr>
                  </a:outerShdw>
                </a:effectLst>
                <a:latin typeface="+mj-ea"/>
                <a:ea typeface="+mj-ea"/>
                <a:sym typeface="+mn-ea"/>
              </a:rPr>
              <a:t>客户提出售后服务申请</a:t>
            </a:r>
            <a:endParaRPr lang="zh-CN" altLang="en-US" sz="1000" b="1" spc="100">
              <a:solidFill>
                <a:srgbClr val="FFFFFF"/>
              </a:solidFill>
              <a:effectLst>
                <a:outerShdw blurRad="50800" dist="38100" dir="5400000" algn="t" rotWithShape="0">
                  <a:schemeClr val="accent1">
                    <a:lumMod val="50000"/>
                    <a:alpha val="40000"/>
                  </a:schemeClr>
                </a:outerShdw>
              </a:effectLst>
              <a:latin typeface="+mj-ea"/>
              <a:ea typeface="+mj-ea"/>
              <a:sym typeface="+mn-ea"/>
            </a:endParaRPr>
          </a:p>
        </p:txBody>
      </p:sp>
      <p:sp>
        <p:nvSpPr>
          <p:cNvPr id="1049792" name="任意多边形 40"/>
          <p:cNvSpPr/>
          <p:nvPr>
            <p:custDataLst>
              <p:tags r:id="rId6"/>
            </p:custDataLst>
          </p:nvPr>
        </p:nvSpPr>
        <p:spPr>
          <a:xfrm>
            <a:off x="6727695" y="1927766"/>
            <a:ext cx="3879327" cy="101551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6135" h="1606">
                <a:moveTo>
                  <a:pt x="559" y="0"/>
                </a:moveTo>
                <a:lnTo>
                  <a:pt x="5577" y="0"/>
                </a:lnTo>
                <a:cubicBezTo>
                  <a:pt x="5885" y="0"/>
                  <a:pt x="6135" y="250"/>
                  <a:pt x="6135" y="559"/>
                </a:cubicBezTo>
                <a:cubicBezTo>
                  <a:pt x="6135" y="867"/>
                  <a:pt x="5885" y="1117"/>
                  <a:pt x="5577" y="1117"/>
                </a:cubicBezTo>
                <a:lnTo>
                  <a:pt x="1817" y="1117"/>
                </a:lnTo>
                <a:lnTo>
                  <a:pt x="1328" y="1606"/>
                </a:lnTo>
                <a:lnTo>
                  <a:pt x="1328" y="1117"/>
                </a:lnTo>
                <a:lnTo>
                  <a:pt x="559" y="1117"/>
                </a:lnTo>
                <a:cubicBezTo>
                  <a:pt x="250" y="1117"/>
                  <a:pt x="0" y="867"/>
                  <a:pt x="0" y="559"/>
                </a:cubicBezTo>
                <a:cubicBezTo>
                  <a:pt x="0" y="250"/>
                  <a:pt x="250" y="0"/>
                  <a:pt x="559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36195" rIns="107950" bIns="32385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80000"/>
                  </a:schemeClr>
                </a:solidFill>
                <a:latin typeface="+mj-ea"/>
                <a:ea typeface="+mj-ea"/>
                <a:sym typeface="+mn-ea"/>
              </a:rPr>
              <a:t>客服人员接收申请并记录详细信息</a:t>
            </a:r>
            <a:endParaRPr lang="zh-CN" altLang="en-US" sz="1000" b="1" spc="100">
              <a:solidFill>
                <a:schemeClr val="accent1">
                  <a:alpha val="8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794" name="任意多边形 16"/>
          <p:cNvSpPr/>
          <p:nvPr>
            <p:custDataLst>
              <p:tags r:id="rId7"/>
            </p:custDataLst>
          </p:nvPr>
        </p:nvSpPr>
        <p:spPr>
          <a:xfrm>
            <a:off x="2739608" y="1571766"/>
            <a:ext cx="2763270" cy="785350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5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520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60000"/>
                  </a:schemeClr>
                </a:solidFill>
                <a:latin typeface="+mj-ea"/>
                <a:ea typeface="+mj-ea"/>
                <a:sym typeface="+mn-ea"/>
              </a:rPr>
              <a:t>售后服务部门对申请进行详细审核</a:t>
            </a:r>
            <a:endParaRPr lang="zh-CN" altLang="en-US" sz="1000" b="1" spc="100">
              <a:solidFill>
                <a:schemeClr val="accent1">
                  <a:alpha val="6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796" name="任意多边形 51"/>
          <p:cNvSpPr/>
          <p:nvPr>
            <p:custDataLst>
              <p:tags r:id="rId8"/>
            </p:custDataLst>
          </p:nvPr>
        </p:nvSpPr>
        <p:spPr>
          <a:xfrm>
            <a:off x="1459145" y="2715014"/>
            <a:ext cx="1917216" cy="63485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17970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latin typeface="+mj-ea"/>
                <a:ea typeface="+mj-ea"/>
                <a:sym typeface="+mn-ea"/>
              </a:rPr>
              <a:t>售后服务部门将审核结果反馈给客户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798" name="任意多边形 43"/>
          <p:cNvSpPr/>
          <p:nvPr>
            <p:custDataLst>
              <p:tags r:id="rId9"/>
            </p:custDataLst>
          </p:nvPr>
        </p:nvSpPr>
        <p:spPr>
          <a:xfrm>
            <a:off x="8802992" y="5217764"/>
            <a:ext cx="1917216" cy="63485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15900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 spc="100">
                <a:solidFill>
                  <a:schemeClr val="accent1">
                    <a:alpha val="50000"/>
                  </a:schemeClr>
                </a:solidFill>
                <a:latin typeface="+mj-ea"/>
                <a:ea typeface="+mj-ea"/>
                <a:sym typeface="+mn-ea"/>
              </a:rPr>
              <a:t>客服人员将回访结果记录在案，作为改进服务的依据</a:t>
            </a:r>
            <a:endParaRPr lang="zh-CN" altLang="en-US" sz="1400" b="1" spc="100">
              <a:solidFill>
                <a:schemeClr val="accent1">
                  <a:alpha val="5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800" name="任意多边形 21"/>
          <p:cNvSpPr/>
          <p:nvPr>
            <p:custDataLst>
              <p:tags r:id="rId10"/>
            </p:custDataLst>
          </p:nvPr>
        </p:nvSpPr>
        <p:spPr>
          <a:xfrm>
            <a:off x="9545344" y="3107056"/>
            <a:ext cx="1808456" cy="62410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860" h="985">
                <a:moveTo>
                  <a:pt x="398" y="0"/>
                </a:moveTo>
                <a:lnTo>
                  <a:pt x="2463" y="0"/>
                </a:lnTo>
                <a:cubicBezTo>
                  <a:pt x="2682" y="0"/>
                  <a:pt x="2860" y="178"/>
                  <a:pt x="2860" y="398"/>
                </a:cubicBezTo>
                <a:cubicBezTo>
                  <a:pt x="2860" y="617"/>
                  <a:pt x="2682" y="795"/>
                  <a:pt x="2463" y="795"/>
                </a:cubicBezTo>
                <a:lnTo>
                  <a:pt x="774" y="795"/>
                </a:lnTo>
                <a:lnTo>
                  <a:pt x="582" y="987"/>
                </a:lnTo>
                <a:lnTo>
                  <a:pt x="582" y="795"/>
                </a:lnTo>
                <a:lnTo>
                  <a:pt x="398" y="795"/>
                </a:lnTo>
                <a:cubicBezTo>
                  <a:pt x="178" y="795"/>
                  <a:pt x="0" y="617"/>
                  <a:pt x="0" y="398"/>
                </a:cubicBezTo>
                <a:cubicBezTo>
                  <a:pt x="0" y="178"/>
                  <a:pt x="178" y="0"/>
                  <a:pt x="398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17970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latin typeface="+mj-ea"/>
                <a:ea typeface="+mj-ea"/>
                <a:sym typeface="+mn-ea"/>
              </a:rPr>
              <a:t>维修人员完成维修工作并提交维修报告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802" name="任意多边形 6"/>
          <p:cNvSpPr/>
          <p:nvPr>
            <p:custDataLst>
              <p:tags r:id="rId11"/>
            </p:custDataLst>
          </p:nvPr>
        </p:nvSpPr>
        <p:spPr>
          <a:xfrm>
            <a:off x="2992538" y="4733402"/>
            <a:ext cx="1917216" cy="63485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5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159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60000"/>
                  </a:schemeClr>
                </a:solidFill>
                <a:latin typeface="+mj-ea"/>
                <a:ea typeface="+mj-ea"/>
                <a:sym typeface="+mn-ea"/>
              </a:rPr>
              <a:t>客服人员将维修报告反馈给客户</a:t>
            </a:r>
            <a:endParaRPr lang="zh-CN" altLang="en-US" sz="1000" b="1" spc="100">
              <a:solidFill>
                <a:schemeClr val="accent1">
                  <a:alpha val="6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804" name="任意多边形 52"/>
          <p:cNvSpPr/>
          <p:nvPr>
            <p:custDataLst>
              <p:tags r:id="rId12"/>
            </p:custDataLst>
          </p:nvPr>
        </p:nvSpPr>
        <p:spPr>
          <a:xfrm>
            <a:off x="3831637" y="5217764"/>
            <a:ext cx="2985216" cy="752469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721" h="1190">
                <a:moveTo>
                  <a:pt x="445" y="0"/>
                </a:moveTo>
                <a:lnTo>
                  <a:pt x="4276" y="0"/>
                </a:lnTo>
                <a:cubicBezTo>
                  <a:pt x="4522" y="0"/>
                  <a:pt x="4721" y="199"/>
                  <a:pt x="4721" y="445"/>
                </a:cubicBezTo>
                <a:cubicBezTo>
                  <a:pt x="4721" y="691"/>
                  <a:pt x="4522" y="890"/>
                  <a:pt x="4276" y="890"/>
                </a:cubicBezTo>
                <a:lnTo>
                  <a:pt x="1213" y="890"/>
                </a:lnTo>
                <a:lnTo>
                  <a:pt x="913" y="1190"/>
                </a:lnTo>
                <a:lnTo>
                  <a:pt x="913" y="890"/>
                </a:lnTo>
                <a:lnTo>
                  <a:pt x="445" y="890"/>
                </a:lnTo>
                <a:cubicBezTo>
                  <a:pt x="199" y="890"/>
                  <a:pt x="0" y="691"/>
                  <a:pt x="0" y="445"/>
                </a:cubicBezTo>
                <a:cubicBezTo>
                  <a:pt x="0" y="199"/>
                  <a:pt x="199" y="0"/>
                  <a:pt x="44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07950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80000"/>
                  </a:schemeClr>
                </a:solidFill>
                <a:latin typeface="+mj-ea"/>
                <a:ea typeface="+mj-ea"/>
                <a:sym typeface="+mn-ea"/>
              </a:rPr>
              <a:t>客服人员将申请转交给售后服务部门</a:t>
            </a:r>
            <a:endParaRPr lang="zh-CN" altLang="en-US" sz="1000" b="1" spc="100">
              <a:solidFill>
                <a:schemeClr val="accent1">
                  <a:alpha val="8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806" name="任意多边形 9"/>
          <p:cNvSpPr/>
          <p:nvPr>
            <p:custDataLst>
              <p:tags r:id="rId13"/>
            </p:custDataLst>
          </p:nvPr>
        </p:nvSpPr>
        <p:spPr>
          <a:xfrm flipH="1">
            <a:off x="5648312" y="4561409"/>
            <a:ext cx="2590644" cy="61019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179705" numCol="1" spcCol="0" rtlCol="0" fromWordArt="0" anchor="t" anchorCtr="0" forceAA="0" compatLnSpc="1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latin typeface="+mj-ea"/>
                <a:ea typeface="+mj-ea"/>
                <a:sym typeface="+mn-ea"/>
              </a:rPr>
              <a:t>客服人员对客户进行回访，了解客户满意度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服务响应时间规定</a:t>
            </a:r>
            <a:endParaRPr lang="zh-CN" altLang="en-US"/>
          </a:p>
        </p:txBody>
      </p:sp>
      <p:sp>
        <p:nvSpPr>
          <p:cNvPr id="1049848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客户提出服务请求后，应在24小时内响应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对于紧急情况，应在接到请求后立即响应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0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2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对于一般情况，应在接到请求后24小时内响应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6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8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对于非紧急情况，应在接到请求后48小时内响应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2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4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对于特殊情况，应在接到请求后72小时内响应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0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2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对于无法在规定时间内响应的情况，应向客户说明原因并给出预计响应时间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9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服务过程记录与监控</a:t>
            </a:r>
            <a:endParaRPr lang="zh-CN" altLang="en-US"/>
          </a:p>
        </p:txBody>
      </p:sp>
      <p:sp>
        <p:nvSpPr>
          <p:cNvPr id="1049924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记录内容：服务时间、服务人员、服务对象、服务内容等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6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记录方式：纸质记录、电子记录、视频记录等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8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监控方式：定期检查、随机抽查、客户反馈等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0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监控内容：服务态度、服务效率、服务效果等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2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监控结果：发现问题、解决问题、改进服务等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https://d.book118.com/996213025203010102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此处添加项标题"/>
  <p:tag name="KSO_WM_UNIT_TEXT_FILL_FORE_SCHEMECOLOR_INDEX" val="5"/>
  <p:tag name="KSO_WM_UNIT_TYPE" val="l_h_a"/>
  <p:tag name="KSO_WM_UNIT_VALUE" val="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此处添加项标题"/>
  <p:tag name="KSO_WM_UNIT_TEXT_FILL_FORE_SCHEMECOLOR_INDEX" val="5"/>
  <p:tag name="KSO_WM_UNIT_TYPE" val="l_h_a"/>
  <p:tag name="KSO_WM_UNIT_VALUE" val="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此处添加项标题"/>
  <p:tag name="KSO_WM_UNIT_TEXT_FILL_FORE_SCHEMECOLOR_INDEX" val="5"/>
  <p:tag name="KSO_WM_UNIT_TYPE" val="l_h_a"/>
  <p:tag name="KSO_WM_UNIT_VALUE" val="1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7200000286102295,&quot;transparency&quot;:0},{&quot;brightness&quot;:0.10000000149011612,&quot;colorType&quot;:1,&quot;foreColorIndex&quot;:5,&quot;pos&quot;:0,&quot;transparency&quot;:0}],&quot;type&quot;:3},&quot;glow&quot;:{&quot;colorType&quot;:0},&quot;line&quot;:{&quot;gradient&quot;:[{&quot;brightness&quot;:0,&quot;colorType&quot;:2,&quot;pos&quot;:0,&quot;rgb&quot;:&quot;#ffffff&quot;,&quot;transparency&quot;:0},{&quot;brightness&quot;:0,&quot;colorType&quot;:2,&quot;pos&quot;:1,&quot;rgb&quot;:&quot;#ffffff&quot;,&quot;transparency&quot;:0},{&quot;brightness&quot;:0.699999988079071,&quot;colorType&quot;:1,&quot;foreColorIndex&quot;:5,&quot;pos&quot;:0.5,&quot;transparency&quot;:0}],&quot;type&quot;:2},&quot;shadow&quot;:{&quot;brightness&quot;:-0.25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2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内容"/>
  <p:tag name="KSO_WM_UNIT_TYPE" val="l_h_a"/>
  <p:tag name="KSO_WM_UNIT_VALUE" val="39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30000001192092896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内容"/>
  <p:tag name="KSO_WM_UNIT_TEXT_FILL_FORE_SCHEMECOLOR_INDEX" val="5"/>
  <p:tag name="KSO_WM_UNIT_TYPE" val="l_h_a"/>
  <p:tag name="KSO_WM_UNIT_VALUE" val="32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30000001192092896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5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5"/>
  <p:tag name="KSO_WM_UNIT_TYPE" val="l_h_a"/>
  <p:tag name="KSO_WM_UNIT_VALUE" val="24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8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2_1"/>
  <p:tag name="KSO_WM_UNIT_INDEX" val="1_1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9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9_1"/>
  <p:tag name="KSO_WM_UNIT_INDEX" val="1_9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8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5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0_1"/>
  <p:tag name="KSO_WM_UNIT_INDEX" val="1_10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9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项标题内容"/>
  <p:tag name="KSO_WM_UNIT_TEXT_FILL_FORE_SCHEMECOLOR_INDEX" val="5"/>
  <p:tag name="KSO_WM_UNIT_TYPE" val="l_h_a"/>
  <p:tag name="KSO_WM_UNIT_VALUE" val="12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1_1"/>
  <p:tag name="KSO_WM_UNIT_INDEX" val="1_11_1"/>
  <p:tag name="KSO_WM_UNIT_ISCONTENTSTITLE" val="0"/>
  <p:tag name="KSO_WM_UNIT_ISNUMDGMTITLE" val="0"/>
  <p:tag name="KSO_WM_UNIT_LAYERLEVEL" val="1_1_1"/>
  <p:tag name="KSO_WM_UNIT_NOCLEAR" val="0"/>
  <p:tag name="KSO_WM_UNIT_PRESET_TEXT" val="此处添加项标题"/>
  <p:tag name="KSO_WM_UNIT_TEXT_FILL_FORE_SCHEMECOLOR_INDEX" val="5"/>
  <p:tag name="KSO_WM_UNIT_TYPE" val="l_h_a"/>
  <p:tag name="KSO_WM_UNIT_VALUE" val="1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医疗器械售后服务质量控制管理程序</vt:lpstr>
      <vt:lpstr>目录</vt:lpstr>
      <vt:lpstr>单击此处添加章节标题</vt:lpstr>
      <vt:lpstr>医疗器械售后服务质量标准</vt:lpstr>
      <vt:lpstr>明确质量标准</vt:lpstr>
      <vt:lpstr>符合法规要求</vt:lpstr>
      <vt:lpstr>客户满意度标准</vt:lpstr>
      <vt:lpstr>服务时效标准</vt:lpstr>
      <vt:lpstr>售后服务人员培训与管理</vt:lpstr>
      <vt:lpstr>培训计划</vt:lpstr>
      <vt:lpstr>培训内容与方式</vt:lpstr>
      <vt:lpstr>培训考核与认证</vt:lpstr>
      <vt:lpstr>人员资质管理</vt:lpstr>
      <vt:lpstr>售后服务流程与规范</vt:lpstr>
      <vt:lpstr>售后服务申请与受理流程</vt:lpstr>
      <vt:lpstr>服务响应时间规定</vt:lpstr>
      <vt:lpstr>服务过程记录与监控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2024-09-27T17:22:07.635</cp:lastPrinted>
  <dcterms:created xsi:type="dcterms:W3CDTF">2024-09-27T09:22:07Z</dcterms:created>
  <dcterms:modified xsi:type="dcterms:W3CDTF">2024-09-27T09:22:10Z</dcterms:modified>
</cp:coreProperties>
</file>