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7A1F006-6E5C-4010-B0D4-0AA97B6C65C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631EA2B-FFF6-4C6E-8535-E2A61C04295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A19A7D2-D5BA-45AE-A655-344E6D99AF5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7BECF2B-2852-4967-932C-093349CF1C6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474337F-AC54-4121-ACFB-E2045049DD7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F97962C-1E21-48D6-B846-A8122E95EF5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A3C9EAA-2701-4999-9CD5-9A2F1EDD80F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071F846-0A4F-4E31-8C8B-74778C35889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6B6F4CA-5B8C-4D61-9E05-8949E429C53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E6ED072-AD1B-4440-B60E-DD71DECD8C4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241F408-76F0-4AB4-A657-653EE97177F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9621403210001003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71826" y="1169431"/>
            <a:ext cx="66865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alpha val="100000"/>
                  </a:schemeClr>
                </a:solidFill>
                <a:latin typeface="STSong"/>
                <a:ea typeface="STSong"/>
                <a:cs typeface="STSong"/>
              </a:rPr>
              <a:t>数字营销策略的核心要素解析</a:t>
            </a:r>
          </a:p>
        </p:txBody>
      </p:sp>
      <p:sp>
        <p:nvSpPr>
          <p:cNvPr id="3" name="TextBox 3"/>
          <p:cNvSpPr txBox="1"/>
          <p:nvPr/>
        </p:nvSpPr>
        <p:spPr>
          <a:xfrm>
            <a:off x="902208" y="3429000"/>
            <a:ext cx="6934200" cy="5143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a:solidFill>
                  <a:schemeClr val="accent1">
                    <a:alpha val="100000"/>
                  </a:schemeClr>
                </a:solidFill>
                <a:latin typeface="STSong"/>
                <a:ea typeface="STSong"/>
                <a:cs typeface="STSong"/>
              </a:rPr>
              <a:t>汇报人：</a:t>
            </a:r>
          </a:p>
        </p:txBody>
      </p:sp>
      <p:sp>
        <p:nvSpPr>
          <p:cNvPr id="4" name="TextBox 4"/>
          <p:cNvSpPr txBox="1"/>
          <p:nvPr/>
        </p:nvSpPr>
        <p:spPr>
          <a:xfrm>
            <a:off x="930783" y="3943350"/>
            <a:ext cx="6934200" cy="5143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a:solidFill>
                  <a:schemeClr val="accent1">
                    <a:alpha val="100000"/>
                  </a:schemeClr>
                </a:solidFill>
                <a:latin typeface="STSong"/>
                <a:ea typeface="STSong"/>
                <a:cs typeface="STSong"/>
              </a:rPr>
              <a:t>2023-12-30</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366247" y="1450250"/>
            <a:ext cx="4792980" cy="41109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数字营销概述与趋势</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目标受众分析与定位</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内容创意与传播途径</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社交媒体平台运用策略</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数据驱动下的精准投放与优化</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跨渠道整合与协同作战能力构建</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总结：构建全面且高效的数字营销体系</a:t>
            </a:r>
          </a:p>
        </p:txBody>
      </p:sp>
      <p:sp>
        <p:nvSpPr>
          <p:cNvPr id="4" name="TextBox 4"/>
          <p:cNvSpPr txBox="1"/>
          <p:nvPr/>
        </p:nvSpPr>
        <p:spPr>
          <a:xfrm>
            <a:off x="980845" y="1857940"/>
            <a:ext cx="2611755" cy="105346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1">
                    <a:alpha val="100000"/>
                  </a:schemeClr>
                </a:solidFill>
                <a:latin typeface="STSong"/>
                <a:ea typeface="STSong"/>
                <a:cs typeface="STSong"/>
              </a:rPr>
              <a:t>目录</a:t>
            </a:r>
          </a:p>
        </p:txBody>
      </p:sp>
      <p:sp>
        <p:nvSpPr>
          <p:cNvPr id="5" name="TextBox 5"/>
          <p:cNvSpPr txBox="1"/>
          <p:nvPr/>
        </p:nvSpPr>
        <p:spPr>
          <a:xfrm>
            <a:off x="1013810" y="2892743"/>
            <a:ext cx="4606596" cy="105346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5700" b="1">
                <a:solidFill>
                  <a:schemeClr val="accent4">
                    <a:alpha val="100000"/>
                  </a:schemeClr>
                </a:solidFill>
                <a:latin typeface="STSong"/>
                <a:ea typeface="STSong"/>
                <a:cs typeface="STSong"/>
              </a:rPr>
              <a:t>CONTENT</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577566" y="3267201"/>
            <a:ext cx="6115050" cy="181903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chemeClr val="accent1">
                    <a:alpha val="100000"/>
                  </a:schemeClr>
                </a:solidFill>
                <a:latin typeface="STSong"/>
                <a:ea typeface="STSong"/>
                <a:cs typeface="STSong"/>
              </a:rPr>
              <a:t>数字营销概述与趋势</a:t>
            </a:r>
          </a:p>
        </p:txBody>
      </p:sp>
      <p:sp>
        <p:nvSpPr>
          <p:cNvPr id="3" name="TextBox 3"/>
          <p:cNvSpPr txBox="1"/>
          <p:nvPr/>
        </p:nvSpPr>
        <p:spPr>
          <a:xfrm>
            <a:off x="5577566" y="1758043"/>
            <a:ext cx="215265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8400" b="1">
                <a:solidFill>
                  <a:schemeClr val="accent1">
                    <a:alpha val="100000"/>
                  </a:schemeClr>
                </a:solidFill>
                <a:latin typeface="PingFang SC"/>
                <a:ea typeface="PingFang SC"/>
                <a:cs typeface="PingFang SC"/>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数字营销定义</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数字营销是指利用数字技术和网络媒体来实现营销目标的一种营销方式。它涵盖了互联网、移动设备、社交媒体和其他数字渠道，通过数据分析、内容创作、广告投放等手段，与目标受众进行有效沟通和互动。</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发展历程</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数字营销经历了从互联网初期的简单网页广告，到搜索引擎优化（SEO）和搜索引擎营销（SEM）的兴起，再到社交媒体和移动营销的蓬勃发展。如今，人工智能、大数据和机器学习等技术的应用，进一步推动了数字营销的变革和创新。</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数字营销定义及发展历程</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数字营销市场规模不断扩大，广告主对数字营销的投入逐年增加。全球数字广告支出已经超过传统媒体广告支出，成为广告市场的主导力量。</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市场规模</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数字营销市场竞争激烈，广告主需要不断优化营销策略和投放效果，以在竞争中脱颖而出。同时，各大数字营销平台也在不断创新和升级，提供更加精准、智能的营销服务。</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竞争态势</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当前数字营销市场现状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个性化营销</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随着大数据和人工智能技术的发展，个性化营销将成为未来数字营销的重要趋势。广告主可以通过数据分析和用户画像，为每个用户提供定制化的内容和推荐，提高营销效果和用户体验。</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视频营销</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视频已经成为互联网上最受欢迎的内容形式之一，未来视频营销将继续保持强劲增长势头。广告主可以通过短视频、直播等形式与受众进行互动和沟通，提高品牌知名度和用户黏性。</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跨渠道整合</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随着消费者使用多个设备和渠道进行信息获取和消费，跨渠道整合将成为数字营销的重要策略。广告主需要将不同渠道的营销活动和数据进行整合和分析，以实现更加全面、精准的营销效果。</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未来数字营销趋势预测</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577566" y="3267201"/>
            <a:ext cx="6115050" cy="181903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chemeClr val="accent1">
                    <a:alpha val="100000"/>
                  </a:schemeClr>
                </a:solidFill>
                <a:latin typeface="STSong"/>
                <a:ea typeface="STSong"/>
                <a:cs typeface="STSong"/>
              </a:rPr>
              <a:t>目标受众分析与定位</a:t>
            </a:r>
          </a:p>
        </p:txBody>
      </p:sp>
      <p:sp>
        <p:nvSpPr>
          <p:cNvPr id="3" name="TextBox 3"/>
          <p:cNvSpPr txBox="1"/>
          <p:nvPr/>
        </p:nvSpPr>
        <p:spPr>
          <a:xfrm>
            <a:off x="5577566" y="1758043"/>
            <a:ext cx="215265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8400" b="1">
                <a:solidFill>
                  <a:schemeClr val="accent1">
                    <a:alpha val="100000"/>
                  </a:schemeClr>
                </a:solidFill>
                <a:latin typeface="PingFang SC"/>
                <a:ea typeface="PingFang SC"/>
                <a:cs typeface="PingFang SC"/>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778786" y="3346403"/>
            <a:ext cx="2702514" cy="2702514"/>
          </a:xfrm>
          <a:prstGeom prst="donut">
            <a:avLst>
              <a:gd name="adj" fmla="val 6114"/>
            </a:avLst>
          </a:prstGeom>
          <a:solidFill>
            <a:schemeClr val="accent1">
              <a:lumMod val="75000"/>
              <a:alpha val="2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511044" y="2788639"/>
            <a:ext cx="1219200" cy="121920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5740703" y="3074788"/>
            <a:ext cx="778679" cy="778679"/>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3869496" y="1257010"/>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人口统计学特征</a:t>
            </a:r>
          </a:p>
        </p:txBody>
      </p:sp>
      <p:sp>
        <p:nvSpPr>
          <p:cNvPr id="6" name="TextBox 6"/>
          <p:cNvSpPr txBox="1"/>
          <p:nvPr/>
        </p:nvSpPr>
        <p:spPr>
          <a:xfrm>
            <a:off x="4177126" y="1812889"/>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包括年龄、性别、地域、教育水平、职业等基本信息。</a:t>
            </a:r>
          </a:p>
        </p:txBody>
      </p:sp>
      <p:sp>
        <p:nvSpPr>
          <p:cNvPr id="7" name="TextBox 7"/>
          <p:cNvSpPr txBox="1"/>
          <p:nvPr/>
        </p:nvSpPr>
        <p:spPr>
          <a:xfrm>
            <a:off x="8064328" y="4532679"/>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心理特征</a:t>
            </a:r>
          </a:p>
        </p:txBody>
      </p:sp>
      <p:sp>
        <p:nvSpPr>
          <p:cNvPr id="8" name="TextBox 8"/>
          <p:cNvSpPr txBox="1"/>
          <p:nvPr/>
        </p:nvSpPr>
        <p:spPr>
          <a:xfrm>
            <a:off x="8064328" y="5088557"/>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价值观、生活方式、兴趣爱好、情感需求等。</a:t>
            </a:r>
          </a:p>
        </p:txBody>
      </p:sp>
      <p:sp>
        <p:nvSpPr>
          <p:cNvPr id="9" name="TextBox 9"/>
          <p:cNvSpPr txBox="1"/>
          <p:nvPr/>
        </p:nvSpPr>
        <p:spPr>
          <a:xfrm>
            <a:off x="-279124" y="4532679"/>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325" b="1">
                <a:solidFill>
                  <a:schemeClr val="accent1">
                    <a:alpha val="100000"/>
                  </a:schemeClr>
                </a:solidFill>
                <a:latin typeface="Microsoft Yahei"/>
                <a:ea typeface="Microsoft Yahei"/>
                <a:cs typeface="Microsoft Yahei"/>
              </a:rPr>
              <a:t>消费行为特征</a:t>
            </a:r>
          </a:p>
        </p:txBody>
      </p:sp>
      <p:sp>
        <p:nvSpPr>
          <p:cNvPr id="10" name="TextBox 10"/>
          <p:cNvSpPr txBox="1"/>
          <p:nvPr/>
        </p:nvSpPr>
        <p:spPr>
          <a:xfrm>
            <a:off x="336137" y="5088557"/>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购买历史、品牌偏好、消费习惯、支付能力等。</a:t>
            </a:r>
          </a:p>
        </p:txBody>
      </p:sp>
      <p:sp>
        <p:nvSpPr>
          <p:cNvPr id="11" name="AutoShape 11"/>
          <p:cNvSpPr/>
          <p:nvPr/>
        </p:nvSpPr>
        <p:spPr>
          <a:xfrm>
            <a:off x="4521503" y="4625262"/>
            <a:ext cx="1219200" cy="121920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599104" y="4625262"/>
            <a:ext cx="1219200" cy="121920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2700000">
            <a:off x="4825398" y="4929157"/>
            <a:ext cx="611410" cy="611410"/>
          </a:xfrm>
          <a:custGeom>
            <a:rect l="l" t="t" r="r" b="b"/>
            <a:pathLst>
              <a:path w="304800" h="304800">
                <a:moveTo>
                  <a:pt x="222609" y="281264"/>
                </a:moveTo>
                <a:cubicBezTo>
                  <a:pt x="222609" y="281264"/>
                  <a:pt x="225800" y="262099"/>
                  <a:pt x="206121" y="238696"/>
                </a:cubicBezTo>
                <a:cubicBezTo>
                  <a:pt x="225276" y="184966"/>
                  <a:pt x="227933" y="136036"/>
                  <a:pt x="227933" y="136036"/>
                </a:cubicBezTo>
                <a:cubicBezTo>
                  <a:pt x="227933" y="136036"/>
                  <a:pt x="267300" y="145085"/>
                  <a:pt x="267300" y="183909"/>
                </a:cubicBezTo>
                <a:cubicBezTo>
                  <a:pt x="267291" y="250403"/>
                  <a:pt x="222609" y="281264"/>
                  <a:pt x="222609" y="281264"/>
                </a:cubicBezTo>
                <a:close/>
                <a:moveTo>
                  <a:pt x="114100" y="257918"/>
                </a:moveTo>
                <a:cubicBezTo>
                  <a:pt x="114100" y="257918"/>
                  <a:pt x="87735" y="173307"/>
                  <a:pt x="87735" y="138208"/>
                </a:cubicBezTo>
                <a:cubicBezTo>
                  <a:pt x="87735" y="122415"/>
                  <a:pt x="89516" y="108366"/>
                  <a:pt x="92288" y="95612"/>
                </a:cubicBezTo>
                <a:lnTo>
                  <a:pt x="212398" y="95612"/>
                </a:lnTo>
                <a:cubicBezTo>
                  <a:pt x="215189" y="108375"/>
                  <a:pt x="216980" y="122434"/>
                  <a:pt x="216980" y="138217"/>
                </a:cubicBezTo>
                <a:cubicBezTo>
                  <a:pt x="216980" y="172784"/>
                  <a:pt x="190691" y="257918"/>
                  <a:pt x="190691" y="257918"/>
                </a:cubicBezTo>
                <a:lnTo>
                  <a:pt x="114100" y="257918"/>
                </a:lnTo>
                <a:close/>
                <a:moveTo>
                  <a:pt x="152305" y="114957"/>
                </a:moveTo>
                <a:cubicBezTo>
                  <a:pt x="138798" y="114957"/>
                  <a:pt x="127845" y="125911"/>
                  <a:pt x="127845" y="139427"/>
                </a:cubicBezTo>
                <a:cubicBezTo>
                  <a:pt x="127845" y="152933"/>
                  <a:pt x="138798" y="163897"/>
                  <a:pt x="152305" y="163897"/>
                </a:cubicBezTo>
                <a:cubicBezTo>
                  <a:pt x="165811" y="163897"/>
                  <a:pt x="176774" y="152943"/>
                  <a:pt x="176774" y="139427"/>
                </a:cubicBezTo>
                <a:cubicBezTo>
                  <a:pt x="176784" y="125911"/>
                  <a:pt x="165821" y="114957"/>
                  <a:pt x="152305" y="114957"/>
                </a:cubicBezTo>
                <a:close/>
                <a:moveTo>
                  <a:pt x="147047" y="5677"/>
                </a:moveTo>
                <a:lnTo>
                  <a:pt x="147047" y="-27642"/>
                </a:lnTo>
                <a:lnTo>
                  <a:pt x="156572" y="-27642"/>
                </a:lnTo>
                <a:lnTo>
                  <a:pt x="156572" y="4829"/>
                </a:lnTo>
                <a:cubicBezTo>
                  <a:pt x="167459" y="12754"/>
                  <a:pt x="196920" y="37957"/>
                  <a:pt x="210245" y="86506"/>
                </a:cubicBezTo>
                <a:lnTo>
                  <a:pt x="94421" y="86506"/>
                </a:lnTo>
                <a:cubicBezTo>
                  <a:pt x="107299" y="39291"/>
                  <a:pt x="135341" y="14364"/>
                  <a:pt x="147047" y="5677"/>
                </a:cubicBezTo>
                <a:close/>
                <a:moveTo>
                  <a:pt x="82191" y="281264"/>
                </a:moveTo>
                <a:cubicBezTo>
                  <a:pt x="82191" y="281264"/>
                  <a:pt x="37509" y="250403"/>
                  <a:pt x="37509" y="183909"/>
                </a:cubicBezTo>
                <a:cubicBezTo>
                  <a:pt x="37509" y="145085"/>
                  <a:pt x="76876" y="136036"/>
                  <a:pt x="76876" y="136036"/>
                </a:cubicBezTo>
                <a:cubicBezTo>
                  <a:pt x="76876" y="136036"/>
                  <a:pt x="79534" y="184966"/>
                  <a:pt x="98679" y="238697"/>
                </a:cubicBezTo>
                <a:cubicBezTo>
                  <a:pt x="78991" y="262109"/>
                  <a:pt x="82191" y="281264"/>
                  <a:pt x="82191" y="281264"/>
                </a:cubicBezTo>
                <a:close/>
                <a:moveTo>
                  <a:pt x="168507" y="286179"/>
                </a:moveTo>
                <a:lnTo>
                  <a:pt x="160525" y="278197"/>
                </a:lnTo>
                <a:lnTo>
                  <a:pt x="152019" y="304800"/>
                </a:lnTo>
                <a:lnTo>
                  <a:pt x="141903" y="278197"/>
                </a:lnTo>
                <a:lnTo>
                  <a:pt x="134988" y="292017"/>
                </a:lnTo>
                <a:lnTo>
                  <a:pt x="124873" y="267014"/>
                </a:lnTo>
                <a:lnTo>
                  <a:pt x="179661" y="267014"/>
                </a:lnTo>
                <a:lnTo>
                  <a:pt x="168507" y="28617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6933514" y="4923096"/>
            <a:ext cx="550379" cy="550379"/>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目标受众特征描述</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数据收集</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通过市场调研、用户访谈、社交媒体分析等方式收集目标受众相关数据。</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数据分析</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运用数据挖掘和分析工具，对收集到的数据进行处理和分析，发现目标受众的需求和痛点。</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需求洞察</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结合行业趋势和竞品分析，深入洞察目标受众的潜在需求和期望。</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受众需求洞察与挖掘</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477400" y="2610745"/>
            <a:ext cx="1568482" cy="1639538"/>
            <a:chOff x="6477400" y="2610745"/>
            <a:chExt cx="1568482" cy="1639538"/>
          </a:xfrm>
        </p:grpSpPr>
        <p:sp>
          <p:nvSpPr>
            <p:cNvPr id="3" name="Freeform 3"/>
            <p:cNvSpPr/>
            <p:nvPr/>
          </p:nvSpPr>
          <p:spPr>
            <a:xfrm rot="15417784">
              <a:off x="6477400" y="2610745"/>
              <a:ext cx="1568482" cy="1639538"/>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20817784">
              <a:off x="7071664" y="3240538"/>
              <a:ext cx="380048" cy="38004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8078838" y="2037055"/>
            <a:ext cx="3224117" cy="3370231"/>
            <a:chOff x="8078838" y="2037055"/>
            <a:chExt cx="3224117" cy="3370231"/>
          </a:xfrm>
        </p:grpSpPr>
        <p:sp>
          <p:nvSpPr>
            <p:cNvPr id="6" name="Freeform 6"/>
            <p:cNvSpPr/>
            <p:nvPr/>
          </p:nvSpPr>
          <p:spPr>
            <a:xfrm rot="16200000">
              <a:off x="8078838" y="2037055"/>
              <a:ext cx="3224117" cy="3370231"/>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20817784">
              <a:off x="9350711" y="3363792"/>
              <a:ext cx="680371" cy="68037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259021" y="4383062"/>
            <a:ext cx="977456" cy="1021747"/>
            <a:chOff x="7259021" y="4383062"/>
            <a:chExt cx="977456" cy="1021747"/>
          </a:xfrm>
        </p:grpSpPr>
        <p:sp>
          <p:nvSpPr>
            <p:cNvPr id="9" name="Freeform 9"/>
            <p:cNvSpPr/>
            <p:nvPr/>
          </p:nvSpPr>
          <p:spPr>
            <a:xfrm rot="16200000">
              <a:off x="7259021" y="4383062"/>
              <a:ext cx="977456" cy="1021747"/>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629353" y="4775492"/>
              <a:ext cx="236887" cy="23688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1" name="AutoShape 11"/>
          <p:cNvSpPr/>
          <p:nvPr/>
        </p:nvSpPr>
        <p:spPr>
          <a:xfrm>
            <a:off x="870036" y="2413316"/>
            <a:ext cx="584258" cy="584258"/>
          </a:xfrm>
          <a:prstGeom prst="ellipse">
            <a:avLst/>
          </a:prstGeom>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AutoShape 12"/>
          <p:cNvSpPr/>
          <p:nvPr/>
        </p:nvSpPr>
        <p:spPr>
          <a:xfrm>
            <a:off x="965342" y="2512808"/>
            <a:ext cx="395855" cy="368935"/>
          </a:xfrm>
          <a:prstGeom prst="rect">
            <a:avLst/>
          </a:prstGeom>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1">
                    <a:alpha val="100000"/>
                  </a:schemeClr>
                </a:solidFill>
                <a:latin typeface="Microsoft Yahei"/>
                <a:ea typeface="Microsoft Yahei"/>
                <a:cs typeface="Microsoft Yahei"/>
              </a:rPr>
              <a:t>01</a:t>
            </a:r>
            <a:endParaRPr lang="en-US" sz="1100"/>
          </a:p>
        </p:txBody>
      </p:sp>
      <p:sp>
        <p:nvSpPr>
          <p:cNvPr id="13" name="TextBox 13"/>
          <p:cNvSpPr txBox="1"/>
          <p:nvPr/>
        </p:nvSpPr>
        <p:spPr>
          <a:xfrm>
            <a:off x="1641736" y="2429872"/>
            <a:ext cx="4120112" cy="78656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dk1">
                    <a:alpha val="100000"/>
                  </a:schemeClr>
                </a:solidFill>
                <a:latin typeface="Microsoft Yahei"/>
                <a:ea typeface="Microsoft Yahei"/>
                <a:cs typeface="Microsoft Yahei"/>
              </a:rPr>
              <a:t>根据目标受众的特征和需求，将市场划分为不同的细分群体。</a:t>
            </a:r>
          </a:p>
        </p:txBody>
      </p:sp>
      <p:sp>
        <p:nvSpPr>
          <p:cNvPr id="14" name="TextBox 14"/>
          <p:cNvSpPr txBox="1"/>
          <p:nvPr/>
        </p:nvSpPr>
        <p:spPr>
          <a:xfrm>
            <a:off x="1641736" y="2158409"/>
            <a:ext cx="3781425" cy="4762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市场细分</a:t>
            </a:r>
          </a:p>
        </p:txBody>
      </p:sp>
      <p:sp>
        <p:nvSpPr>
          <p:cNvPr id="15" name="AutoShape 15"/>
          <p:cNvSpPr/>
          <p:nvPr/>
        </p:nvSpPr>
        <p:spPr>
          <a:xfrm>
            <a:off x="870036" y="3552810"/>
            <a:ext cx="584258" cy="584258"/>
          </a:xfrm>
          <a:prstGeom prst="ellipse">
            <a:avLst/>
          </a:prstGeom>
          <a:ln w="19050">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946292" y="3654420"/>
            <a:ext cx="453011" cy="368935"/>
          </a:xfrm>
          <a:prstGeom prst="rect">
            <a:avLst/>
          </a:prstGeom>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2">
                    <a:alpha val="100000"/>
                  </a:schemeClr>
                </a:solidFill>
                <a:latin typeface="Microsoft Yahei"/>
                <a:ea typeface="Microsoft Yahei"/>
                <a:cs typeface="Microsoft Yahei"/>
              </a:rPr>
              <a:t>02</a:t>
            </a:r>
            <a:endParaRPr lang="en-US" sz="1100"/>
          </a:p>
        </p:txBody>
      </p:sp>
      <p:sp>
        <p:nvSpPr>
          <p:cNvPr id="17" name="TextBox 17"/>
          <p:cNvSpPr txBox="1"/>
          <p:nvPr/>
        </p:nvSpPr>
        <p:spPr>
          <a:xfrm>
            <a:off x="1641736" y="3615528"/>
            <a:ext cx="4114800" cy="799744"/>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dk1">
                    <a:alpha val="100000"/>
                  </a:schemeClr>
                </a:solidFill>
                <a:latin typeface="Microsoft Yahei"/>
                <a:ea typeface="Microsoft Yahei"/>
                <a:cs typeface="Microsoft Yahei"/>
              </a:rPr>
              <a:t>评估各细分市场的潜力和吸引力，选择最具潜力的目标市场。</a:t>
            </a:r>
          </a:p>
        </p:txBody>
      </p:sp>
      <p:sp>
        <p:nvSpPr>
          <p:cNvPr id="18" name="TextBox 18"/>
          <p:cNvSpPr txBox="1"/>
          <p:nvPr/>
        </p:nvSpPr>
        <p:spPr>
          <a:xfrm>
            <a:off x="1641736" y="3344066"/>
            <a:ext cx="3781425" cy="4762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目标市场选择</a:t>
            </a:r>
          </a:p>
        </p:txBody>
      </p:sp>
      <p:sp>
        <p:nvSpPr>
          <p:cNvPr id="19" name="AutoShape 19"/>
          <p:cNvSpPr/>
          <p:nvPr/>
        </p:nvSpPr>
        <p:spPr>
          <a:xfrm>
            <a:off x="865802" y="4701631"/>
            <a:ext cx="584258" cy="584258"/>
          </a:xfrm>
          <a:prstGeom prst="ellipse">
            <a:avLst/>
          </a:prstGeom>
          <a:ln w="19050">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932957" y="4801125"/>
            <a:ext cx="453011" cy="368935"/>
          </a:xfrm>
          <a:prstGeom prst="rect">
            <a:avLst/>
          </a:prstGeom>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3">
                    <a:alpha val="100000"/>
                  </a:schemeClr>
                </a:solidFill>
                <a:latin typeface="Microsoft Yahei"/>
                <a:ea typeface="Microsoft Yahei"/>
                <a:cs typeface="Microsoft Yahei"/>
              </a:rPr>
              <a:t>03</a:t>
            </a:r>
            <a:endParaRPr lang="en-US" sz="1100"/>
          </a:p>
        </p:txBody>
      </p:sp>
      <p:sp>
        <p:nvSpPr>
          <p:cNvPr id="21" name="TextBox 21"/>
          <p:cNvSpPr txBox="1"/>
          <p:nvPr/>
        </p:nvSpPr>
        <p:spPr>
          <a:xfrm>
            <a:off x="1641736" y="4814363"/>
            <a:ext cx="4114800" cy="78656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针对目标市场的特点和需求，制定相应的定位策略，包括产品差异化、品牌形象塑造、传播渠道选择等。</a:t>
            </a:r>
          </a:p>
        </p:txBody>
      </p:sp>
      <p:sp>
        <p:nvSpPr>
          <p:cNvPr id="22" name="TextBox 22"/>
          <p:cNvSpPr txBox="1"/>
          <p:nvPr/>
        </p:nvSpPr>
        <p:spPr>
          <a:xfrm>
            <a:off x="1641736" y="4542900"/>
            <a:ext cx="3781425" cy="4762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定位策略制定</a:t>
            </a:r>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精准定位策略制定</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577566" y="3267201"/>
            <a:ext cx="6115050" cy="181903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chemeClr val="accent1">
                    <a:alpha val="100000"/>
                  </a:schemeClr>
                </a:solidFill>
                <a:latin typeface="STSong"/>
                <a:ea typeface="STSong"/>
                <a:cs typeface="STSong"/>
              </a:rPr>
              <a:t>内容创意与传播途径</a:t>
            </a:r>
          </a:p>
        </p:txBody>
      </p:sp>
      <p:sp>
        <p:nvSpPr>
          <p:cNvPr id="3" name="TextBox 3"/>
          <p:cNvSpPr txBox="1"/>
          <p:nvPr/>
        </p:nvSpPr>
        <p:spPr>
          <a:xfrm>
            <a:off x="5577566" y="1758043"/>
            <a:ext cx="215265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8400" b="1">
                <a:solidFill>
                  <a:schemeClr val="accent1">
                    <a:alpha val="100000"/>
                  </a:schemeClr>
                </a:solidFill>
                <a:latin typeface="PingFang SC"/>
                <a:ea typeface="PingFang SC"/>
                <a:cs typeface="PingFang SC"/>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218874"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TextBox 3"/>
          <p:cNvSpPr txBox="1"/>
          <p:nvPr/>
        </p:nvSpPr>
        <p:spPr>
          <a:xfrm>
            <a:off x="1267642"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目标受众导向</a:t>
            </a:r>
          </a:p>
        </p:txBody>
      </p:sp>
      <p:sp>
        <p:nvSpPr>
          <p:cNvPr id="4" name="TextBox 4"/>
          <p:cNvSpPr txBox="1"/>
          <p:nvPr/>
        </p:nvSpPr>
        <p:spPr>
          <a:xfrm>
            <a:off x="1575272"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深入了解目标受众的需求、兴趣和痛点，创作与之高度相关的内容。</a:t>
            </a:r>
          </a:p>
        </p:txBody>
      </p:sp>
      <p:sp>
        <p:nvSpPr>
          <p:cNvPr id="5" name="AutoShape 5"/>
          <p:cNvSpPr/>
          <p:nvPr/>
        </p:nvSpPr>
        <p:spPr>
          <a:xfrm rot="2700000">
            <a:off x="3139895" y="1059265"/>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264136" y="1220082"/>
            <a:ext cx="542436" cy="530244"/>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flipV="1">
            <a:off x="6220648" y="2346968"/>
            <a:ext cx="0" cy="3305393"/>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8" name="Connector 8"/>
          <p:cNvCxnSpPr/>
          <p:nvPr/>
        </p:nvCxnSpPr>
        <p:spPr>
          <a:xfrm>
            <a:off x="4684480" y="3999665"/>
            <a:ext cx="3072335"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9" name="AutoShape 9"/>
          <p:cNvSpPr/>
          <p:nvPr/>
        </p:nvSpPr>
        <p:spPr>
          <a:xfrm>
            <a:off x="6589461"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0" name="TextBox 10"/>
          <p:cNvSpPr txBox="1"/>
          <p:nvPr/>
        </p:nvSpPr>
        <p:spPr>
          <a:xfrm>
            <a:off x="6638230"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创意与独特性</a:t>
            </a:r>
          </a:p>
        </p:txBody>
      </p:sp>
      <p:sp>
        <p:nvSpPr>
          <p:cNvPr id="11" name="TextBox 11"/>
          <p:cNvSpPr txBox="1"/>
          <p:nvPr/>
        </p:nvSpPr>
        <p:spPr>
          <a:xfrm>
            <a:off x="6945860"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避免内容同质化，通过独特的创意和观点吸引受众关注。</a:t>
            </a:r>
          </a:p>
        </p:txBody>
      </p:sp>
      <p:sp>
        <p:nvSpPr>
          <p:cNvPr id="12" name="AutoShape 12"/>
          <p:cNvSpPr/>
          <p:nvPr/>
        </p:nvSpPr>
        <p:spPr>
          <a:xfrm rot="2700000">
            <a:off x="8510482" y="1059265"/>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18874"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TextBox 14"/>
          <p:cNvSpPr txBox="1"/>
          <p:nvPr/>
        </p:nvSpPr>
        <p:spPr>
          <a:xfrm>
            <a:off x="1267642"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价值传递</a:t>
            </a:r>
          </a:p>
        </p:txBody>
      </p:sp>
      <p:sp>
        <p:nvSpPr>
          <p:cNvPr id="15" name="TextBox 15"/>
          <p:cNvSpPr txBox="1"/>
          <p:nvPr/>
        </p:nvSpPr>
        <p:spPr>
          <a:xfrm>
            <a:off x="1575272"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确保内容具有实用性和启发性，能够为受众带来实际价值。</a:t>
            </a:r>
          </a:p>
        </p:txBody>
      </p:sp>
      <p:sp>
        <p:nvSpPr>
          <p:cNvPr id="16" name="AutoShape 16"/>
          <p:cNvSpPr/>
          <p:nvPr/>
        </p:nvSpPr>
        <p:spPr>
          <a:xfrm rot="2700000">
            <a:off x="3139895" y="3875423"/>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589461"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TextBox 18"/>
          <p:cNvSpPr txBox="1"/>
          <p:nvPr/>
        </p:nvSpPr>
        <p:spPr>
          <a:xfrm>
            <a:off x="6638230"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清晰简洁</a:t>
            </a:r>
          </a:p>
        </p:txBody>
      </p:sp>
      <p:sp>
        <p:nvSpPr>
          <p:cNvPr id="19" name="TextBox 19"/>
          <p:cNvSpPr txBox="1"/>
          <p:nvPr/>
        </p:nvSpPr>
        <p:spPr>
          <a:xfrm>
            <a:off x="6945860"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保持内容简洁明了，避免冗余和复杂表达，降低受众阅读难度。</a:t>
            </a:r>
          </a:p>
        </p:txBody>
      </p:sp>
      <p:sp>
        <p:nvSpPr>
          <p:cNvPr id="20" name="AutoShape 20"/>
          <p:cNvSpPr/>
          <p:nvPr/>
        </p:nvSpPr>
        <p:spPr>
          <a:xfrm rot="2700000">
            <a:off x="8510482" y="3875423"/>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672065" y="1195698"/>
            <a:ext cx="492903" cy="492903"/>
          </a:xfrm>
          <a:custGeom>
            <a:rect l="l" t="t" r="r" b="b"/>
            <a:pathLst>
              <a:path w="304800" h="304800">
                <a:moveTo>
                  <a:pt x="264633" y="75590"/>
                </a:moveTo>
                <a:cubicBezTo>
                  <a:pt x="273768" y="97622"/>
                  <a:pt x="269415" y="123920"/>
                  <a:pt x="251498" y="141837"/>
                </a:cubicBezTo>
                <a:cubicBezTo>
                  <a:pt x="231772" y="161563"/>
                  <a:pt x="201959" y="164649"/>
                  <a:pt x="178784" y="151571"/>
                </a:cubicBezTo>
                <a:lnTo>
                  <a:pt x="162030" y="169869"/>
                </a:lnTo>
                <a:lnTo>
                  <a:pt x="173984" y="181870"/>
                </a:lnTo>
                <a:lnTo>
                  <a:pt x="181127" y="174727"/>
                </a:lnTo>
                <a:cubicBezTo>
                  <a:pt x="184775" y="171069"/>
                  <a:pt x="190700" y="171069"/>
                  <a:pt x="194348" y="174727"/>
                </a:cubicBezTo>
                <a:lnTo>
                  <a:pt x="252279" y="233248"/>
                </a:lnTo>
                <a:cubicBezTo>
                  <a:pt x="255937" y="236896"/>
                  <a:pt x="255937" y="242821"/>
                  <a:pt x="252279" y="246469"/>
                </a:cubicBezTo>
                <a:lnTo>
                  <a:pt x="225838" y="272910"/>
                </a:lnTo>
                <a:cubicBezTo>
                  <a:pt x="222190" y="276568"/>
                  <a:pt x="216265" y="276568"/>
                  <a:pt x="212617" y="272910"/>
                </a:cubicBezTo>
                <a:lnTo>
                  <a:pt x="154686" y="214389"/>
                </a:lnTo>
                <a:cubicBezTo>
                  <a:pt x="151028" y="210741"/>
                  <a:pt x="151028" y="204816"/>
                  <a:pt x="154686" y="201168"/>
                </a:cubicBezTo>
                <a:lnTo>
                  <a:pt x="161211" y="194643"/>
                </a:lnTo>
                <a:lnTo>
                  <a:pt x="149819" y="183223"/>
                </a:lnTo>
                <a:lnTo>
                  <a:pt x="69704" y="270748"/>
                </a:lnTo>
                <a:cubicBezTo>
                  <a:pt x="62398" y="278054"/>
                  <a:pt x="50559" y="278054"/>
                  <a:pt x="43263" y="270748"/>
                </a:cubicBezTo>
                <a:lnTo>
                  <a:pt x="36652" y="264138"/>
                </a:lnTo>
                <a:cubicBezTo>
                  <a:pt x="29347" y="256832"/>
                  <a:pt x="29347" y="244993"/>
                  <a:pt x="36652" y="237696"/>
                </a:cubicBezTo>
                <a:lnTo>
                  <a:pt x="127921" y="161258"/>
                </a:lnTo>
                <a:lnTo>
                  <a:pt x="67304" y="100479"/>
                </a:lnTo>
                <a:lnTo>
                  <a:pt x="48158" y="100470"/>
                </a:lnTo>
                <a:lnTo>
                  <a:pt x="26003" y="64846"/>
                </a:lnTo>
                <a:lnTo>
                  <a:pt x="43834" y="46987"/>
                </a:lnTo>
                <a:lnTo>
                  <a:pt x="80267" y="69285"/>
                </a:lnTo>
                <a:lnTo>
                  <a:pt x="80505" y="88030"/>
                </a:lnTo>
                <a:lnTo>
                  <a:pt x="141827" y="149590"/>
                </a:lnTo>
                <a:lnTo>
                  <a:pt x="159668" y="134655"/>
                </a:lnTo>
                <a:cubicBezTo>
                  <a:pt x="142227" y="110881"/>
                  <a:pt x="144047" y="77391"/>
                  <a:pt x="165535" y="55902"/>
                </a:cubicBezTo>
                <a:cubicBezTo>
                  <a:pt x="183366" y="38071"/>
                  <a:pt x="209521" y="33642"/>
                  <a:pt x="231496" y="42605"/>
                </a:cubicBezTo>
                <a:lnTo>
                  <a:pt x="192215" y="81344"/>
                </a:lnTo>
                <a:lnTo>
                  <a:pt x="225276" y="114405"/>
                </a:lnTo>
                <a:lnTo>
                  <a:pt x="264633" y="75590"/>
                </a:lnTo>
                <a:close/>
                <a:moveTo>
                  <a:pt x="58579" y="247021"/>
                </a:moveTo>
                <a:cubicBezTo>
                  <a:pt x="54931" y="243373"/>
                  <a:pt x="49016" y="243373"/>
                  <a:pt x="45358" y="247021"/>
                </a:cubicBezTo>
                <a:cubicBezTo>
                  <a:pt x="41700" y="250679"/>
                  <a:pt x="41700" y="256594"/>
                  <a:pt x="45358" y="260252"/>
                </a:cubicBezTo>
                <a:cubicBezTo>
                  <a:pt x="49016" y="263900"/>
                  <a:pt x="54931" y="263900"/>
                  <a:pt x="58579" y="260252"/>
                </a:cubicBezTo>
                <a:cubicBezTo>
                  <a:pt x="62236" y="256584"/>
                  <a:pt x="62236" y="250669"/>
                  <a:pt x="58579" y="24702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3297145" y="4016916"/>
            <a:ext cx="476417" cy="476417"/>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8651974" y="4016916"/>
            <a:ext cx="507934" cy="507934"/>
          </a:xfrm>
          <a:custGeom>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优质内容创作原则及技巧</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2076105" y="2148223"/>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TextBox 3"/>
          <p:cNvSpPr txBox="1"/>
          <p:nvPr/>
        </p:nvSpPr>
        <p:spPr>
          <a:xfrm>
            <a:off x="2130122" y="1133367"/>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图文结合</a:t>
            </a:r>
          </a:p>
        </p:txBody>
      </p:sp>
      <p:sp>
        <p:nvSpPr>
          <p:cNvPr id="4" name="TextBox 4"/>
          <p:cNvSpPr txBox="1"/>
          <p:nvPr/>
        </p:nvSpPr>
        <p:spPr>
          <a:xfrm>
            <a:off x="2167265" y="1629392"/>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运用高质量的图像和简洁的文字说明，提高内容的可读性和吸引力。</a:t>
            </a:r>
          </a:p>
        </p:txBody>
      </p:sp>
      <p:sp>
        <p:nvSpPr>
          <p:cNvPr id="5" name="AutoShape 5"/>
          <p:cNvSpPr/>
          <p:nvPr/>
        </p:nvSpPr>
        <p:spPr>
          <a:xfrm rot="2700000">
            <a:off x="869478" y="1627599"/>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106151" y="1893154"/>
            <a:ext cx="513241" cy="513241"/>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2454057" y="3429801"/>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8" name="TextBox 8"/>
          <p:cNvSpPr txBox="1"/>
          <p:nvPr/>
        </p:nvSpPr>
        <p:spPr>
          <a:xfrm>
            <a:off x="2508074" y="24149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视频内容</a:t>
            </a:r>
          </a:p>
        </p:txBody>
      </p:sp>
      <p:sp>
        <p:nvSpPr>
          <p:cNvPr id="9" name="TextBox 9"/>
          <p:cNvSpPr txBox="1"/>
          <p:nvPr/>
        </p:nvSpPr>
        <p:spPr>
          <a:xfrm>
            <a:off x="2545217" y="2910971"/>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制作短视频、直播等动态内容，满足受众多样化的信息获取方式。</a:t>
            </a:r>
          </a:p>
        </p:txBody>
      </p:sp>
      <p:sp>
        <p:nvSpPr>
          <p:cNvPr id="10" name="AutoShape 10"/>
          <p:cNvSpPr/>
          <p:nvPr/>
        </p:nvSpPr>
        <p:spPr>
          <a:xfrm rot="2700000">
            <a:off x="1247430" y="2909177"/>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2076105" y="4711380"/>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2130122" y="369652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音频内容</a:t>
            </a:r>
          </a:p>
        </p:txBody>
      </p:sp>
      <p:sp>
        <p:nvSpPr>
          <p:cNvPr id="13" name="TextBox 13"/>
          <p:cNvSpPr txBox="1"/>
          <p:nvPr/>
        </p:nvSpPr>
        <p:spPr>
          <a:xfrm>
            <a:off x="2167265" y="4192549"/>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通过播客、语音推送等形式，为受众提供便捷的听觉体验。</a:t>
            </a:r>
          </a:p>
        </p:txBody>
      </p:sp>
      <p:sp>
        <p:nvSpPr>
          <p:cNvPr id="14" name="AutoShape 14"/>
          <p:cNvSpPr/>
          <p:nvPr/>
        </p:nvSpPr>
        <p:spPr>
          <a:xfrm rot="2700000">
            <a:off x="869478" y="4190755"/>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5" name="Connector 15"/>
          <p:cNvCxnSpPr/>
          <p:nvPr/>
        </p:nvCxnSpPr>
        <p:spPr>
          <a:xfrm>
            <a:off x="2454057" y="5992957"/>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6" name="TextBox 16"/>
          <p:cNvSpPr txBox="1"/>
          <p:nvPr/>
        </p:nvSpPr>
        <p:spPr>
          <a:xfrm>
            <a:off x="2508074" y="497810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互动内容</a:t>
            </a:r>
          </a:p>
        </p:txBody>
      </p:sp>
      <p:sp>
        <p:nvSpPr>
          <p:cNvPr id="17" name="TextBox 17"/>
          <p:cNvSpPr txBox="1"/>
          <p:nvPr/>
        </p:nvSpPr>
        <p:spPr>
          <a:xfrm>
            <a:off x="2545217" y="5474127"/>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设计问答、投票、游戏等互动环节，增强受众参与感和黏性。</a:t>
            </a:r>
          </a:p>
        </p:txBody>
      </p:sp>
      <p:sp>
        <p:nvSpPr>
          <p:cNvPr id="18" name="AutoShape 18"/>
          <p:cNvSpPr/>
          <p:nvPr/>
        </p:nvSpPr>
        <p:spPr>
          <a:xfrm rot="2700000">
            <a:off x="1247430" y="5472333"/>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rot="-2700000">
            <a:off x="1437430" y="3136214"/>
            <a:ext cx="604615" cy="604615"/>
          </a:xfrm>
          <a:custGeom>
            <a:rect l="l" t="t" r="r" b="b"/>
            <a:pathLst>
              <a:path w="304800" h="304800">
                <a:moveTo>
                  <a:pt x="222609" y="281264"/>
                </a:moveTo>
                <a:cubicBezTo>
                  <a:pt x="222609" y="281264"/>
                  <a:pt x="225800" y="262099"/>
                  <a:pt x="206121" y="238696"/>
                </a:cubicBezTo>
                <a:cubicBezTo>
                  <a:pt x="225276" y="184966"/>
                  <a:pt x="227933" y="136036"/>
                  <a:pt x="227933" y="136036"/>
                </a:cubicBezTo>
                <a:cubicBezTo>
                  <a:pt x="227933" y="136036"/>
                  <a:pt x="267300" y="145085"/>
                  <a:pt x="267300" y="183909"/>
                </a:cubicBezTo>
                <a:cubicBezTo>
                  <a:pt x="267291" y="250403"/>
                  <a:pt x="222609" y="281264"/>
                  <a:pt x="222609" y="281264"/>
                </a:cubicBezTo>
                <a:close/>
                <a:moveTo>
                  <a:pt x="114100" y="257918"/>
                </a:moveTo>
                <a:cubicBezTo>
                  <a:pt x="114100" y="257918"/>
                  <a:pt x="87735" y="173307"/>
                  <a:pt x="87735" y="138208"/>
                </a:cubicBezTo>
                <a:cubicBezTo>
                  <a:pt x="87735" y="122415"/>
                  <a:pt x="89516" y="108366"/>
                  <a:pt x="92288" y="95612"/>
                </a:cubicBezTo>
                <a:lnTo>
                  <a:pt x="212398" y="95612"/>
                </a:lnTo>
                <a:cubicBezTo>
                  <a:pt x="215189" y="108375"/>
                  <a:pt x="216980" y="122434"/>
                  <a:pt x="216980" y="138217"/>
                </a:cubicBezTo>
                <a:cubicBezTo>
                  <a:pt x="216980" y="172784"/>
                  <a:pt x="190691" y="257918"/>
                  <a:pt x="190691" y="257918"/>
                </a:cubicBezTo>
                <a:lnTo>
                  <a:pt x="114100" y="257918"/>
                </a:lnTo>
                <a:close/>
                <a:moveTo>
                  <a:pt x="152305" y="114957"/>
                </a:moveTo>
                <a:cubicBezTo>
                  <a:pt x="138798" y="114957"/>
                  <a:pt x="127845" y="125911"/>
                  <a:pt x="127845" y="139427"/>
                </a:cubicBezTo>
                <a:cubicBezTo>
                  <a:pt x="127845" y="152933"/>
                  <a:pt x="138798" y="163897"/>
                  <a:pt x="152305" y="163897"/>
                </a:cubicBezTo>
                <a:cubicBezTo>
                  <a:pt x="165811" y="163897"/>
                  <a:pt x="176774" y="152943"/>
                  <a:pt x="176774" y="139427"/>
                </a:cubicBezTo>
                <a:cubicBezTo>
                  <a:pt x="176784" y="125911"/>
                  <a:pt x="165821" y="114957"/>
                  <a:pt x="152305" y="114957"/>
                </a:cubicBezTo>
                <a:close/>
                <a:moveTo>
                  <a:pt x="147047" y="5677"/>
                </a:moveTo>
                <a:lnTo>
                  <a:pt x="147047" y="-27642"/>
                </a:lnTo>
                <a:lnTo>
                  <a:pt x="156572" y="-27642"/>
                </a:lnTo>
                <a:lnTo>
                  <a:pt x="156572" y="4829"/>
                </a:lnTo>
                <a:cubicBezTo>
                  <a:pt x="167459" y="12754"/>
                  <a:pt x="196920" y="37957"/>
                  <a:pt x="210245" y="86506"/>
                </a:cubicBezTo>
                <a:lnTo>
                  <a:pt x="94421" y="86506"/>
                </a:lnTo>
                <a:cubicBezTo>
                  <a:pt x="107299" y="39291"/>
                  <a:pt x="135341" y="14364"/>
                  <a:pt x="147047" y="5677"/>
                </a:cubicBezTo>
                <a:close/>
                <a:moveTo>
                  <a:pt x="82191" y="281264"/>
                </a:moveTo>
                <a:cubicBezTo>
                  <a:pt x="82191" y="281264"/>
                  <a:pt x="37509" y="250403"/>
                  <a:pt x="37509" y="183909"/>
                </a:cubicBezTo>
                <a:cubicBezTo>
                  <a:pt x="37509" y="145085"/>
                  <a:pt x="76876" y="136036"/>
                  <a:pt x="76876" y="136036"/>
                </a:cubicBezTo>
                <a:cubicBezTo>
                  <a:pt x="76876" y="136036"/>
                  <a:pt x="79534" y="184966"/>
                  <a:pt x="98679" y="238697"/>
                </a:cubicBezTo>
                <a:cubicBezTo>
                  <a:pt x="78991" y="262109"/>
                  <a:pt x="82191" y="281264"/>
                  <a:pt x="82191" y="281264"/>
                </a:cubicBezTo>
                <a:close/>
                <a:moveTo>
                  <a:pt x="168507" y="286179"/>
                </a:moveTo>
                <a:lnTo>
                  <a:pt x="160525" y="278197"/>
                </a:lnTo>
                <a:lnTo>
                  <a:pt x="152019" y="304800"/>
                </a:lnTo>
                <a:lnTo>
                  <a:pt x="141903" y="278197"/>
                </a:lnTo>
                <a:lnTo>
                  <a:pt x="134988" y="292017"/>
                </a:lnTo>
                <a:lnTo>
                  <a:pt x="124873" y="267014"/>
                </a:lnTo>
                <a:lnTo>
                  <a:pt x="179661" y="267014"/>
                </a:lnTo>
                <a:lnTo>
                  <a:pt x="168507" y="28617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1103936" y="4387558"/>
            <a:ext cx="575435" cy="575435"/>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532320" y="5719567"/>
            <a:ext cx="474573" cy="474573"/>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多元化内容形式展示</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8750" r="18750"/>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利用微博、微信、抖音等社交媒体平台，实现内容的快速传播和广泛覆盖。</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社交媒体传播</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KOL合作</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付费推广</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线下活动</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与意见领袖、网红等合作，借助其影响力和粉丝基础扩大内容传播范围。</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通过广告投放、搜索引擎优化等手段，提高内容的曝光度和点击率。</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举办线下发布会、研讨会等活动，将线上内容与线下场景相结合，提升品牌影响力。</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有效传播途径选择</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577566" y="3267201"/>
            <a:ext cx="6115050" cy="1819032"/>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chemeClr val="accent1">
                    <a:alpha val="100000"/>
                  </a:schemeClr>
                </a:solidFill>
                <a:latin typeface="STSong"/>
                <a:ea typeface="STSong"/>
                <a:cs typeface="STSong"/>
              </a:rPr>
              <a:t>社交媒体平台运用策略</a:t>
            </a:r>
          </a:p>
        </p:txBody>
      </p:sp>
      <p:sp>
        <p:nvSpPr>
          <p:cNvPr id="3" name="TextBox 3"/>
          <p:cNvSpPr txBox="1"/>
          <p:nvPr/>
        </p:nvSpPr>
        <p:spPr>
          <a:xfrm>
            <a:off x="5577566" y="1758043"/>
            <a:ext cx="215265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450"/>
              </a:spcBef>
            </a:pPr>
            <a:r>
              <a:rPr lang="en-US" sz="8400" b="1">
                <a:solidFill>
                  <a:schemeClr val="accent1">
                    <a:alpha val="100000"/>
                  </a:schemeClr>
                </a:solidFill>
                <a:latin typeface="PingFang SC"/>
                <a:ea typeface="PingFang SC"/>
                <a:cs typeface="PingFang SC"/>
              </a:rPr>
              <a:t>04</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https://d.book118.com/996214032100010031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23283D"/>
      </a:dk1>
      <a:lt1>
        <a:srgbClr val="F4F7FF"/>
      </a:lt1>
      <a:dk2>
        <a:srgbClr val="36324A"/>
      </a:dk2>
      <a:lt2>
        <a:srgbClr val="FFFFFF"/>
      </a:lt2>
      <a:accent1>
        <a:srgbClr val="485077"/>
      </a:accent1>
      <a:accent2>
        <a:srgbClr val="6382AD"/>
      </a:accent2>
      <a:accent3>
        <a:srgbClr val="757294"/>
      </a:accent3>
      <a:accent4>
        <a:srgbClr val="93AFCE"/>
      </a:accent4>
      <a:accent5>
        <a:srgbClr val="7186AF"/>
      </a:accent5>
      <a:accent6>
        <a:srgbClr val="AD9993"/>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92</Paragraphs>
  <Slides>16</Slides>
  <Notes>0</Notes>
  <TotalTime>1</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16</vt:i4>
      </vt:variant>
    </vt:vector>
  </HeadingPairs>
  <TitlesOfParts>
    <vt:vector baseType="lpstr" size="22">
      <vt:lpstr>Arial</vt:lpstr>
      <vt:lpstr>Calibri</vt:lpstr>
      <vt:lpstr>STSong</vt:lpstr>
      <vt:lpstr>Microsoft Yahei</vt:lpstr>
      <vt:lpstr>PingFang SC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2024-08-29T20:03:22.935</cp:lastPrinted>
  <dcterms:created xsi:type="dcterms:W3CDTF">2024-08-29T12:03:22Z</dcterms:created>
  <dcterms:modified xsi:type="dcterms:W3CDTF">2024-08-29T12:03:24Z</dcterms:modified>
</cp:coreProperties>
</file>