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OJWAQS+MS-UIGothic"/>
      <p:regular r:id="rId18"/>
    </p:embeddedFont>
    <p:embeddedFont>
      <p:font typeface="GTGSNI+EMOUAG+ArialMT"/>
      <p:regular r:id="rId19"/>
    </p:embeddedFont>
    <p:embeddedFont>
      <p:font typeface="MPIHQI+NABBJC+MicrosoftYaHei-Bold"/>
      <p:regular r:id="rId20"/>
    </p:embeddedFont>
    <p:embeddedFont>
      <p:font typeface="JBKDDH+BMJBFS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F2430-0AD5-4DAD-B8FC-2B2412335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601A4-08B0-4BB1-8D3C-A10F5415C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E5A76-BD43-48BB-A764-7F89CFAE1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6278C-8A0A-4F3F-90D9-0BCCE3268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691002-7EE2-4B20-904E-E61BB5CB2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72D31F-F62C-4C99-8F36-EFB2FC2E1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D55FBE-05AC-4FC0-8AAC-51CDFDE97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F550F-E7BC-4F28-8AA5-C8D96A8F5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DBADB-FF49-474F-916D-334337982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42975-8387-4452-AF68-D35A372ED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547C0-597F-45A5-8462-3C32017E6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14230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13130" y="1573684"/>
            <a:ext cx="1133350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3045FD"/>
                </a:solidFill>
                <a:latin typeface="OJWAQS+MS-UIGothic"/>
                <a:cs typeface="OJWAQS+MS-UIGothic"/>
              </a:rPr>
              <a:t>大</a:t>
            </a: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鸣</a:t>
            </a:r>
            <a:r>
              <a:rPr sz="5150" spc="25">
                <a:solidFill>
                  <a:srgbClr val="3045FD"/>
                </a:solidFill>
                <a:latin typeface="OJWAQS+MS-UIGothic"/>
                <a:cs typeface="OJWAQS+MS-UIGothic"/>
              </a:rPr>
              <a:t>大放之地一大道推广策略</a:t>
            </a: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3045FD"/>
                </a:solidFill>
                <a:latin typeface="OJWAQS+MS-UIGothic"/>
                <a:cs typeface="OJWAQ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TGSNI+EMOUAG+ArialMT"/>
                <a:cs typeface="GTGSNI+EMOUAG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OJWAQS+MS-UIGothic"/>
                <a:cs typeface="OJWAQS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3099958" cy="1332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TGSNI+EMOUAG+ArialMT"/>
                <a:cs typeface="GTGSNI+EMOUAG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OJWAQS+MS-UIGothic"/>
                <a:cs typeface="OJWAQS+MS-UIGothic"/>
              </a:rPr>
              <a:t>地一大道市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3045FD"/>
                </a:solidFill>
                <a:latin typeface="OJWAQS+MS-UIGothic"/>
                <a:cs typeface="OJWAQS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TGSNI+EMOUAG+ArialMT"/>
                <a:cs typeface="GTGSNI+EMOUAG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OJWAQS+MS-UIGothic"/>
                <a:cs typeface="OJWAQS+MS-UIGothic"/>
              </a:rPr>
              <a:t>推广策略制定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589210"/>
            <a:ext cx="3404501" cy="18808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TGSNI+EMOUAG+ArialMT"/>
                <a:cs typeface="GTGSNI+EMOUAG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OJWAQS+MS-UIGothic"/>
                <a:cs typeface="OJWAQS+MS-UIGothic"/>
              </a:rPr>
              <a:t>推广活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3045FD"/>
                </a:solidFill>
                <a:latin typeface="OJWAQS+MS-UIGothic"/>
                <a:cs typeface="OJWAQS+MS-UIGothic"/>
              </a:rPr>
              <a:t>策划与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执</a:t>
            </a:r>
            <a:r>
              <a:rPr sz="2400">
                <a:solidFill>
                  <a:srgbClr val="3045FD"/>
                </a:solidFill>
                <a:latin typeface="OJWAQS+MS-UIGothic"/>
                <a:cs typeface="OJWAQS+MS-UIGothic"/>
              </a:rPr>
              <a:t>行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TGSNI+EMOUAG+ArialMT"/>
                <a:cs typeface="GTGSNI+EMOUAG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OJWAQS+MS-UIGothic"/>
                <a:cs typeface="OJWAQS+MS-UIGothic"/>
              </a:rPr>
              <a:t>推广渠道拓展与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3045FD"/>
                </a:solidFill>
                <a:latin typeface="OJWAQS+MS-UIGothic"/>
                <a:cs typeface="OJWAQS+MS-UIGothic"/>
              </a:rPr>
              <a:t>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TGSNI+EMOUAG+ArialMT"/>
                <a:cs typeface="GTGSNI+EMOUAG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OJWAQS+MS-UIGothic"/>
                <a:cs typeface="OJWAQS+MS-UIGothic"/>
              </a:rPr>
              <a:t>数据分析与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3045FD"/>
                </a:solidFill>
                <a:latin typeface="OJWAQS+MS-UIGothic"/>
                <a:cs typeface="OJWAQS+MS-UIGothic"/>
              </a:rPr>
              <a:t>化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3045FD"/>
                </a:solidFill>
                <a:latin typeface="OJWAQS+MS-UIGothic"/>
                <a:cs typeface="OJWAQS+MS-UIGothic"/>
              </a:rPr>
              <a:t>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OJWAQS+MS-UIGothic"/>
                <a:cs typeface="OJWAQS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MPIHQI+NABBJC+MicrosoftYaHei-Bold"/>
                <a:cs typeface="MPIHQI+NABBJC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MPIHQI+NABBJC+MicrosoftYaHei-Bold"/>
                <a:cs typeface="MPIHQI+NABBJ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36234" y="3881274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OJWAQS+MS-UIGothic"/>
                <a:cs typeface="OJWAQS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045FD"/>
                </a:solidFill>
                <a:latin typeface="OJWAQS+MS-UIGothic"/>
                <a:cs typeface="OJWAQS+MS-UIGothic"/>
              </a:rPr>
              <a:t>程背景与目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3045FD"/>
                </a:solidFill>
                <a:latin typeface="OJWAQS+MS-UIGothic"/>
                <a:cs typeface="OJWAQS+MS-UIGothic"/>
              </a:rPr>
              <a:t>程背景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鸣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大放之地一大道是近年来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受关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注的文化旅游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目，具有深厚的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史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文化底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蕴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和独特的自然景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FFFFFF"/>
                </a:solidFill>
                <a:latin typeface="OJWAQS+MS-UIGothic"/>
                <a:cs typeface="OJWAQS+MS-UIGothic"/>
              </a:rPr>
              <a:t>程目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JWAQS+MS-UIGothic"/>
                <a:cs typeface="OJWAQS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OJWAQS+MS-UIGothic"/>
                <a:cs typeface="OJWAQS+MS-UIGothic"/>
              </a:rPr>
              <a:t>本次推广策略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OJWAQS+MS-UIGothic"/>
                <a:cs typeface="OJWAQS+MS-UIGothic"/>
              </a:rPr>
              <a:t>程，旨在提高学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员对</a:t>
            </a:r>
            <a:r>
              <a:rPr sz="1350">
                <a:solidFill>
                  <a:srgbClr val="FFFFFF"/>
                </a:solidFill>
                <a:latin typeface="OJWAQS+MS-UIGothic"/>
                <a:cs typeface="OJWAQS+MS-UIGothic"/>
              </a:rPr>
              <a:t>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鸣</a:t>
            </a:r>
            <a:r>
              <a:rPr sz="1350">
                <a:solidFill>
                  <a:srgbClr val="FFFFFF"/>
                </a:solidFill>
                <a:latin typeface="OJWAQS+MS-UIGothic"/>
                <a:cs typeface="OJWAQS+MS-UIGothic"/>
              </a:rPr>
              <a:t>大放之地一大道的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FFFFFF"/>
                </a:solidFill>
                <a:latin typeface="OJWAQS+MS-UIGothic"/>
                <a:cs typeface="OJWAQS+MS-UIGothic"/>
              </a:rPr>
              <a:t>和了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JWAQS+MS-UIGothic"/>
                <a:cs typeface="OJWAQS+MS-UIGothic"/>
              </a:rPr>
              <a:t>解，掌握有效的推广策略和方法，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OJWAQS+MS-UIGothic"/>
                <a:cs typeface="OJWAQS+MS-UIGothic"/>
              </a:rPr>
              <a:t>目的成功推广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贡</a:t>
            </a:r>
            <a:r>
              <a:rPr sz="1350">
                <a:solidFill>
                  <a:srgbClr val="FFFFFF"/>
                </a:solidFill>
                <a:latin typeface="OJWAQS+MS-UIGothic"/>
                <a:cs typeface="OJWAQS+MS-UIGothic"/>
              </a:rPr>
              <a:t>献力量。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OJWAQS+MS-UIGothic"/>
                <a:cs typeface="OJWAQS+MS-UIGothic"/>
              </a:rPr>
              <a:t>推广策略的重要性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PIHQI+NABBJC+MicrosoftYaHei-Bold"/>
                <a:cs typeface="MPIHQI+NABBJ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PIHQI+NABBJC+MicrosoftYaHei-Bold"/>
                <a:cs typeface="MPIHQI+NABBJ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PIHQI+NABBJC+MicrosoftYaHei-Bold"/>
                <a:cs typeface="MPIHQI+NABBJ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OJWAQS+MS-UIGothic"/>
                <a:cs typeface="OJWAQS+MS-UIGothic"/>
              </a:rPr>
              <a:t>提升品牌知名度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OJWAQS+MS-UIGothic"/>
                <a:cs typeface="OJWAQS+MS-UIGothic"/>
              </a:rPr>
              <a:t>吸引游客关注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OJWAQS+MS-UIGothic"/>
                <a:cs typeface="OJWAQS+MS-UIGothic"/>
              </a:rPr>
              <a:t>促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3045FD"/>
                </a:solidFill>
                <a:latin typeface="OJWAQS+MS-UIGothic"/>
                <a:cs typeface="OJWAQS+MS-UIGothic"/>
              </a:rPr>
              <a:t>文化交流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有效的推广策略，可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更多的人了解大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大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放之地一大道，提高品牌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知名度。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推广策略可以吸引潜在游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客的关注，增加游客数量，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效益。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推广策略可以促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不同地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区、不同文化之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的交流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与互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文化旅游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目的可持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MPIHQI+NABBJC+MicrosoftYaHei-Bold"/>
                <a:cs typeface="MPIHQI+NABBJ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64559" y="388127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OJWAQS+MS-UIGothic"/>
                <a:cs typeface="OJWAQS+MS-UIGothic"/>
              </a:rPr>
              <a:t>地一大道市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场</a:t>
            </a:r>
            <a:r>
              <a:rPr sz="5150" spc="25">
                <a:solidFill>
                  <a:srgbClr val="0085FF"/>
                </a:solidFill>
                <a:latin typeface="OJWAQS+MS-UIGothic"/>
                <a:cs typeface="OJWAQS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OJWAQS+MS-UIGothic"/>
                <a:cs typeface="OJWAQS+MS-UIGothic"/>
              </a:rPr>
              <a:t>目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3045FD"/>
                </a:solidFill>
                <a:latin typeface="OJWAQS+MS-UIGothic"/>
                <a:cs typeface="OJWAQS+MS-UIGothic"/>
              </a:rPr>
              <a:t>市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3045FD"/>
                </a:solidFill>
                <a:latin typeface="OJWAQS+MS-UIGothic"/>
                <a:cs typeface="OJWAQS+MS-UIGothic"/>
              </a:rPr>
              <a:t>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OJWAQS+MS-UIGothic"/>
                <a:cs typeface="OJWAQS+MS-UIGothic"/>
              </a:rPr>
              <a:t>目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3045FD"/>
                </a:solidFill>
                <a:latin typeface="OJWAQS+MS-UIGothic"/>
                <a:cs typeface="OJWAQS+MS-UIGothic"/>
              </a:rPr>
              <a:t>客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3045FD"/>
                </a:solidFill>
                <a:latin typeface="OJWAQS+MS-UIGothic"/>
                <a:cs typeface="OJWAQS+MS-UIGothic"/>
              </a:rPr>
              <a:t>群体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OJWAQS+MS-UIGothic"/>
                <a:cs typeface="OJWAQS+MS-UIGothic"/>
              </a:rPr>
              <a:t>目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3045FD"/>
                </a:solidFill>
                <a:latin typeface="OJWAQS+MS-UIGothic"/>
                <a:cs typeface="OJWAQS+MS-UIGothic"/>
              </a:rPr>
              <a:t>市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3045FD"/>
                </a:solidFill>
                <a:latin typeface="OJWAQS+MS-UIGothic"/>
                <a:cs typeface="OJWAQS+MS-UIGothic"/>
              </a:rPr>
              <a:t>区域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OJWAQS+MS-UIGothic"/>
                <a:cs typeface="OJWAQS+MS-UIGothic"/>
              </a:rPr>
              <a:t>目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3045FD"/>
                </a:solidFill>
                <a:latin typeface="OJWAQS+MS-UIGothic"/>
                <a:cs typeface="OJWAQS+MS-UIGothic"/>
              </a:rPr>
              <a:t>市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3045FD"/>
                </a:solidFill>
                <a:latin typeface="OJWAQS+MS-UIGothic"/>
                <a:cs typeface="OJWAQS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地一大道的目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群体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主要是年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轻时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尚消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者，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包括学生、白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尚达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人等。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地一大道的市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主要集中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在城市中心区域，以及年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人聚集的商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区。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群体注重个性化、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尚化、品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化的消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求，追求潮流和新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OJWAQS+MS-UIGothic"/>
                <a:cs typeface="OJWAQS+MS-UIGothic"/>
              </a:rPr>
              <a:t>消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费</a:t>
            </a:r>
            <a:r>
              <a:rPr sz="3000">
                <a:solidFill>
                  <a:srgbClr val="3045FD"/>
                </a:solidFill>
                <a:latin typeface="OJWAQS+MS-UIGothic"/>
                <a:cs typeface="OJWAQS+MS-UIGothic"/>
              </a:rPr>
              <a:t>者行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3045FD"/>
                </a:solidFill>
                <a:latin typeface="OJWAQS+MS-UIGothic"/>
                <a:cs typeface="OJWAQS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OJWAQS+MS-UIGothic"/>
                <a:cs typeface="OJWAQS+MS-UIGothic"/>
              </a:rPr>
              <a:t>消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2000" spc="25">
                <a:solidFill>
                  <a:srgbClr val="FFFDFD"/>
                </a:solidFill>
                <a:latin typeface="OJWAQS+MS-UIGothic"/>
                <a:cs typeface="OJWAQS+MS-UIGothic"/>
              </a:rPr>
              <a:t>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购买动</a:t>
            </a:r>
            <a:r>
              <a:rPr sz="2000">
                <a:solidFill>
                  <a:srgbClr val="FFFDFD"/>
                </a:solidFill>
                <a:latin typeface="OJWAQS+MS-UIGothic"/>
                <a:cs typeface="OJWAQS+MS-UIGothic"/>
              </a:rPr>
              <a:t>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OJWAQS+MS-UIGothic"/>
                <a:cs typeface="OJWAQS+MS-UIGothic"/>
              </a:rPr>
              <a:t>消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2000" spc="25">
                <a:solidFill>
                  <a:srgbClr val="FFFDFD"/>
                </a:solidFill>
                <a:latin typeface="OJWAQS+MS-UIGothic"/>
                <a:cs typeface="OJWAQS+MS-UIGothic"/>
              </a:rPr>
              <a:t>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购买</a:t>
            </a:r>
            <a:r>
              <a:rPr sz="2000" spc="23">
                <a:solidFill>
                  <a:srgbClr val="FFFDFD"/>
                </a:solidFill>
                <a:latin typeface="OJWAQS+MS-UIGothic"/>
                <a:cs typeface="OJWAQS+MS-UIGothic"/>
              </a:rPr>
              <a:t>渠道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地一大道的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品主要是出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对时</a:t>
            </a: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尚、品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、个性化等方面的追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求，同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也会受到社交圈子的影响。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地一大道的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品的渠道主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要是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体店、官方网站和社交媒体平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台。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OJWAQS+MS-UIGothic"/>
                <a:cs typeface="OJWAQS+MS-UIGothic"/>
              </a:rPr>
              <a:t>消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2000" spc="25">
                <a:solidFill>
                  <a:srgbClr val="FFFDFD"/>
                </a:solidFill>
                <a:latin typeface="OJWAQS+MS-UIGothic"/>
                <a:cs typeface="OJWAQS+MS-UIGothic"/>
              </a:rPr>
              <a:t>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购买</a:t>
            </a:r>
            <a:r>
              <a:rPr sz="2000" spc="23">
                <a:solidFill>
                  <a:srgbClr val="FFFDFD"/>
                </a:solidFill>
                <a:latin typeface="OJWAQS+MS-UIGothic"/>
                <a:cs typeface="OJWAQS+MS-UIGothic"/>
              </a:rPr>
              <a:t>决策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2000">
                <a:solidFill>
                  <a:srgbClr val="FFFDFD"/>
                </a:solidFill>
                <a:latin typeface="OJWAQS+MS-UIGothic"/>
                <a:cs typeface="OJWAQS+MS-UIGothic"/>
              </a:rPr>
              <a:t>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34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者在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决策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程中，会考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个因素，包括品牌知名度、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量、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JWAQS+MS-UIGothic"/>
                <a:cs typeface="OJWAQS+MS-UIGothic"/>
              </a:rPr>
              <a:t>价格、口碑等。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3045FD"/>
                </a:solidFill>
                <a:latin typeface="OJWAQS+MS-UIGothic"/>
                <a:cs typeface="OJWAQS+MS-UIGothic"/>
              </a:rPr>
              <a:t>争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3045FD"/>
                </a:solidFill>
                <a:latin typeface="OJWAQS+MS-UIGothic"/>
                <a:cs typeface="OJWAQS+MS-UIGothic"/>
              </a:rPr>
              <a:t>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OJWAQS+MS-UIGothic"/>
                <a:cs typeface="OJWAQS+MS-UIGothic"/>
              </a:rPr>
              <a:t>主要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竞</a:t>
            </a:r>
            <a:r>
              <a:rPr sz="1600">
                <a:solidFill>
                  <a:srgbClr val="3045FD"/>
                </a:solidFill>
                <a:latin typeface="OJWAQS+MS-UIGothic"/>
                <a:cs typeface="OJWAQS+MS-UIGothic"/>
              </a:rPr>
              <a:t>争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对</a:t>
            </a:r>
            <a:r>
              <a:rPr sz="1600">
                <a:solidFill>
                  <a:srgbClr val="3045FD"/>
                </a:solidFill>
                <a:latin typeface="OJWAQS+MS-UIGothic"/>
                <a:cs typeface="OJWAQS+MS-UIGothic"/>
              </a:rPr>
              <a:t>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506011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地一大道的主要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手是其他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似的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尚品牌和商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竞</a:t>
            </a:r>
            <a:r>
              <a:rPr sz="1600">
                <a:solidFill>
                  <a:srgbClr val="3045FD"/>
                </a:solidFill>
                <a:latin typeface="OJWAQS+MS-UIGothic"/>
                <a:cs typeface="OJWAQS+MS-UIGothic"/>
              </a:rPr>
              <a:t>争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对</a:t>
            </a:r>
            <a:r>
              <a:rPr sz="1600">
                <a:solidFill>
                  <a:srgbClr val="3045FD"/>
                </a:solidFill>
                <a:latin typeface="OJWAQS+MS-UIGothic"/>
                <a:cs typeface="OJWAQS+MS-UIGothic"/>
              </a:rPr>
              <a:t>手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优</a:t>
            </a:r>
            <a:r>
              <a:rPr sz="1600">
                <a:solidFill>
                  <a:srgbClr val="3045FD"/>
                </a:solidFill>
                <a:latin typeface="OJWAQS+MS-UIGothic"/>
                <a:cs typeface="OJWAQS+MS-UIGothic"/>
              </a:rPr>
              <a:t>劣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49082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可能在于品牌知名度、市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策略等方面，而劣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势则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可能在于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品品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、价格、服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等方面。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竞</a:t>
            </a:r>
            <a:r>
              <a:rPr sz="1600">
                <a:solidFill>
                  <a:srgbClr val="3045FD"/>
                </a:solidFill>
                <a:latin typeface="OJWAQS+MS-UIGothic"/>
                <a:cs typeface="OJWAQS+MS-UIGothic"/>
              </a:rPr>
              <a:t>争策略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755552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地一大道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应该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采取差异化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争策略，注重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品品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、个性化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，以吸引更多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的消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者。同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，加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品牌宣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和推广，提高品牌知名度和美誉度，也是重要的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OJWAQS+MS-UIGothic"/>
                <a:cs typeface="OJWAQS+MS-UIGothic"/>
              </a:rPr>
              <a:t>争策略。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MPIHQI+NABBJC+MicrosoftYaHei-Bold"/>
                <a:cs typeface="MPIHQI+NABBJ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21784" y="3881274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OJWAQS+MS-UIGothic"/>
                <a:cs typeface="OJWAQS+MS-UIGothic"/>
              </a:rPr>
              <a:t>推广策略制定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OJWAQS+MS-UIGothic"/>
                <a:cs typeface="OJWAQS+MS-UIGothic"/>
              </a:rPr>
              <a:t>品牌形象塑造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OJWAQS+MS-UIGothic"/>
                <a:cs typeface="OJWAQS+MS-UIGothic"/>
              </a:rPr>
              <a:t>品牌形象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志、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视觉识别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、宣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等，以提升品牌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知度和吸引力。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OJWAQS+MS-UIGothic"/>
                <a:cs typeface="OJWAQS+MS-UIGothic"/>
              </a:rPr>
              <a:t>品牌定位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明确品牌在市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中的定位，突出</a:t>
            </a:r>
          </a:p>
          <a:p>
            <a:pPr marL="1333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其独特性和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OJWAQS+MS-UIGothic"/>
                <a:cs typeface="OJWAQS+MS-UIGothic"/>
              </a:rPr>
              <a:t>品牌故事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过讲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述品牌故事，增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品牌的情感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同和忠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3045FD"/>
                </a:solidFill>
                <a:latin typeface="OJWAQS+MS-UIGothic"/>
                <a:cs typeface="OJWAQS+MS-UIGothic"/>
              </a:rPr>
              <a:t>上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3045FD"/>
                </a:solidFill>
                <a:latin typeface="OJWAQS+MS-UIGothic"/>
                <a:cs typeface="OJWAQS+MS-UIGothic"/>
              </a:rPr>
              <a:t>下融合推广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3045FD"/>
                </a:solidFill>
                <a:latin typeface="OJWAQS+MS-UIGothic"/>
                <a:cs typeface="OJWAQS+MS-UIGothic"/>
              </a:rPr>
              <a:t>上推广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3045FD"/>
                </a:solidFill>
                <a:latin typeface="OJWAQS+MS-UIGothic"/>
                <a:cs typeface="OJWAQS+MS-UIGothic"/>
              </a:rPr>
              <a:t>下推广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3045FD"/>
                </a:solidFill>
                <a:latin typeface="OJWAQS+MS-UIGothic"/>
                <a:cs typeface="OJWAQS+MS-UIGothic"/>
              </a:rPr>
              <a:t>上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3045FD"/>
                </a:solidFill>
                <a:latin typeface="OJWAQS+MS-UIGothic"/>
                <a:cs typeface="OJWAQS+MS-UIGothic"/>
              </a:rPr>
              <a:t>下互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利用社交媒体、搜索引擎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化、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广告等手段，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大品牌曝光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度和影响力。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过举办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、参加展会、开展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合作等途径，提高品牌知名度和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美誉度。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过线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下的互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和融合，提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高品牌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播效果和用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参与度。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OJWAQS+MS-UIGothic"/>
                <a:cs typeface="OJWAQS+MS-UIGothic"/>
              </a:rPr>
              <a:t>合作伙伴拓展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寻</a:t>
            </a:r>
            <a:r>
              <a:rPr sz="2300" spc="25">
                <a:solidFill>
                  <a:srgbClr val="3045FD"/>
                </a:solidFill>
                <a:latin typeface="OJWAQS+MS-UIGothic"/>
                <a:cs typeface="OJWAQS+MS-UIGothic"/>
              </a:rPr>
              <a:t>找合作伙伴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与相关行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的企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、机构等建立合作关系，共同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241146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推广品牌。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1976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OJWAQS+MS-UIGothic"/>
                <a:cs typeface="OJWAQS+MS-UIGothic"/>
              </a:rPr>
              <a:t>合作方式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3746238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根据合作伙伴的特点和需求，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合适的合作方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式，如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合推广、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赞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助等。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4834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OJWAQS+MS-UIGothic"/>
                <a:cs typeface="OJWAQS+MS-UIGothic"/>
              </a:rPr>
              <a:t>合作效果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3045FD"/>
                </a:solidFill>
                <a:latin typeface="OJWAQS+MS-UIGothic"/>
                <a:cs typeface="OJWAQS+MS-UIGothic"/>
              </a:rPr>
              <a:t>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8710" y="5383268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合作效果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估和反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，不断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化合作策略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108710" y="565758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WAQS+MS-UIGothic"/>
                <a:cs typeface="OJWAQS+MS-UIGothic"/>
              </a:rPr>
              <a:t>和方案。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https://d.book118.com/996214230140010040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OJWAQS+MS-UIGothic</vt:lpstr>
      <vt:lpstr>SimSun</vt:lpstr>
      <vt:lpstr>GTGSNI+EMOUAG+ArialMT</vt:lpstr>
      <vt:lpstr>Times New Roman</vt:lpstr>
      <vt:lpstr>MPIHQI+NABBJC+MicrosoftYaHei-Bold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2024-09-07T02:41:59.083</cp:lastPrinted>
  <dcterms:created xsi:type="dcterms:W3CDTF">2024-09-06T18:41:59Z</dcterms:created>
  <dcterms:modified xsi:type="dcterms:W3CDTF">2024-09-06T18:42:00Z</dcterms:modified>
</cp:coreProperties>
</file>