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2051145-03F0-4C8D-89F4-2F773B70AF1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310EA8A-F22A-4184-8837-A2792E0A8D2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9F8A4BE-BBE2-4759-B9CD-C65F1C32557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5549D17-2E12-4335-BC10-A6239AC22DF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3AE161E-A3AF-4CDF-AF49-45BE4226919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964F50E-D24E-4069-8D9C-6B29694E29D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0B23DBF-5BB1-4D1E-B2A5-E927BDAEA46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F140D1E-B91C-455C-B4F2-9DAE099D09B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6CD1C4D-633B-48F6-A824-7A51BE07903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D25AA17-E108-4142-B531-6D3DAB5E522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CB47228-6A35-4C82-B989-2BAD198B37A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96221243114010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971050" y="2172960"/>
            <a:ext cx="6249900" cy="197739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FFFFB3">
                    <a:alpha val="100000"/>
                  </a:srgbClr>
                </a:solidFill>
                <a:latin typeface="Microsoft Yahei"/>
                <a:ea typeface="Microsoft Yahei"/>
                <a:cs typeface="Microsoft Yahei"/>
              </a:rPr>
              <a:t>加强车辆安全生产隐患排查治理的标准化与规范化建设</a:t>
            </a:r>
          </a:p>
        </p:txBody>
      </p:sp>
      <p:sp>
        <p:nvSpPr>
          <p:cNvPr id="3" name="AutoShape 3"/>
          <p:cNvSpPr/>
          <p:nvPr/>
        </p:nvSpPr>
        <p:spPr>
          <a:xfrm>
            <a:off x="3372951" y="4479967"/>
            <a:ext cx="2056587" cy="434059"/>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a:solidFill>
                  <a:srgbClr val="FFFFB3">
                    <a:alpha val="100000"/>
                  </a:srgbClr>
                </a:solidFill>
                <a:latin typeface="Microsoft Yahei"/>
                <a:ea typeface="Microsoft Yahei"/>
                <a:cs typeface="Microsoft Yahei"/>
              </a:rPr>
              <a:t>汇报人：XX</a:t>
            </a:r>
            <a:endParaRPr lang="en-US" sz="1100"/>
          </a:p>
        </p:txBody>
      </p:sp>
      <p:sp>
        <p:nvSpPr>
          <p:cNvPr id="4" name="AutoShape 4"/>
          <p:cNvSpPr/>
          <p:nvPr/>
        </p:nvSpPr>
        <p:spPr>
          <a:xfrm>
            <a:off x="6887803" y="4487418"/>
            <a:ext cx="2077143"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a:solidFill>
                  <a:srgbClr val="FFFFB3">
                    <a:alpha val="100000"/>
                  </a:srgbClr>
                </a:solidFill>
                <a:latin typeface="Microsoft Yahei"/>
                <a:ea typeface="Microsoft Yahei"/>
                <a:cs typeface="Microsoft Yahei"/>
              </a:rPr>
              <a:t>2024-01-26</a:t>
            </a:r>
            <a:endParaRPr lang="en-US" sz="1100"/>
          </a:p>
        </p:txBody>
      </p:sp>
      <p:sp>
        <p:nvSpPr>
          <p:cNvPr id="5" name="AutoShape 5"/>
          <p:cNvSpPr/>
          <p:nvPr/>
        </p:nvSpPr>
        <p:spPr>
          <a:xfrm>
            <a:off x="352425" y="345394"/>
            <a:ext cx="5497697" cy="419156"/>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200">
                <a:solidFill>
                  <a:srgbClr val="FFFFB3">
                    <a:alpha val="100000"/>
                  </a:srgbClr>
                </a:solidFill>
                <a:latin typeface="Microsoft Yahei"/>
                <a:ea typeface="Microsoft Yahei"/>
                <a:cs typeface="Microsoft Yahei"/>
              </a:rPr>
              <a:t>XX</a:t>
            </a:r>
            <a:endParaRPr lang="en-US" sz="1100"/>
          </a:p>
        </p:txBody>
      </p:sp>
      <p:sp>
        <p:nvSpPr>
          <p:cNvPr id="6" name="AutoShape 6"/>
          <p:cNvSpPr/>
          <p:nvPr/>
        </p:nvSpPr>
        <p:spPr>
          <a:xfrm>
            <a:off x="9364826" y="32926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FFFFB3">
                    <a:alpha val="100000"/>
                  </a:srgbClr>
                </a:solidFill>
                <a:latin typeface="Microsoft Yahei"/>
                <a:ea typeface="Microsoft Yahei"/>
                <a:cs typeface="Microsoft Yahei"/>
              </a:rPr>
              <a:t>REPORTING</a:t>
            </a:r>
            <a:endParaRPr lang="en-US" sz="1100"/>
          </a:p>
        </p:txBody>
      </p:sp>
      <p:sp>
        <p:nvSpPr>
          <p:cNvPr id="7" name="AutoShape 7"/>
          <p:cNvSpPr/>
          <p:nvPr/>
        </p:nvSpPr>
        <p:spPr>
          <a:xfrm>
            <a:off x="4524375" y="1555068"/>
            <a:ext cx="3262273" cy="419156"/>
          </a:xfrm>
          <a:prstGeom prst="rect">
            <a:avLst/>
          </a:prstGeom>
          <a:noFill/>
        </p:spPr>
        <p:txBody>
          <a:bodyPr vert="horz" wrap="square" lIns="66008" tIns="33052" rIns="66008" bIns="33052"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425">
                <a:solidFill>
                  <a:srgbClr val="FFFFB3">
                    <a:alpha val="100000"/>
                  </a:srgbClr>
                </a:solidFill>
                <a:latin typeface="Microsoft Yahei"/>
                <a:ea typeface="Microsoft Yahei"/>
                <a:cs typeface="Microsoft Yahei"/>
              </a:rPr>
              <a:t>2023 WORK SUMMARY</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2035790" y="2662128"/>
            <a:ext cx="2042564" cy="11772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700" b="1">
                <a:solidFill>
                  <a:schemeClr val="accent1">
                    <a:alpha val="100000"/>
                  </a:schemeClr>
                </a:solidFill>
                <a:latin typeface="Microsoft Yahei"/>
                <a:ea typeface="Microsoft Yahei"/>
                <a:cs typeface="Microsoft Yahei"/>
              </a:rPr>
              <a:t>目 录</a:t>
            </a:r>
          </a:p>
        </p:txBody>
      </p:sp>
      <p:sp>
        <p:nvSpPr>
          <p:cNvPr id="4" name="TextBox 4"/>
          <p:cNvSpPr txBox="1"/>
          <p:nvPr/>
        </p:nvSpPr>
        <p:spPr>
          <a:xfrm>
            <a:off x="2021882" y="3839418"/>
            <a:ext cx="2127531" cy="356454"/>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1350" b="1">
                <a:solidFill>
                  <a:schemeClr val="accent1">
                    <a:alpha val="60000"/>
                  </a:schemeClr>
                </a:solidFill>
                <a:latin typeface="Microsoft Yahei"/>
                <a:ea typeface="Microsoft Yahei"/>
                <a:cs typeface="Microsoft Yahei"/>
              </a:rPr>
              <a:t>CATALOGUE</a:t>
            </a:r>
          </a:p>
        </p:txBody>
      </p:sp>
      <p:sp>
        <p:nvSpPr>
          <p:cNvPr id="5" name="TextBox 5"/>
          <p:cNvSpPr txBox="1"/>
          <p:nvPr/>
        </p:nvSpPr>
        <p:spPr>
          <a:xfrm>
            <a:off x="4918085" y="1406395"/>
            <a:ext cx="6621780" cy="44253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车辆安全生产隐患排查治理现状</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标准化与规范化建设的必要性</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标准化与规范化建设的关键环节</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标准化与规范化建设的实施路径</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预期成果与效益分析</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sp>
        <p:nvSpPr>
          <p:cNvPr id="6" name="AutoShape 6"/>
          <p:cNvSpPr/>
          <p:nvPr/>
        </p:nvSpPr>
        <p:spPr>
          <a:xfrm>
            <a:off x="6340996" y="373969"/>
            <a:ext cx="5497697" cy="419156"/>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accent1">
                    <a:alpha val="100000"/>
                  </a:schemeClr>
                </a:solidFill>
                <a:latin typeface="Microsoft Yahei"/>
                <a:ea typeface="Microsoft Yahei"/>
                <a:cs typeface="Microsoft Yahei"/>
              </a:rPr>
              <a:t>XX</a:t>
            </a:r>
            <a:endParaRPr lang="en-US" sz="1100"/>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01</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提高车辆安全性能</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通过加强车辆安全生产隐患排查治理，及时发现和消除车辆安全隐患，提高车辆的安全性能，保障人民群众生命财产安全。</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1833" r="11833"/>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促进交通运输行业健康发展</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规范车辆安全生产隐患排查治理流程，有助于提升交通运输行业安全管理水平，推动行业健康发展。</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落实相关法律法规和政策要求</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贯彻执行国家关于安全生产的相关法律法规和政策要求，强化企业主体责任，确保车辆安全生产隐患排查治理工作的有效实施。</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67" r="16667"/>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汇报车辆生产企业在安全生产隐患排查治理方面的制度建设、实施情况以及取得的成效。</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车辆生产企业</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汇报运输企业在车辆使用过程中安全生产隐患的排查、治理情况以及存在的问题和困难。</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运输企业</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汇报监管部门在车辆安全生产隐患排查治理方面的监管措施、执法情况以及下一步工作计划。</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监管部门</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02</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alpha val="100000"/>
                  </a:schemeClr>
                </a:solidFill>
                <a:latin typeface="Microsoft Yahei"/>
                <a:ea typeface="Microsoft Yahei"/>
                <a:cs typeface="Microsoft Yahei"/>
              </a:rPr>
              <a:t>车辆安全生产隐患排查治理现状</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7901" b="7901"/>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10614" b="10614"/>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7042" b="7042"/>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排查治理工作成效</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隐患排查覆盖率提高</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通过对车辆生产、使用、维护等环节的全面排查，隐患发现率显著提高，有效降低了事故发生的概率。</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治理措施有效性增强</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针对排查出的隐患，及时采取有效的治理措施，如维修、更换、停用等，确保车辆在安全状态下运行。</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监管力度加强</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政府监管部门加大对车辆安全生产隐患排查治理的监督和检查力度，推动企业落实主体责任，提高了整个行业的安全水平。</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705128" y="1258733"/>
            <a:ext cx="5140491"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目前车辆安全生产隐患排查主要依靠人工检查，手段相对单一，效率较低，且容易受到人为因素的影响。</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排查手段单一</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部分企业在治理隐患时存在敷衍了事、不彻底的现象，导致一些隐患反复出现，给车辆运行带来安全风险。</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治理措施不到位</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虽然政府监管部门加大了对车辆安全生产隐患排查治理的监督和检查力度，但仍存在一些监管漏洞和盲区，部分企业存在违规操作、逃避监管的现象。</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监管力度不够</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存在的问题和不足</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4156" r="14156"/>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技术更新迅速</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随着汽车技术的不断更新换代，新的安全隐患也随之出现，对排查治理工作提出了更高的要求。</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企业主体责任落实难</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部分企业为了追求经济利益，忽视安全生产，对隐患排查治理工作不够重视，主体责任落实不到位。</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社会共治格局尚未形成</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车辆安全生产涉及多个部门和领域，需要形成政府、企业、社会共同参与的治理格局，但目前各方之间的协作机制尚不完善。</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面临的挑战</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03</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alpha val="100000"/>
                  </a:schemeClr>
                </a:solidFill>
                <a:latin typeface="Microsoft Yahei"/>
                <a:ea typeface="Microsoft Yahei"/>
                <a:cs typeface="Microsoft Yahei"/>
              </a:rPr>
              <a:t>标准化与规范化建设的必要性</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1875" r="21875"/>
          <a:stretch>
            <a:fillRect/>
          </a:stretch>
        </p:blipFill>
        <p:spPr>
          <a:xfrm>
            <a:off x="4925814" y="2630423"/>
            <a:ext cx="2231507" cy="2231507"/>
          </a:xfrm>
          <a:prstGeom prst="rect">
            <a:avLst/>
          </a:prstGeom>
        </p:spPr>
      </p:pic>
      <p:pic>
        <p:nvPicPr>
          <p:cNvPr id="3" name="Picture 3"/>
          <p:cNvPicPr>
            <a:picLocks noChangeAspect="1"/>
          </p:cNvPicPr>
          <p:nvPr/>
        </p:nvPicPr>
        <p:blipFill>
          <a:blip r:embed="rId3"/>
          <a:srcRect l="12500" r="12500"/>
          <a:stretch>
            <a:fillRect/>
          </a:stretch>
        </p:blipFill>
        <p:spPr>
          <a:xfrm>
            <a:off x="1438585" y="2630423"/>
            <a:ext cx="2231507" cy="2231507"/>
          </a:xfrm>
          <a:prstGeom prst="rect">
            <a:avLst/>
          </a:prstGeom>
        </p:spPr>
      </p:pic>
      <p:sp>
        <p:nvSpPr>
          <p:cNvPr id="4" name="TextBox 4"/>
          <p:cNvSpPr txBox="1"/>
          <p:nvPr/>
        </p:nvSpPr>
        <p:spPr>
          <a:xfrm>
            <a:off x="1669569"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制定统一的排查标准和流程，减少重复和不必要的环节，提高工作效率。</a:t>
            </a:r>
          </a:p>
        </p:txBody>
      </p:sp>
      <p:pic>
        <p:nvPicPr>
          <p:cNvPr id="5" name="Picture 5"/>
          <p:cNvPicPr>
            <a:picLocks noChangeAspect="1"/>
          </p:cNvPicPr>
          <p:nvPr/>
        </p:nvPicPr>
        <p:blipFill>
          <a:blip r:embed="rId4"/>
          <a:srcRect l="16667" r="16667"/>
          <a:stretch>
            <a:fillRect/>
          </a:stretch>
        </p:blipFill>
        <p:spPr>
          <a:xfrm>
            <a:off x="8413042" y="2630423"/>
            <a:ext cx="2231507" cy="2231507"/>
          </a:xfrm>
          <a:prstGeom prst="rect">
            <a:avLst/>
          </a:prstGeom>
        </p:spPr>
      </p:pic>
      <p:sp>
        <p:nvSpPr>
          <p:cNvPr id="6" name="AutoShape 6"/>
          <p:cNvSpPr/>
          <p:nvPr/>
        </p:nvSpPr>
        <p:spPr>
          <a:xfrm>
            <a:off x="4925814" y="2623346"/>
            <a:ext cx="97536" cy="3792083"/>
          </a:xfrm>
          <a:prstGeom prst="roundRect">
            <a:avLst>
              <a:gd name="adj" fmla="val 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94148"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395307"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168326" y="5091454"/>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引入先进的排查技术和设备，提高隐患识别的准确性和效率。</a:t>
            </a:r>
          </a:p>
        </p:txBody>
      </p:sp>
      <p:sp>
        <p:nvSpPr>
          <p:cNvPr id="10" name="TextBox 10"/>
          <p:cNvSpPr txBox="1"/>
          <p:nvPr/>
        </p:nvSpPr>
        <p:spPr>
          <a:xfrm>
            <a:off x="8648852"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加强排查人员的培训和管理，提高排查队伍的整体素质和工作效率。</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提高排查治理效率</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grpSp>
        <p:nvGrpSpPr>
          <p:cNvPr id="2" name="Group 2"/>
          <p:cNvGrpSpPr/>
          <p:nvPr/>
        </p:nvGrpSpPr>
        <p:grpSpPr>
          <a:xfrm>
            <a:off x="1218874" y="1354848"/>
            <a:ext cx="4394883" cy="1340950"/>
            <a:chOff x="1218874" y="1354848"/>
            <a:chExt cx="4394883" cy="1340950"/>
          </a:xfrm>
        </p:grpSpPr>
        <p:sp>
          <p:nvSpPr>
            <p:cNvPr id="3" name="AutoShape 3"/>
            <p:cNvSpPr/>
            <p:nvPr/>
          </p:nvSpPr>
          <p:spPr>
            <a:xfrm>
              <a:off x="1218874" y="1354848"/>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18874" y="1993615"/>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通过标准化和规范化建设，及时发现和消除车辆安全隐患，降低事故发生的可能性。</a:t>
              </a:r>
            </a:p>
          </p:txBody>
        </p:sp>
        <p:sp>
          <p:nvSpPr>
            <p:cNvPr id="5" name="Freeform 5"/>
            <p:cNvSpPr/>
            <p:nvPr/>
          </p:nvSpPr>
          <p:spPr>
            <a:xfrm>
              <a:off x="1303561" y="1482500"/>
              <a:ext cx="469392" cy="383462"/>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218874" y="3134853"/>
            <a:ext cx="4394883" cy="1304934"/>
            <a:chOff x="1218874" y="3134853"/>
            <a:chExt cx="4394883" cy="1304934"/>
          </a:xfrm>
        </p:grpSpPr>
        <p:sp>
          <p:nvSpPr>
            <p:cNvPr id="7" name="AutoShape 7"/>
            <p:cNvSpPr/>
            <p:nvPr/>
          </p:nvSpPr>
          <p:spPr>
            <a:xfrm>
              <a:off x="1218874" y="3134853"/>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358514" y="3274494"/>
              <a:ext cx="359485" cy="359485"/>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1218874" y="3737604"/>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引入风险评估和预警机制，对潜在的安全隐患进行提前干预和处理，减少事故发生的概率。</a:t>
              </a:r>
            </a:p>
          </p:txBody>
        </p:sp>
      </p:grpSp>
      <p:grpSp>
        <p:nvGrpSpPr>
          <p:cNvPr id="10" name="Group 10"/>
          <p:cNvGrpSpPr/>
          <p:nvPr/>
        </p:nvGrpSpPr>
        <p:grpSpPr>
          <a:xfrm>
            <a:off x="1218874" y="4878843"/>
            <a:ext cx="4394883" cy="1316184"/>
            <a:chOff x="1218874" y="4878843"/>
            <a:chExt cx="4394883" cy="1316184"/>
          </a:xfrm>
        </p:grpSpPr>
        <p:sp>
          <p:nvSpPr>
            <p:cNvPr id="11" name="AutoShape 11"/>
            <p:cNvSpPr/>
            <p:nvPr/>
          </p:nvSpPr>
          <p:spPr>
            <a:xfrm>
              <a:off x="1218874" y="4878843"/>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1372678" y="5037742"/>
              <a:ext cx="331158" cy="320969"/>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1218874" y="5492844"/>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加强安全宣传和教育，提高驾驶员和乘客的安全意识，共同营造安全的交通环境。</a:t>
              </a:r>
            </a:p>
          </p:txBody>
        </p:sp>
      </p:grpSp>
      <p:pic>
        <p:nvPicPr>
          <p:cNvPr id="14" name="Picture 14"/>
          <p:cNvPicPr>
            <a:picLocks noChangeAspect="1"/>
          </p:cNvPicPr>
          <p:nvPr/>
        </p:nvPicPr>
        <p:blipFill>
          <a:blip r:embed="rId2"/>
          <a:srcRect l="13083" r="13083"/>
          <a:stretch>
            <a:fillRect/>
          </a:stretch>
        </p:blipFill>
        <p:spPr>
          <a:xfrm>
            <a:off x="6603343" y="1773672"/>
            <a:ext cx="4619078" cy="4619078"/>
          </a:xfrm>
          <a:prstGeom prst="ellipse">
            <a:avLst/>
          </a:prstGeom>
        </p:spPr>
      </p:pic>
      <p:pic>
        <p:nvPicPr>
          <p:cNvPr id="15" name="Picture 15"/>
          <p:cNvPicPr>
            <a:picLocks noChangeAspect="1"/>
          </p:cNvPicPr>
          <p:nvPr/>
        </p:nvPicPr>
        <p:blipFill>
          <a:blip r:embed="rId3"/>
          <a:srcRect l="15000" r="15000"/>
          <a:stretch>
            <a:fillRect/>
          </a:stretch>
        </p:blipFill>
        <p:spPr>
          <a:xfrm>
            <a:off x="9353197" y="779822"/>
            <a:ext cx="2231507" cy="2231507"/>
          </a:xfrm>
          <a:prstGeom prst="ellipse">
            <a:avLst/>
          </a:prstGeom>
        </p:spPr>
      </p:pic>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降低事故发生率</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444001" y="1600152"/>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079755" y="160015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2079755" y="3212750"/>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439820" y="301220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44001" y="4825344"/>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079755" y="4424248"/>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提升企业形象</a:t>
              </a:r>
            </a:p>
          </p:txBody>
        </p:sp>
      </p:grpSp>
      <p:sp>
        <p:nvSpPr>
          <p:cNvPr id="30" name="Freeform 30"/>
          <p:cNvSpPr/>
          <p:nvPr/>
        </p:nvSpPr>
        <p:spPr>
          <a:xfrm>
            <a:off x="2600086" y="1951546"/>
            <a:ext cx="843915" cy="860108"/>
          </a:xfrm>
          <a:custGeom>
            <a:rect l="l" t="t" r="r" b="b"/>
            <a:pathLst>
              <a:path w="68" h="69">
                <a:moveTo>
                  <a:pt x="65" y="29"/>
                </a:moveTo>
                <a:cubicBezTo>
                  <a:pt x="67" y="30"/>
                  <a:pt x="68" y="32"/>
                  <a:pt x="68" y="34"/>
                </a:cubicBezTo>
                <a:cubicBezTo>
                  <a:pt x="68" y="63"/>
                  <a:pt x="68" y="63"/>
                  <a:pt x="68" y="63"/>
                </a:cubicBezTo>
                <a:cubicBezTo>
                  <a:pt x="68" y="66"/>
                  <a:pt x="65" y="69"/>
                  <a:pt x="61" y="69"/>
                </a:cubicBezTo>
                <a:cubicBezTo>
                  <a:pt x="7" y="69"/>
                  <a:pt x="7" y="69"/>
                  <a:pt x="7" y="69"/>
                </a:cubicBezTo>
                <a:cubicBezTo>
                  <a:pt x="3" y="69"/>
                  <a:pt x="0" y="66"/>
                  <a:pt x="0" y="63"/>
                </a:cubicBezTo>
                <a:cubicBezTo>
                  <a:pt x="0" y="34"/>
                  <a:pt x="0" y="34"/>
                  <a:pt x="0" y="34"/>
                </a:cubicBezTo>
                <a:cubicBezTo>
                  <a:pt x="0" y="33"/>
                  <a:pt x="1" y="31"/>
                  <a:pt x="2" y="30"/>
                </a:cubicBezTo>
                <a:cubicBezTo>
                  <a:pt x="2" y="30"/>
                  <a:pt x="2" y="30"/>
                  <a:pt x="2" y="30"/>
                </a:cubicBezTo>
                <a:cubicBezTo>
                  <a:pt x="2" y="30"/>
                  <a:pt x="2" y="30"/>
                  <a:pt x="2" y="30"/>
                </a:cubicBezTo>
                <a:cubicBezTo>
                  <a:pt x="2" y="29"/>
                  <a:pt x="2" y="29"/>
                  <a:pt x="2" y="29"/>
                </a:cubicBezTo>
                <a:cubicBezTo>
                  <a:pt x="30" y="2"/>
                  <a:pt x="30" y="2"/>
                  <a:pt x="30" y="2"/>
                </a:cubicBezTo>
                <a:cubicBezTo>
                  <a:pt x="33" y="0"/>
                  <a:pt x="35" y="0"/>
                  <a:pt x="38" y="2"/>
                </a:cubicBezTo>
                <a:cubicBezTo>
                  <a:pt x="65" y="29"/>
                  <a:pt x="65" y="29"/>
                  <a:pt x="65" y="29"/>
                </a:cubicBezTo>
                <a:close/>
                <a:moveTo>
                  <a:pt x="12" y="22"/>
                </a:moveTo>
                <a:cubicBezTo>
                  <a:pt x="12" y="39"/>
                  <a:pt x="12" y="39"/>
                  <a:pt x="12" y="39"/>
                </a:cubicBezTo>
                <a:cubicBezTo>
                  <a:pt x="34" y="56"/>
                  <a:pt x="34" y="56"/>
                  <a:pt x="34" y="56"/>
                </a:cubicBezTo>
                <a:cubicBezTo>
                  <a:pt x="55" y="40"/>
                  <a:pt x="55" y="40"/>
                  <a:pt x="55" y="40"/>
                </a:cubicBezTo>
                <a:cubicBezTo>
                  <a:pt x="55" y="22"/>
                  <a:pt x="55" y="22"/>
                  <a:pt x="55" y="22"/>
                </a:cubicBezTo>
                <a:cubicBezTo>
                  <a:pt x="12" y="22"/>
                  <a:pt x="12" y="22"/>
                  <a:pt x="12" y="22"/>
                </a:cubicBezTo>
                <a:close/>
                <a:moveTo>
                  <a:pt x="19" y="26"/>
                </a:moveTo>
                <a:cubicBezTo>
                  <a:pt x="19" y="29"/>
                  <a:pt x="19" y="29"/>
                  <a:pt x="19" y="29"/>
                </a:cubicBezTo>
                <a:cubicBezTo>
                  <a:pt x="48" y="29"/>
                  <a:pt x="48" y="29"/>
                  <a:pt x="48" y="29"/>
                </a:cubicBezTo>
                <a:cubicBezTo>
                  <a:pt x="48" y="26"/>
                  <a:pt x="48" y="26"/>
                  <a:pt x="48" y="26"/>
                </a:cubicBezTo>
                <a:cubicBezTo>
                  <a:pt x="19" y="26"/>
                  <a:pt x="19" y="26"/>
                  <a:pt x="19" y="26"/>
                </a:cubicBezTo>
                <a:close/>
                <a:moveTo>
                  <a:pt x="19" y="38"/>
                </a:moveTo>
                <a:cubicBezTo>
                  <a:pt x="19" y="41"/>
                  <a:pt x="19" y="41"/>
                  <a:pt x="19" y="41"/>
                </a:cubicBezTo>
                <a:cubicBezTo>
                  <a:pt x="48" y="41"/>
                  <a:pt x="48" y="41"/>
                  <a:pt x="48" y="41"/>
                </a:cubicBezTo>
                <a:cubicBezTo>
                  <a:pt x="48" y="38"/>
                  <a:pt x="48" y="38"/>
                  <a:pt x="48" y="38"/>
                </a:cubicBezTo>
                <a:cubicBezTo>
                  <a:pt x="19" y="38"/>
                  <a:pt x="19" y="38"/>
                  <a:pt x="19" y="38"/>
                </a:cubicBezTo>
                <a:close/>
                <a:moveTo>
                  <a:pt x="19" y="32"/>
                </a:moveTo>
                <a:cubicBezTo>
                  <a:pt x="19" y="35"/>
                  <a:pt x="19" y="35"/>
                  <a:pt x="19" y="35"/>
                </a:cubicBezTo>
                <a:cubicBezTo>
                  <a:pt x="48" y="35"/>
                  <a:pt x="48" y="35"/>
                  <a:pt x="48" y="35"/>
                </a:cubicBezTo>
                <a:cubicBezTo>
                  <a:pt x="48" y="32"/>
                  <a:pt x="48" y="32"/>
                  <a:pt x="48" y="32"/>
                </a:cubicBezTo>
                <a:cubicBezTo>
                  <a:pt x="19" y="32"/>
                  <a:pt x="19" y="32"/>
                  <a:pt x="19" y="32"/>
                </a:cubicBezTo>
                <a:close/>
                <a:moveTo>
                  <a:pt x="8" y="65"/>
                </a:moveTo>
                <a:cubicBezTo>
                  <a:pt x="21" y="52"/>
                  <a:pt x="21" y="52"/>
                  <a:pt x="21" y="52"/>
                </a:cubicBezTo>
                <a:cubicBezTo>
                  <a:pt x="22" y="52"/>
                  <a:pt x="22" y="51"/>
                  <a:pt x="21" y="50"/>
                </a:cubicBezTo>
                <a:cubicBezTo>
                  <a:pt x="21" y="49"/>
                  <a:pt x="20" y="49"/>
                  <a:pt x="19" y="50"/>
                </a:cubicBezTo>
                <a:cubicBezTo>
                  <a:pt x="6" y="63"/>
                  <a:pt x="6" y="63"/>
                  <a:pt x="6" y="63"/>
                </a:cubicBezTo>
                <a:cubicBezTo>
                  <a:pt x="5" y="64"/>
                  <a:pt x="5" y="64"/>
                  <a:pt x="6" y="65"/>
                </a:cubicBezTo>
                <a:cubicBezTo>
                  <a:pt x="6" y="66"/>
                  <a:pt x="7" y="66"/>
                  <a:pt x="8" y="65"/>
                </a:cubicBezTo>
                <a:close/>
                <a:moveTo>
                  <a:pt x="63" y="63"/>
                </a:moveTo>
                <a:cubicBezTo>
                  <a:pt x="50" y="50"/>
                  <a:pt x="50" y="50"/>
                  <a:pt x="50" y="50"/>
                </a:cubicBezTo>
                <a:cubicBezTo>
                  <a:pt x="49" y="49"/>
                  <a:pt x="48" y="49"/>
                  <a:pt x="48" y="50"/>
                </a:cubicBezTo>
                <a:cubicBezTo>
                  <a:pt x="47" y="51"/>
                  <a:pt x="47" y="52"/>
                  <a:pt x="48" y="52"/>
                </a:cubicBezTo>
                <a:cubicBezTo>
                  <a:pt x="61" y="65"/>
                  <a:pt x="61" y="65"/>
                  <a:pt x="61" y="65"/>
                </a:cubicBezTo>
                <a:cubicBezTo>
                  <a:pt x="62" y="66"/>
                  <a:pt x="63" y="66"/>
                  <a:pt x="64" y="65"/>
                </a:cubicBezTo>
                <a:cubicBezTo>
                  <a:pt x="64" y="64"/>
                  <a:pt x="64" y="64"/>
                  <a:pt x="63" y="63"/>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8998349" y="3304525"/>
            <a:ext cx="857250" cy="857250"/>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648637" y="4816650"/>
            <a:ext cx="857250" cy="857250"/>
          </a:xfrm>
          <a:custGeom>
            <a:rect l="l" t="t" r="r" b="b"/>
            <a:pathLst>
              <a:path w="304800" h="304800">
                <a:moveTo>
                  <a:pt x="81229" y="194615"/>
                </a:moveTo>
                <a:cubicBezTo>
                  <a:pt x="74981" y="196987"/>
                  <a:pt x="67751" y="198358"/>
                  <a:pt x="60208" y="198358"/>
                </a:cubicBezTo>
                <a:cubicBezTo>
                  <a:pt x="26537" y="198358"/>
                  <a:pt x="-752" y="171069"/>
                  <a:pt x="-752" y="137398"/>
                </a:cubicBezTo>
                <a:cubicBezTo>
                  <a:pt x="-752" y="108871"/>
                  <a:pt x="18840" y="84925"/>
                  <a:pt x="45301" y="78276"/>
                </a:cubicBezTo>
                <a:lnTo>
                  <a:pt x="45720" y="78191"/>
                </a:lnTo>
                <a:lnTo>
                  <a:pt x="45720" y="76210"/>
                </a:lnTo>
                <a:cubicBezTo>
                  <a:pt x="45720" y="76190"/>
                  <a:pt x="45720" y="76171"/>
                  <a:pt x="45720" y="76152"/>
                </a:cubicBezTo>
                <a:cubicBezTo>
                  <a:pt x="45720" y="42481"/>
                  <a:pt x="73009" y="15192"/>
                  <a:pt x="106680" y="15192"/>
                </a:cubicBezTo>
                <a:cubicBezTo>
                  <a:pt x="116148" y="15192"/>
                  <a:pt x="125111" y="17355"/>
                  <a:pt x="133102" y="21203"/>
                </a:cubicBezTo>
                <a:lnTo>
                  <a:pt x="132740" y="21041"/>
                </a:lnTo>
                <a:cubicBezTo>
                  <a:pt x="142580" y="8153"/>
                  <a:pt x="157953" y="-86"/>
                  <a:pt x="175250" y="-86"/>
                </a:cubicBezTo>
                <a:cubicBezTo>
                  <a:pt x="202273" y="-86"/>
                  <a:pt x="224600" y="20002"/>
                  <a:pt x="228114" y="46063"/>
                </a:cubicBezTo>
                <a:lnTo>
                  <a:pt x="228143" y="46339"/>
                </a:lnTo>
                <a:cubicBezTo>
                  <a:pt x="243964" y="49454"/>
                  <a:pt x="256127" y="62036"/>
                  <a:pt x="258594" y="77819"/>
                </a:cubicBezTo>
                <a:lnTo>
                  <a:pt x="258623" y="78038"/>
                </a:lnTo>
                <a:cubicBezTo>
                  <a:pt x="285255" y="84953"/>
                  <a:pt x="304610" y="108785"/>
                  <a:pt x="304610" y="137131"/>
                </a:cubicBezTo>
                <a:cubicBezTo>
                  <a:pt x="304610" y="170802"/>
                  <a:pt x="277320" y="198091"/>
                  <a:pt x="243649" y="198091"/>
                </a:cubicBezTo>
                <a:cubicBezTo>
                  <a:pt x="234134" y="198091"/>
                  <a:pt x="225133" y="195910"/>
                  <a:pt x="217113" y="192024"/>
                </a:cubicBezTo>
                <a:lnTo>
                  <a:pt x="217475" y="192186"/>
                </a:lnTo>
                <a:cubicBezTo>
                  <a:pt x="209226" y="205435"/>
                  <a:pt x="197406" y="215779"/>
                  <a:pt x="183366" y="222018"/>
                </a:cubicBezTo>
                <a:lnTo>
                  <a:pt x="182880" y="222209"/>
                </a:lnTo>
                <a:lnTo>
                  <a:pt x="182880" y="274330"/>
                </a:lnTo>
                <a:lnTo>
                  <a:pt x="213360" y="289570"/>
                </a:lnTo>
                <a:lnTo>
                  <a:pt x="213360" y="304810"/>
                </a:lnTo>
                <a:lnTo>
                  <a:pt x="91440" y="304810"/>
                </a:lnTo>
                <a:lnTo>
                  <a:pt x="91440" y="289570"/>
                </a:lnTo>
                <a:lnTo>
                  <a:pt x="121920" y="274330"/>
                </a:lnTo>
                <a:lnTo>
                  <a:pt x="121920" y="228610"/>
                </a:lnTo>
                <a:lnTo>
                  <a:pt x="81229" y="194624"/>
                </a:lnTo>
                <a:close/>
                <a:moveTo>
                  <a:pt x="76200" y="152400"/>
                </a:moveTo>
                <a:lnTo>
                  <a:pt x="121920" y="198120"/>
                </a:lnTo>
                <a:lnTo>
                  <a:pt x="121920" y="152400"/>
                </a:lnTo>
                <a:lnTo>
                  <a:pt x="7620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4068198" y="1804533"/>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060001">
                    <a:alpha val="100000"/>
                  </a:srgbClr>
                </a:solidFill>
                <a:latin typeface="Microsoft Yahei"/>
                <a:ea typeface="Microsoft Yahei"/>
                <a:cs typeface="Microsoft Yahei"/>
              </a:rPr>
              <a:t>通过标准化和规范化建设，展示企业对安全生产的重视和投入，提升企业的社会形象和品牌价值。</a:t>
            </a:r>
          </a:p>
        </p:txBody>
      </p:sp>
      <p:sp>
        <p:nvSpPr>
          <p:cNvPr id="34" name="TextBox 34"/>
          <p:cNvSpPr txBox="1"/>
          <p:nvPr/>
        </p:nvSpPr>
        <p:spPr>
          <a:xfrm>
            <a:off x="2102790" y="3417125"/>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060001">
                    <a:alpha val="100000"/>
                  </a:srgbClr>
                </a:solidFill>
                <a:latin typeface="Microsoft Yahei"/>
                <a:ea typeface="Microsoft Yahei"/>
                <a:cs typeface="Microsoft Yahei"/>
              </a:rPr>
              <a:t>加强与政府、行业协会等相关方的沟通和合作，共同推动车辆安全生产水平的提高，树立行业典范。</a:t>
            </a:r>
          </a:p>
        </p:txBody>
      </p:sp>
      <p:sp>
        <p:nvSpPr>
          <p:cNvPr id="35" name="TextBox 35"/>
          <p:cNvSpPr txBox="1"/>
          <p:nvPr/>
        </p:nvSpPr>
        <p:spPr>
          <a:xfrm>
            <a:off x="4025566" y="5029724"/>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060001">
                    <a:alpha val="100000"/>
                  </a:srgbClr>
                </a:solidFill>
                <a:latin typeface="Microsoft Yahei"/>
                <a:ea typeface="Microsoft Yahei"/>
                <a:cs typeface="Microsoft Yahei"/>
              </a:rPr>
              <a:t>积极参与社会公益活动，宣传企业安全文化和管理理念，提高企业的知名度和美誉度。</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04</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alpha val="100000"/>
                  </a:schemeClr>
                </a:solidFill>
                <a:latin typeface="Microsoft Yahei"/>
                <a:ea typeface="Microsoft Yahei"/>
                <a:cs typeface="Microsoft Yahei"/>
              </a:rPr>
              <a:t>标准化与规范化建设的关键环节</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https://d.book118.com/996221243114010042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83</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2024-09-09T22:04:38.993</cp:lastPrinted>
  <dcterms:created xsi:type="dcterms:W3CDTF">2024-09-09T14:04:39Z</dcterms:created>
  <dcterms:modified xsi:type="dcterms:W3CDTF">2024-09-09T14:04:41Z</dcterms:modified>
</cp:coreProperties>
</file>