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ommentAuthors.xml" ContentType="application/vnd.openxmlformats-officedocument.presentationml.commentAuthors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2"/>
    <p:sldMasterId id="2147483672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p="http://schemas.openxmlformats.org/presentationml/2006/main">
  <p:cmAuthor id="0" name="Administrator" initials="A" lastIdx="3" clrIdx="1"/>
</p:cmAuthorLst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commentAuthors" Target="commentAuthors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1.xml" /><Relationship Id="rId20" Type="http://schemas.openxmlformats.org/officeDocument/2006/relationships/slide" Target="slides/slide17.xml" /><Relationship Id="rId21" Type="http://schemas.openxmlformats.org/officeDocument/2006/relationships/tags" Target="tags/tag6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2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omments/comment1.xml><?xml version="1.0" encoding="utf-8"?>
<p:cmLst xmlns:a="http://schemas.openxmlformats.org/drawingml/2006/main" xmlns:p="http://schemas.openxmlformats.org/presentationml/2006/main">
  <p:cm authorId="0" dt="2021-04-28T16:13:29.0860000" idx="1">
    <p:pos x="1445" y="981"/>
    <p:text>是否对语句的做出了判断，而不是判断语句的正确与否。</p:text>
    <p:extLst>
      <p:ext xmlns:p15="http://schemas.microsoft.com/office/powerpoint/2012/main" uri="{C676402C-5697-4E1C-873F-D02D1690AC5C}">
        <p15:threadingInfo timeZoneBias="0"/>
      </p:ext>
    </p:extLst>
  </p:cm>
  <p:cm authorId="0" dt="2021-04-28T16:15:46.5530000" idx="2">
    <p:pos x="6814" y="2177"/>
    <p:text>对于个别学生对于质数的知识相对匮乏，可以简单扩充质数相关知识。
质数：又称素数，是只能被1或者自己整除的自然数。</p:text>
    <p:extLst>
      <p:ext xmlns:p15="http://schemas.microsoft.com/office/powerpoint/2012/main" uri="{C676402C-5697-4E1C-873F-D02D1690AC5C}">
        <p15:threadingInfo timeZoneBias="0"/>
      </p:ext>
    </p:extLst>
  </p:cm>
</p:cmLst>
</file>

<file path=ppt/comments/comment2.xml><?xml version="1.0" encoding="utf-8"?>
<p:cmLst xmlns:a="http://schemas.openxmlformats.org/drawingml/2006/main" xmlns:p="http://schemas.openxmlformats.org/presentationml/2006/main">
  <p:cm authorId="0" dt="2021-04-28T16:28:31.9760000" idx="3">
    <p:pos x="7442" y="3940"/>
    <p:text>0摄氏度的水不一定结冰（凝固）,它需要继续放出热量才会凝固,此时需要温度比其更低的物体从它上面吸收热量.</p:text>
    <p:extLst>
      <p:ext xmlns:p15="http://schemas.microsoft.com/office/powerpoint/2012/main" uri="{C676402C-5697-4E1C-873F-D02D1690AC5C}">
        <p15:threadingInfo timeZoneBias="0"/>
      </p:ext>
    </p:extLst>
  </p:cm>
</p:cmLst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EF643-34CC-444D-BFFA-7AD8A0346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2895D-8B7E-46CB-B7A7-63ED5033E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A909C-3F22-4C98-BD29-DAD3A5405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908CB-6CE1-4117-8082-022BA53D1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342DEF-6213-4740-B4D5-1707EC282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DF10DF-9C21-4CC2-A34C-224FEA8CA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C85166-AA7F-4AAA-816E-06AD8EACB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0C1DA-7E3D-4256-829F-873644BD7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280FD-7853-4AAD-91B2-286949BAF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E5AA3-67E3-40CA-BFF1-E5FE0DA56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5B658-5278-4B25-A250-1BDD27E7D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669882" y="2588281"/>
            <a:ext cx="10852237" cy="899167"/>
          </a:xfrm>
        </p:spPr>
        <p:txBody>
          <a:bodyPr lIns="101600" tIns="38100" rIns="25400" bIns="38100" anchor="t" anchorCtr="0">
            <a:noAutofit/>
          </a:bodyPr>
          <a:lstStyle>
            <a:lvl1pPr algn="ctr">
              <a:defRPr sz="5400" b="0" spc="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669882" y="3566160"/>
            <a:ext cx="10852237" cy="950984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882" y="1296000"/>
            <a:ext cx="10852237" cy="5041355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3808730"/>
            <a:ext cx="10852237" cy="624845"/>
          </a:xfrm>
        </p:spPr>
        <p:txBody>
          <a:bodyPr lIns="101600" tIns="38100" rIns="63500" bIns="38100" anchor="t" anchorCtr="0">
            <a:noAutofit/>
          </a:bodyPr>
          <a:lstStyle>
            <a:lvl1pPr>
              <a:defRPr sz="3600" b="0" u="none" strike="noStrike" kern="1200" cap="none" spc="3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69925" y="4511675"/>
            <a:ext cx="10852237" cy="1077985"/>
          </a:xfrm>
        </p:spPr>
        <p:txBody>
          <a:bodyPr lIns="101600" tIns="38100" rIns="76200" bIns="38100">
            <a:noAutofit/>
          </a:bodyPr>
          <a:lstStyle>
            <a:lvl1pPr marL="0" indent="0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38877" y="1296000"/>
            <a:ext cx="5283242" cy="5040000"/>
          </a:xfrm>
        </p:spPr>
        <p:txBody>
          <a:bodyPr>
            <a:noAutofit/>
          </a:bodyPr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69930" y="1296000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1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69925" y="1789043"/>
            <a:ext cx="5283200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296000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789043"/>
            <a:ext cx="5283242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238925" y="1296000"/>
            <a:ext cx="5283242" cy="50400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69930" y="952508"/>
            <a:ext cx="10852237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669882" y="2588281"/>
            <a:ext cx="10852237" cy="899167"/>
          </a:xfrm>
        </p:spPr>
        <p:txBody>
          <a:bodyPr vert="horz" lIns="101600" tIns="38100" rIns="25400" bIns="38100" rtlCol="0" anchor="t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0" i="0" u="none" strike="noStrike" kern="1200" cap="none" spc="600" normalizeH="0" baseline="0" noProof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push dir="u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56.xml" /><Relationship Id="rId14" Type="http://schemas.openxmlformats.org/officeDocument/2006/relationships/tags" Target="../tags/tag57.xml" /><Relationship Id="rId15" Type="http://schemas.openxmlformats.org/officeDocument/2006/relationships/tags" Target="../tags/tag58.xml" /><Relationship Id="rId16" Type="http://schemas.openxmlformats.org/officeDocument/2006/relationships/tags" Target="../tags/tag59.xml" /><Relationship Id="rId17" Type="http://schemas.openxmlformats.org/officeDocument/2006/relationships/tags" Target="../tags/tag60.xml" /><Relationship Id="rId18" Type="http://schemas.openxmlformats.org/officeDocument/2006/relationships/tags" Target="../tags/tag61.xml" /><Relationship Id="rId19" Type="http://schemas.openxmlformats.org/officeDocument/2006/relationships/image" Target="../media/image1.jpeg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9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69882" y="432000"/>
            <a:ext cx="10852237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69882" y="1296000"/>
            <a:ext cx="10852237" cy="50400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2022/5/5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800" b="1" u="none" strike="noStrike" kern="1200" cap="none" spc="20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wm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comments" Target="../comments/comment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comments" Target="../comments/comment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6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63.xml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30004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5"/>
          <p:cNvSpPr/>
          <p:nvPr/>
        </p:nvSpPr>
        <p:spPr>
          <a:xfrm>
            <a:off x="0" y="1401904"/>
            <a:ext cx="12191999" cy="2031325"/>
          </a:xfrm>
          <a:prstGeom prst="rect">
            <a:avLst/>
          </a:prstGeom>
          <a:noFill/>
          <a:ln w="95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 eaLnBrk="0" hangingPunct="0">
              <a:lnSpc>
                <a:spcPct val="130000"/>
              </a:lnSpc>
              <a:spcBef>
                <a:spcPct val="20000"/>
              </a:spcBef>
            </a:pPr>
            <a:r>
              <a:rPr lang="en-US" altLang="zh-CN" sz="6000" b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7.2 </a:t>
            </a:r>
            <a:r>
              <a:rPr lang="zh-CN" altLang="en-US" sz="6000" b="1" smtClean="0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定</a:t>
            </a:r>
            <a:r>
              <a:rPr lang="zh-CN" altLang="en-US" sz="6000" b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义与命</a:t>
            </a:r>
            <a:r>
              <a:rPr lang="zh-CN" altLang="en-US" sz="6000" b="1" smtClean="0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题</a:t>
            </a:r>
            <a:endParaRPr lang="en-US" altLang="zh-CN" sz="6000" b="1" smtClean="0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  <a:p>
            <a:pPr marL="342900" indent="-342900" algn="ctr" eaLnBrk="0" hangingPunct="0">
              <a:lnSpc>
                <a:spcPct val="130000"/>
              </a:lnSpc>
              <a:spcBef>
                <a:spcPct val="20000"/>
              </a:spcBef>
            </a:pPr>
            <a:r>
              <a:rPr lang="zh-CN" altLang="en-US" sz="3200" b="1">
                <a:latin typeface="微软雅黑" panose="020b0503020204020204" charset="-122"/>
                <a:sym typeface="微软雅黑" panose="020b0503020204020204" charset="-122"/>
              </a:rPr>
              <a:t>第</a:t>
            </a:r>
            <a:r>
              <a:rPr lang="en-US" altLang="zh-CN" sz="3200" b="1">
                <a:latin typeface="微软雅黑" panose="020b0503020204020204" charset="-122"/>
                <a:sym typeface="微软雅黑" panose="020b0503020204020204" charset="-122"/>
              </a:rPr>
              <a:t>1</a:t>
            </a:r>
            <a:r>
              <a:rPr lang="zh-CN" altLang="en-US" sz="3200" b="1">
                <a:latin typeface="微软雅黑" panose="020b0503020204020204" charset="-122"/>
                <a:sym typeface="微软雅黑" panose="020b0503020204020204" charset="-122"/>
              </a:rPr>
              <a:t>课时</a:t>
            </a:r>
            <a:endParaRPr lang="zh-CN" altLang="en-US" sz="3200" b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5826427"/>
            <a:ext cx="12191999" cy="4865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477520" y="212725"/>
            <a:ext cx="2044700" cy="521970"/>
            <a:chOff x="752" y="350"/>
            <a:chExt cx="3220" cy="822"/>
          </a:xfrm>
        </p:grpSpPr>
        <p:sp>
          <p:nvSpPr>
            <p:cNvPr id="9" name="文本框 3">
              <a:hlinkClick action="ppaction://noaction"/>
            </p:cNvPr>
            <p:cNvSpPr txBox="1"/>
            <p:nvPr/>
          </p:nvSpPr>
          <p:spPr>
            <a:xfrm>
              <a:off x="1444" y="350"/>
              <a:ext cx="2528" cy="8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solidFill>
                    <a:srgbClr val="FF6600"/>
                  </a:solidFill>
                  <a:latin typeface="微软雅黑" panose="020b0503020204020204" charset="-122"/>
                  <a:ea typeface="微软雅黑"/>
                </a:rPr>
                <a:t>情景导入</a:t>
              </a:r>
            </a:p>
          </p:txBody>
        </p:sp>
        <p:grpSp>
          <p:nvGrpSpPr>
            <p:cNvPr id="2" name="组合 1"/>
            <p:cNvGrpSpPr/>
            <p:nvPr/>
          </p:nvGrpSpPr>
          <p:grpSpPr>
            <a:xfrm>
              <a:off x="752" y="540"/>
              <a:ext cx="692" cy="442"/>
              <a:chOff x="7703976" y="5138335"/>
              <a:chExt cx="1084013" cy="853067"/>
            </a:xfrm>
          </p:grpSpPr>
          <p:sp>
            <p:nvSpPr>
              <p:cNvPr id="7" name="箭头: V 形 6"/>
              <p:cNvSpPr/>
              <p:nvPr/>
            </p:nvSpPr>
            <p:spPr>
              <a:xfrm>
                <a:off x="7703976" y="5140011"/>
                <a:ext cx="384477" cy="851391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  <p:sp>
            <p:nvSpPr>
              <p:cNvPr id="8" name="箭头: V 形 7"/>
              <p:cNvSpPr/>
              <p:nvPr/>
            </p:nvSpPr>
            <p:spPr>
              <a:xfrm>
                <a:off x="8052645" y="5138335"/>
                <a:ext cx="384476" cy="851390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  <p:sp>
            <p:nvSpPr>
              <p:cNvPr id="3" name="箭头: V 形 8"/>
              <p:cNvSpPr/>
              <p:nvPr/>
            </p:nvSpPr>
            <p:spPr>
              <a:xfrm>
                <a:off x="8403513" y="5140011"/>
                <a:ext cx="384476" cy="851391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</p:grpSp>
      </p:grpSp>
      <p:sp>
        <p:nvSpPr>
          <p:cNvPr id="5" name="矩形 4"/>
          <p:cNvSpPr>
            <a:spLocks noGrp="1" noChangeArrowheads="1"/>
          </p:cNvSpPr>
          <p:nvPr/>
        </p:nvSpPr>
        <p:spPr bwMode="auto">
          <a:xfrm>
            <a:off x="4190233" y="1030300"/>
            <a:ext cx="5080000" cy="457200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2"/>
              </a:buClr>
            </a:pPr>
            <a:r>
              <a:rPr lang="zh-CN" altLang="en-US" sz="3200" b="1">
                <a:latin typeface="Times New Roman" panose="02020603050405020304" pitchFamily="18" charset="0"/>
                <a:ea typeface="隶书" panose="02010509060101010101" charset="-122"/>
                <a:cs typeface="隶书" panose="02010509060101010101" charset="-122"/>
              </a:rPr>
              <a:t>一对父子的谈话</a:t>
            </a:r>
          </a:p>
        </p:txBody>
      </p:sp>
      <p:pic>
        <p:nvPicPr>
          <p:cNvPr id="6" name="图片 5" descr="uarh4nj2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622897" y="3034276"/>
            <a:ext cx="2743200" cy="12922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0" name="云形标注 9"/>
          <p:cNvSpPr>
            <a:spLocks noChangeArrowheads="1"/>
          </p:cNvSpPr>
          <p:nvPr/>
        </p:nvSpPr>
        <p:spPr bwMode="auto">
          <a:xfrm>
            <a:off x="8083550" y="1657985"/>
            <a:ext cx="3556000" cy="1143000"/>
          </a:xfrm>
          <a:prstGeom prst="cloudCallout">
            <a:avLst>
              <a:gd name="adj1" fmla="val -86903"/>
              <a:gd name="adj2" fmla="val 81111"/>
            </a:avLst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0033CC"/>
                </a:solidFill>
                <a:latin typeface="微软雅黑" panose="020b0503020204020204" charset="-122"/>
                <a:ea typeface="微软雅黑"/>
                <a:cs typeface="隶书" panose="02010509060101010101" charset="-122"/>
              </a:rPr>
              <a:t>法律就是法国的律师</a:t>
            </a:r>
          </a:p>
        </p:txBody>
      </p:sp>
      <p:sp>
        <p:nvSpPr>
          <p:cNvPr id="11" name="云形标注 10"/>
          <p:cNvSpPr>
            <a:spLocks noChangeArrowheads="1"/>
          </p:cNvSpPr>
          <p:nvPr/>
        </p:nvSpPr>
        <p:spPr bwMode="auto">
          <a:xfrm>
            <a:off x="463550" y="1962785"/>
            <a:ext cx="3352800" cy="1219200"/>
          </a:xfrm>
          <a:prstGeom prst="cloudCallout">
            <a:avLst>
              <a:gd name="adj1" fmla="val 77338"/>
              <a:gd name="adj2" fmla="val 59245"/>
            </a:avLst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隶书" panose="02010509060101010101" charset="-122"/>
              </a:rPr>
              <a:t>爸爸，什么叫法律？</a:t>
            </a:r>
          </a:p>
        </p:txBody>
      </p:sp>
      <p:sp>
        <p:nvSpPr>
          <p:cNvPr id="12" name="云形标注 11"/>
          <p:cNvSpPr>
            <a:spLocks noChangeArrowheads="1"/>
          </p:cNvSpPr>
          <p:nvPr/>
        </p:nvSpPr>
        <p:spPr bwMode="auto">
          <a:xfrm>
            <a:off x="7473950" y="4324985"/>
            <a:ext cx="3556000" cy="1066800"/>
          </a:xfrm>
          <a:prstGeom prst="cloudCallout">
            <a:avLst>
              <a:gd name="adj1" fmla="val -66963"/>
              <a:gd name="adj2" fmla="val -160417"/>
            </a:avLst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0033CC"/>
                </a:solidFill>
                <a:latin typeface="微软雅黑" panose="020b0503020204020204" charset="-122"/>
                <a:ea typeface="微软雅黑"/>
                <a:cs typeface="隶书" panose="02010509060101010101" charset="-122"/>
              </a:rPr>
              <a:t>法盲就是法国的盲人</a:t>
            </a:r>
          </a:p>
        </p:txBody>
      </p:sp>
      <p:sp>
        <p:nvSpPr>
          <p:cNvPr id="13" name="云形标注 12"/>
          <p:cNvSpPr>
            <a:spLocks noChangeArrowheads="1"/>
          </p:cNvSpPr>
          <p:nvPr/>
        </p:nvSpPr>
        <p:spPr bwMode="auto">
          <a:xfrm>
            <a:off x="1174750" y="4401185"/>
            <a:ext cx="3149600" cy="1143000"/>
          </a:xfrm>
          <a:prstGeom prst="cloudCallout">
            <a:avLst>
              <a:gd name="adj1" fmla="val 66463"/>
              <a:gd name="adj2" fmla="val -176250"/>
            </a:avLst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隶书" panose="02010509060101010101" charset="-122"/>
              </a:rPr>
              <a:t>那么什么是法盲？</a:t>
            </a: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/>
        </p:nvGrpSpPr>
        <p:grpSpPr>
          <a:xfrm>
            <a:off x="474980" y="213360"/>
            <a:ext cx="2044700" cy="521970"/>
            <a:chOff x="752" y="350"/>
            <a:chExt cx="3220" cy="822"/>
          </a:xfrm>
        </p:grpSpPr>
        <p:sp>
          <p:nvSpPr>
            <p:cNvPr id="14" name="文本框 3">
              <a:hlinkClick action="ppaction://noaction"/>
            </p:cNvPr>
            <p:cNvSpPr txBox="1"/>
            <p:nvPr/>
          </p:nvSpPr>
          <p:spPr>
            <a:xfrm>
              <a:off x="1444" y="350"/>
              <a:ext cx="2528" cy="8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solidFill>
                    <a:srgbClr val="FF6600"/>
                  </a:solidFill>
                  <a:latin typeface="微软雅黑" panose="020b0503020204020204" charset="-122"/>
                  <a:ea typeface="微软雅黑"/>
                </a:rPr>
                <a:t>获取新知</a:t>
              </a:r>
            </a:p>
          </p:txBody>
        </p:sp>
        <p:grpSp>
          <p:nvGrpSpPr>
            <p:cNvPr id="15" name="组合 14"/>
            <p:cNvGrpSpPr/>
            <p:nvPr/>
          </p:nvGrpSpPr>
          <p:grpSpPr>
            <a:xfrm>
              <a:off x="752" y="540"/>
              <a:ext cx="692" cy="442"/>
              <a:chOff x="7703976" y="5138335"/>
              <a:chExt cx="1084013" cy="853067"/>
            </a:xfrm>
          </p:grpSpPr>
          <p:sp>
            <p:nvSpPr>
              <p:cNvPr id="16" name="箭头: V 形 6"/>
              <p:cNvSpPr/>
              <p:nvPr/>
            </p:nvSpPr>
            <p:spPr>
              <a:xfrm>
                <a:off x="7703976" y="5140011"/>
                <a:ext cx="384477" cy="851391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  <p:sp>
            <p:nvSpPr>
              <p:cNvPr id="17" name="箭头: V 形 7"/>
              <p:cNvSpPr/>
              <p:nvPr/>
            </p:nvSpPr>
            <p:spPr>
              <a:xfrm>
                <a:off x="8052645" y="5138335"/>
                <a:ext cx="384476" cy="851390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  <p:sp>
            <p:nvSpPr>
              <p:cNvPr id="18" name="箭头: V 形 8"/>
              <p:cNvSpPr/>
              <p:nvPr/>
            </p:nvSpPr>
            <p:spPr>
              <a:xfrm>
                <a:off x="8403513" y="5140011"/>
                <a:ext cx="384476" cy="851391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</p:grpSp>
      </p:grpSp>
      <p:sp>
        <p:nvSpPr>
          <p:cNvPr id="32772" name="Rectangle 293"/>
          <p:cNvSpPr/>
          <p:nvPr/>
        </p:nvSpPr>
        <p:spPr>
          <a:xfrm>
            <a:off x="795655" y="846934"/>
            <a:ext cx="10619105" cy="156845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在数学学习中，教材对许多名称和术语进行了“定义”，你能举出一些例子吗？</a:t>
            </a:r>
          </a:p>
        </p:txBody>
      </p:sp>
      <p:sp>
        <p:nvSpPr>
          <p:cNvPr id="4101" name="Rectangle 298"/>
          <p:cNvSpPr/>
          <p:nvPr/>
        </p:nvSpPr>
        <p:spPr>
          <a:xfrm>
            <a:off x="1189355" y="2519045"/>
            <a:ext cx="10260965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00000"/>
              </a:lnSpc>
              <a:buFont typeface="Arial" pitchFamily="34" charset="0"/>
              <a:buNone/>
            </a:pP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定义：对名称和术语的含义加以描述，作出明确的规定</a:t>
            </a:r>
            <a:r>
              <a:rPr lang="en-US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.</a:t>
            </a:r>
            <a:endParaRPr lang="zh-CN" altLang="en-US" sz="320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134235" y="3214370"/>
            <a:ext cx="418084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微软雅黑" panose="020b0503020204020204" charset="-122"/>
                <a:ea typeface="微软雅黑"/>
              </a:rPr>
              <a:t>中华人民共和</a:t>
            </a:r>
            <a:r>
              <a:rPr lang="zh-CN" altLang="en-US" sz="3200" smtClean="0">
                <a:latin typeface="微软雅黑" panose="020b0503020204020204" charset="-122"/>
                <a:ea typeface="微软雅黑"/>
              </a:rPr>
              <a:t>国公民</a:t>
            </a:r>
            <a:r>
              <a:rPr lang="en-US" altLang="zh-CN" sz="3200" smtClean="0">
                <a:latin typeface="微软雅黑" panose="020b0503020204020204" charset="-122"/>
                <a:ea typeface="微软雅黑"/>
              </a:rPr>
              <a:t>: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169795" y="3916680"/>
            <a:ext cx="333121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微软雅黑" panose="020b0503020204020204" charset="-122"/>
                <a:ea typeface="微软雅黑"/>
              </a:rPr>
              <a:t>两点之间的距离</a:t>
            </a:r>
            <a:r>
              <a:rPr lang="en-US" altLang="zh-CN" sz="3200">
                <a:latin typeface="微软雅黑" panose="020b0503020204020204" charset="-122"/>
                <a:ea typeface="微软雅黑"/>
              </a:rPr>
              <a:t>: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169795" y="4661535"/>
            <a:ext cx="155638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微软雅黑" panose="020b0503020204020204" charset="-122"/>
                <a:ea typeface="微软雅黑"/>
              </a:rPr>
              <a:t>无理数</a:t>
            </a:r>
            <a:r>
              <a:rPr lang="en-US" altLang="zh-CN" sz="3200">
                <a:latin typeface="微软雅黑" panose="020b0503020204020204" charset="-122"/>
                <a:ea typeface="微软雅黑"/>
              </a:rPr>
              <a:t>: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169795" y="5319395"/>
            <a:ext cx="151955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多边</a:t>
            </a:r>
            <a:r>
              <a:rPr lang="zh-CN" altLang="en-US" sz="32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形</a:t>
            </a:r>
            <a:r>
              <a:rPr lang="en-US" sz="32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:</a:t>
            </a:r>
            <a:endParaRPr lang="en-US" sz="32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169795" y="6056630"/>
            <a:ext cx="302831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等腰三角形</a:t>
            </a:r>
            <a:r>
              <a:rPr lang="en-US" altLang="zh-CN" sz="32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……</a:t>
            </a:r>
            <a:endParaRPr lang="zh-CN" altLang="en-US" sz="32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02" name="Rectangle 42"/>
          <p:cNvSpPr/>
          <p:nvPr/>
        </p:nvSpPr>
        <p:spPr>
          <a:xfrm>
            <a:off x="158115" y="752158"/>
            <a:ext cx="11661775" cy="585089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30000"/>
              </a:lnSpc>
            </a:pP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下面的语句中，哪些语句对事情作出了判断，哪些没有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?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与同伴进行交流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.</a:t>
            </a:r>
          </a:p>
          <a:p>
            <a:pPr marL="342900" indent="-342900" algn="l">
              <a:lnSpc>
                <a:spcPct val="130000"/>
              </a:lnSpc>
            </a:pP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（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）任何一个三角形一定有一个角是直角；</a:t>
            </a:r>
          </a:p>
          <a:p>
            <a:pPr marL="342900" indent="-342900" algn="l">
              <a:lnSpc>
                <a:spcPct val="130000"/>
              </a:lnSpc>
            </a:pP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（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）对顶角相等；</a:t>
            </a:r>
          </a:p>
          <a:p>
            <a:pPr marL="342900" indent="-342900" algn="l">
              <a:lnSpc>
                <a:spcPct val="130000"/>
              </a:lnSpc>
            </a:pP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（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）无论</a:t>
            </a:r>
            <a:r>
              <a:rPr lang="en-US" altLang="zh-CN" sz="32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n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为怎样的自然数，式子</a:t>
            </a:r>
            <a:r>
              <a:rPr lang="en-US" altLang="zh-CN" sz="32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n</a:t>
            </a:r>
            <a:r>
              <a:rPr lang="en-US" altLang="zh-CN" sz="3200" baseline="300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－</a:t>
            </a:r>
            <a:r>
              <a:rPr lang="en-US" altLang="zh-CN" sz="32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n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+11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的值都是质数；</a:t>
            </a:r>
          </a:p>
          <a:p>
            <a:pPr marL="342900" indent="-342900" algn="l">
              <a:lnSpc>
                <a:spcPct val="130000"/>
              </a:lnSpc>
            </a:pP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（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4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）如果两条直线都和第三条直线平行，那么这两条直线也   </a:t>
            </a:r>
          </a:p>
          <a:p>
            <a:pPr marL="342900" indent="-342900" algn="l">
              <a:lnSpc>
                <a:spcPct val="130000"/>
              </a:lnSpc>
            </a:pP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互相平行；</a:t>
            </a:r>
          </a:p>
          <a:p>
            <a:pPr marL="342900" indent="-342900" algn="l">
              <a:lnSpc>
                <a:spcPct val="130000"/>
              </a:lnSpc>
            </a:pP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（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5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）你喜欢数学吗？</a:t>
            </a:r>
          </a:p>
          <a:p>
            <a:pPr marL="342900" indent="-342900" algn="l">
              <a:lnSpc>
                <a:spcPct val="130000"/>
              </a:lnSpc>
            </a:pP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（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6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）作线段</a:t>
            </a:r>
            <a:r>
              <a:rPr lang="en-US" altLang="zh-CN" sz="32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AB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=</a:t>
            </a:r>
            <a:r>
              <a:rPr lang="en-US" altLang="zh-CN" sz="32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CD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.</a:t>
            </a:r>
            <a:endParaRPr lang="zh-CN" altLang="en-US" sz="32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8485188" y="1883410"/>
            <a:ext cx="601345" cy="101473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pitchFamily="34" charset="0"/>
                <a:cs typeface="Arial" pitchFamily="34" charset="0"/>
              </a:rPr>
              <a:t>√</a:t>
            </a:r>
          </a:p>
        </p:txBody>
      </p:sp>
      <p:sp>
        <p:nvSpPr>
          <p:cNvPr id="8" name="矩形 7"/>
          <p:cNvSpPr/>
          <p:nvPr/>
        </p:nvSpPr>
        <p:spPr>
          <a:xfrm>
            <a:off x="4362768" y="5128895"/>
            <a:ext cx="762635" cy="101473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  <a:effectLst/>
                <a:latin typeface="Arial" pitchFamily="34" charset="0"/>
              </a:rPr>
              <a:t>×</a:t>
            </a:r>
          </a:p>
        </p:txBody>
      </p:sp>
      <p:sp>
        <p:nvSpPr>
          <p:cNvPr id="2" name="矩形 1"/>
          <p:cNvSpPr/>
          <p:nvPr/>
        </p:nvSpPr>
        <p:spPr>
          <a:xfrm>
            <a:off x="4362768" y="5727700"/>
            <a:ext cx="762635" cy="101473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  <a:effectLst/>
                <a:latin typeface="Arial" pitchFamily="34" charset="0"/>
              </a:rPr>
              <a:t>×</a:t>
            </a:r>
          </a:p>
        </p:txBody>
      </p:sp>
      <p:sp>
        <p:nvSpPr>
          <p:cNvPr id="4" name="矩形 3"/>
          <p:cNvSpPr/>
          <p:nvPr/>
        </p:nvSpPr>
        <p:spPr>
          <a:xfrm>
            <a:off x="3173413" y="4542155"/>
            <a:ext cx="601345" cy="101473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pitchFamily="34" charset="0"/>
                <a:cs typeface="Arial" pitchFamily="34" charset="0"/>
              </a:rPr>
              <a:t>√</a:t>
            </a:r>
          </a:p>
        </p:txBody>
      </p:sp>
      <p:sp>
        <p:nvSpPr>
          <p:cNvPr id="5" name="矩形 4"/>
          <p:cNvSpPr/>
          <p:nvPr/>
        </p:nvSpPr>
        <p:spPr>
          <a:xfrm>
            <a:off x="11072178" y="3255010"/>
            <a:ext cx="601345" cy="101473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pitchFamily="34" charset="0"/>
                <a:cs typeface="Arial" pitchFamily="34" charset="0"/>
              </a:rPr>
              <a:t>√</a:t>
            </a:r>
          </a:p>
        </p:txBody>
      </p:sp>
      <p:sp>
        <p:nvSpPr>
          <p:cNvPr id="6" name="矩形 5"/>
          <p:cNvSpPr/>
          <p:nvPr/>
        </p:nvSpPr>
        <p:spPr>
          <a:xfrm>
            <a:off x="3872548" y="2630170"/>
            <a:ext cx="601345" cy="101473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pitchFamily="34" charset="0"/>
                <a:cs typeface="Arial" pitchFamily="34" charset="0"/>
              </a:rPr>
              <a:t>√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692150" y="368300"/>
            <a:ext cx="1409700" cy="5219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练一练</a:t>
            </a: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2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73" name="Rectangle 13"/>
          <p:cNvSpPr/>
          <p:nvPr/>
        </p:nvSpPr>
        <p:spPr>
          <a:xfrm>
            <a:off x="411480" y="565150"/>
            <a:ext cx="11324590" cy="52622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914400">
              <a:lnSpc>
                <a:spcPct val="150000"/>
              </a:lnSpc>
            </a:pP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1.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定义：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判断一件事情的句子，叫做命题．</a:t>
            </a:r>
          </a:p>
          <a:p>
            <a:pPr algn="l" defTabSz="914400">
              <a:lnSpc>
                <a:spcPct val="150000"/>
              </a:lnSpc>
            </a:pP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2.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命题</a:t>
            </a: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的要素：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命题由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条件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和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结论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两部分组成．</a:t>
            </a:r>
          </a:p>
          <a:p>
            <a:pPr algn="l" defTabSz="914400">
              <a:lnSpc>
                <a:spcPct val="150000"/>
              </a:lnSpc>
            </a:pP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条件是已知事项，结论是由已知事项推断出的事项．</a:t>
            </a:r>
          </a:p>
          <a:p>
            <a:pPr algn="l" defTabSz="914400">
              <a:lnSpc>
                <a:spcPct val="150000"/>
              </a:lnSpc>
            </a:pP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呈现方法：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命题通常可以写成“如果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……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那么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……”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的形式；其中“如果”引出的部分是条件，“那么”引出的部分是结论．</a:t>
            </a:r>
          </a:p>
          <a:p>
            <a:pPr algn="l" defTabSz="914400">
              <a:lnSpc>
                <a:spcPct val="150000"/>
              </a:lnSpc>
            </a:pP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注：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有些命题的题设和结论不明显，可将它经过适当变形，改写成“</a:t>
            </a:r>
            <a:r>
              <a:rPr lang="zh-CN" altLang="en-US" sz="3200" u="sng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如果</a:t>
            </a:r>
            <a:r>
              <a:rPr lang="en-US" altLang="zh-CN" sz="3200" u="sng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……</a:t>
            </a:r>
            <a:r>
              <a:rPr lang="zh-CN" altLang="en-US" sz="3200" u="sng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那么</a:t>
            </a:r>
            <a:r>
              <a:rPr lang="en-US" altLang="zh-CN" sz="3200" u="sng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……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”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的形式．</a:t>
            </a: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65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65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65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665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/>
        </p:nvGrpSpPr>
        <p:grpSpPr>
          <a:xfrm>
            <a:off x="502285" y="194310"/>
            <a:ext cx="1972945" cy="521970"/>
            <a:chOff x="752" y="336"/>
            <a:chExt cx="3107" cy="822"/>
          </a:xfrm>
        </p:grpSpPr>
        <p:sp>
          <p:nvSpPr>
            <p:cNvPr id="14" name="文本框 3">
              <a:hlinkClick action="ppaction://noaction"/>
            </p:cNvPr>
            <p:cNvSpPr txBox="1"/>
            <p:nvPr/>
          </p:nvSpPr>
          <p:spPr>
            <a:xfrm>
              <a:off x="1331" y="336"/>
              <a:ext cx="2528" cy="8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solidFill>
                    <a:srgbClr val="FF6600"/>
                  </a:solidFill>
                  <a:latin typeface="微软雅黑" panose="020b0503020204020204" charset="-122"/>
                  <a:ea typeface="微软雅黑"/>
                </a:rPr>
                <a:t>例题讲解</a:t>
              </a:r>
            </a:p>
          </p:txBody>
        </p:sp>
        <p:grpSp>
          <p:nvGrpSpPr>
            <p:cNvPr id="15" name="组合 14"/>
            <p:cNvGrpSpPr/>
            <p:nvPr/>
          </p:nvGrpSpPr>
          <p:grpSpPr>
            <a:xfrm>
              <a:off x="752" y="540"/>
              <a:ext cx="692" cy="442"/>
              <a:chOff x="7703976" y="5138335"/>
              <a:chExt cx="1084013" cy="853067"/>
            </a:xfrm>
          </p:grpSpPr>
          <p:sp>
            <p:nvSpPr>
              <p:cNvPr id="16" name="箭头: V 形 6"/>
              <p:cNvSpPr/>
              <p:nvPr/>
            </p:nvSpPr>
            <p:spPr>
              <a:xfrm>
                <a:off x="7703976" y="5140011"/>
                <a:ext cx="384477" cy="851391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  <p:sp>
            <p:nvSpPr>
              <p:cNvPr id="17" name="箭头: V 形 7"/>
              <p:cNvSpPr/>
              <p:nvPr/>
            </p:nvSpPr>
            <p:spPr>
              <a:xfrm>
                <a:off x="8052645" y="5138335"/>
                <a:ext cx="384476" cy="851390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  <p:sp>
            <p:nvSpPr>
              <p:cNvPr id="18" name="箭头: V 形 8"/>
              <p:cNvSpPr/>
              <p:nvPr/>
            </p:nvSpPr>
            <p:spPr>
              <a:xfrm>
                <a:off x="8403513" y="5140011"/>
                <a:ext cx="384476" cy="851391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</p:grpSp>
      </p:grpSp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07060" y="706120"/>
            <a:ext cx="6733540" cy="586232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en-US" sz="3200" smtClean="0">
                <a:solidFill>
                  <a:srgbClr val="C00000"/>
                </a:solidFill>
              </a:rPr>
              <a:t>例</a:t>
            </a:r>
            <a:r>
              <a:rPr lang="en-US" altLang="zh-CN" sz="3200" smtClean="0">
                <a:solidFill>
                  <a:srgbClr val="C00000"/>
                </a:solidFill>
              </a:rPr>
              <a:t>1  </a:t>
            </a:r>
            <a:r>
              <a:rPr lang="zh-CN" altLang="en-US" sz="3200" smtClean="0"/>
              <a:t>判断下列语句是不是命题。</a:t>
            </a:r>
            <a:endParaRPr kumimoji="0" lang="en-US" altLang="zh-CN" sz="320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+mj-ea"/>
                <a:cs typeface="+mj-cs"/>
              </a:rPr>
              <a:t>（</a:t>
            </a:r>
            <a:r>
              <a:rPr kumimoji="0" lang="en-US" altLang="zh-CN" sz="320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+mj-ea"/>
                <a:cs typeface="+mj-cs"/>
              </a:rPr>
              <a:t>1</a:t>
            </a:r>
            <a:r>
              <a:rPr kumimoji="0" lang="zh-CN" altLang="en-US" sz="320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+mj-ea"/>
                <a:cs typeface="+mj-cs"/>
              </a:rPr>
              <a:t>）鸟是动物</a:t>
            </a:r>
            <a:r>
              <a:rPr kumimoji="0" lang="en-US" altLang="zh-CN" sz="320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+mj-ea"/>
                <a:cs typeface="+mj-cs"/>
              </a:rPr>
              <a:t>.</a:t>
            </a:r>
            <a:r>
              <a:rPr kumimoji="0" lang="zh-CN" altLang="en-US" sz="320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+mj-ea"/>
                <a:cs typeface="+mj-cs"/>
              </a:rPr>
              <a:t>    （</a:t>
            </a:r>
            <a:r>
              <a:rPr kumimoji="0" lang="en-US" altLang="zh-CN" sz="320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+mj-ea"/>
                <a:cs typeface="+mj-cs"/>
              </a:rPr>
              <a:t>2</a:t>
            </a:r>
            <a:r>
              <a:rPr kumimoji="0" lang="zh-CN" altLang="en-US" sz="320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+mj-ea"/>
                <a:cs typeface="+mj-cs"/>
              </a:rPr>
              <a:t>）动物是鸟</a:t>
            </a:r>
            <a:r>
              <a:rPr kumimoji="0" lang="en-US" altLang="zh-CN" sz="320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+mj-ea"/>
                <a:cs typeface="+mj-cs"/>
              </a:rPr>
              <a:t>.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en-US" sz="3200" smtClean="0">
                <a:latin typeface="宋体" panose="02010600030101010101" pitchFamily="2" charset="-122"/>
              </a:rPr>
              <a:t>（</a:t>
            </a:r>
            <a:r>
              <a:rPr lang="en-US" altLang="zh-CN" sz="3200" smtClean="0">
                <a:latin typeface="宋体" panose="02010600030101010101" pitchFamily="2" charset="-122"/>
              </a:rPr>
              <a:t>3</a:t>
            </a:r>
            <a:r>
              <a:rPr lang="zh-CN" altLang="en-US" sz="3200" smtClean="0">
                <a:latin typeface="宋体" panose="02010600030101010101" pitchFamily="2" charset="-122"/>
              </a:rPr>
              <a:t>）画一个角等于已知角</a:t>
            </a:r>
            <a:r>
              <a:rPr lang="en-US" altLang="zh-CN" sz="3200" smtClean="0">
                <a:latin typeface="宋体" panose="02010600030101010101" pitchFamily="2" charset="-122"/>
              </a:rPr>
              <a:t>.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en-US" sz="3200" smtClean="0">
                <a:latin typeface="宋体" panose="02010600030101010101" pitchFamily="2" charset="-122"/>
              </a:rPr>
              <a:t>（</a:t>
            </a:r>
            <a:r>
              <a:rPr lang="en-US" altLang="zh-CN" sz="3200" smtClean="0">
                <a:latin typeface="宋体" panose="02010600030101010101" pitchFamily="2" charset="-122"/>
              </a:rPr>
              <a:t>4</a:t>
            </a:r>
            <a:r>
              <a:rPr lang="zh-CN" altLang="en-US" sz="3200" smtClean="0">
                <a:latin typeface="宋体" panose="02010600030101010101" pitchFamily="2" charset="-122"/>
              </a:rPr>
              <a:t>）两直线平行，同位角相等</a:t>
            </a:r>
            <a:r>
              <a:rPr lang="en-US" altLang="zh-CN" sz="3200" smtClean="0">
                <a:latin typeface="宋体" panose="02010600030101010101" pitchFamily="2" charset="-122"/>
              </a:rPr>
              <a:t>.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en-US" sz="3200" smtClean="0">
                <a:latin typeface="宋体" panose="02010600030101010101" pitchFamily="2" charset="-122"/>
              </a:rPr>
              <a:t>（</a:t>
            </a:r>
            <a:r>
              <a:rPr lang="en-US" altLang="zh-CN" sz="3200" smtClean="0">
                <a:latin typeface="宋体" panose="02010600030101010101" pitchFamily="2" charset="-122"/>
              </a:rPr>
              <a:t>5</a:t>
            </a:r>
            <a:r>
              <a:rPr lang="zh-CN" altLang="en-US" sz="3200" smtClean="0">
                <a:latin typeface="宋体" panose="02010600030101010101" pitchFamily="2" charset="-122"/>
              </a:rPr>
              <a:t>）△</a:t>
            </a:r>
            <a:r>
              <a:rPr lang="en-US" altLang="zh-CN" sz="3200" i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ABC</a:t>
            </a:r>
            <a:r>
              <a:rPr lang="zh-CN" altLang="en-US" sz="3200" smtClean="0">
                <a:latin typeface="宋体" panose="02010600030101010101" pitchFamily="2" charset="-122"/>
              </a:rPr>
              <a:t>是等边三角形吗？</a:t>
            </a:r>
            <a:endParaRPr lang="en-US" altLang="zh-CN" sz="3200" smtClean="0">
              <a:latin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en-US" sz="3200" smtClean="0">
                <a:latin typeface="宋体" panose="02010600030101010101" pitchFamily="2" charset="-122"/>
              </a:rPr>
              <a:t>（</a:t>
            </a:r>
            <a:r>
              <a:rPr lang="en-US" altLang="zh-CN" sz="3200" smtClean="0">
                <a:latin typeface="宋体" panose="02010600030101010101" pitchFamily="2" charset="-122"/>
              </a:rPr>
              <a:t>6</a:t>
            </a:r>
            <a:r>
              <a:rPr lang="zh-CN" altLang="en-US" sz="3200" smtClean="0">
                <a:latin typeface="宋体" panose="02010600030101010101" pitchFamily="2" charset="-122"/>
              </a:rPr>
              <a:t>）若某数的平方是</a:t>
            </a:r>
            <a:r>
              <a:rPr lang="en-US" altLang="zh-CN" sz="3200" smtClean="0">
                <a:latin typeface="宋体" panose="02010600030101010101" pitchFamily="2" charset="-122"/>
              </a:rPr>
              <a:t>4</a:t>
            </a:r>
            <a:r>
              <a:rPr lang="zh-CN" altLang="en-US" sz="3200" smtClean="0">
                <a:latin typeface="宋体" panose="02010600030101010101" pitchFamily="2" charset="-122"/>
              </a:rPr>
              <a:t>，求该数</a:t>
            </a:r>
            <a:r>
              <a:rPr lang="en-US" altLang="zh-CN" sz="3200" smtClean="0">
                <a:latin typeface="宋体" panose="02010600030101010101" pitchFamily="2" charset="-122"/>
              </a:rPr>
              <a:t>.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en-US" sz="3200" smtClean="0">
                <a:latin typeface="宋体" panose="02010600030101010101" pitchFamily="2" charset="-122"/>
              </a:rPr>
              <a:t>（</a:t>
            </a:r>
            <a:r>
              <a:rPr lang="en-US" altLang="zh-CN" sz="3200" smtClean="0">
                <a:latin typeface="宋体" panose="02010600030101010101" pitchFamily="2" charset="-122"/>
              </a:rPr>
              <a:t>7</a:t>
            </a:r>
            <a:r>
              <a:rPr lang="zh-CN" altLang="en-US" sz="3200" smtClean="0">
                <a:latin typeface="宋体" panose="02010600030101010101" pitchFamily="2" charset="-122"/>
              </a:rPr>
              <a:t>）请勿泊车！</a:t>
            </a:r>
            <a:endParaRPr lang="en-US" altLang="zh-CN" sz="3200" smtClean="0">
              <a:latin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en-US" sz="3200" smtClean="0">
                <a:latin typeface="宋体" panose="02010600030101010101" pitchFamily="2" charset="-122"/>
              </a:rPr>
              <a:t>（</a:t>
            </a:r>
            <a:r>
              <a:rPr lang="en-US" altLang="zh-CN" sz="3200" smtClean="0">
                <a:latin typeface="宋体" panose="02010600030101010101" pitchFamily="2" charset="-122"/>
              </a:rPr>
              <a:t>8</a:t>
            </a:r>
            <a:r>
              <a:rPr lang="zh-CN" altLang="en-US" sz="3200" smtClean="0">
                <a:latin typeface="宋体" panose="02010600030101010101" pitchFamily="2" charset="-122"/>
              </a:rPr>
              <a:t>）这儿风景真美！</a:t>
            </a:r>
            <a:endParaRPr lang="en-US" altLang="zh-CN" sz="3200" smtClean="0">
              <a:latin typeface="宋体" panose="02010600030101010101" pitchFamily="2" charset="-122"/>
            </a:endParaRPr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zh-CN" altLang="en-US" sz="3200" smtClean="0">
              <a:latin typeface="宋体" panose="02010600030101010101" pitchFamily="2" charset="-122"/>
            </a:endParaRPr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en-US" altLang="zh-CN" sz="3200" smtClean="0">
              <a:latin typeface="宋体" panose="02010600030101010101" pitchFamily="2" charset="-122"/>
            </a:endParaRPr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en-US" altLang="zh-CN" sz="3200" smtClean="0">
              <a:latin typeface="宋体" panose="02010600030101010101" pitchFamily="2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br>
              <a:rPr kumimoji="0" lang="en-US" altLang="zh-CN" sz="320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+mj-ea"/>
                <a:cs typeface="+mj-cs"/>
              </a:rPr>
            </a:br>
            <a:r>
              <a:rPr kumimoji="0" lang="en-US" altLang="zh-CN" sz="320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+mj-ea"/>
                <a:cs typeface="+mj-cs"/>
              </a:rPr>
              <a:t>  </a:t>
            </a:r>
          </a:p>
        </p:txBody>
      </p:sp>
      <p:pic>
        <p:nvPicPr>
          <p:cNvPr id="19458" name="Picture 2" descr="http://www.eol.cn/kao_yan/fu_xi/zhuan_ye_ke/201506/W020150612589069608731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785305" y="1329216"/>
            <a:ext cx="3663745" cy="4827379"/>
          </a:xfrm>
          <a:prstGeom prst="rect">
            <a:avLst/>
          </a:prstGeom>
          <a:noFill/>
        </p:spPr>
      </p:pic>
      <p:sp>
        <p:nvSpPr>
          <p:cNvPr id="3" name="矩形 2"/>
          <p:cNvSpPr/>
          <p:nvPr/>
        </p:nvSpPr>
        <p:spPr>
          <a:xfrm>
            <a:off x="2097723" y="1477645"/>
            <a:ext cx="601345" cy="101473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pitchFamily="34" charset="0"/>
                <a:cs typeface="Arial" pitchFamily="34" charset="0"/>
              </a:rPr>
              <a:t>√</a:t>
            </a:r>
          </a:p>
        </p:txBody>
      </p:sp>
      <p:sp>
        <p:nvSpPr>
          <p:cNvPr id="4" name="矩形 3"/>
          <p:cNvSpPr/>
          <p:nvPr/>
        </p:nvSpPr>
        <p:spPr>
          <a:xfrm>
            <a:off x="6065838" y="1604645"/>
            <a:ext cx="601345" cy="101473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pitchFamily="34" charset="0"/>
                <a:cs typeface="Arial" pitchFamily="34" charset="0"/>
              </a:rPr>
              <a:t>√</a:t>
            </a:r>
          </a:p>
        </p:txBody>
      </p:sp>
      <p:sp>
        <p:nvSpPr>
          <p:cNvPr id="5" name="矩形 4"/>
          <p:cNvSpPr/>
          <p:nvPr/>
        </p:nvSpPr>
        <p:spPr>
          <a:xfrm>
            <a:off x="5591493" y="2822575"/>
            <a:ext cx="601345" cy="101473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pitchFamily="34" charset="0"/>
                <a:cs typeface="Arial" pitchFamily="34" charset="0"/>
              </a:rPr>
              <a:t>√</a:t>
            </a:r>
          </a:p>
        </p:txBody>
      </p:sp>
      <p:sp>
        <p:nvSpPr>
          <p:cNvPr id="8" name="矩形 7"/>
          <p:cNvSpPr/>
          <p:nvPr/>
        </p:nvSpPr>
        <p:spPr>
          <a:xfrm>
            <a:off x="1613853" y="2221230"/>
            <a:ext cx="762635" cy="101473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  <a:effectLst/>
                <a:latin typeface="Arial" pitchFamily="34" charset="0"/>
              </a:rPr>
              <a:t>×</a:t>
            </a:r>
          </a:p>
        </p:txBody>
      </p:sp>
      <p:sp>
        <p:nvSpPr>
          <p:cNvPr id="9" name="矩形 8"/>
          <p:cNvSpPr/>
          <p:nvPr/>
        </p:nvSpPr>
        <p:spPr>
          <a:xfrm>
            <a:off x="5009198" y="3619500"/>
            <a:ext cx="762635" cy="101473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  <a:effectLst/>
                <a:latin typeface="Arial" pitchFamily="34" charset="0"/>
              </a:rPr>
              <a:t>×</a:t>
            </a:r>
          </a:p>
        </p:txBody>
      </p:sp>
      <p:sp>
        <p:nvSpPr>
          <p:cNvPr id="10" name="矩形 9"/>
          <p:cNvSpPr/>
          <p:nvPr/>
        </p:nvSpPr>
        <p:spPr>
          <a:xfrm>
            <a:off x="1597978" y="5123815"/>
            <a:ext cx="762635" cy="101473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  <a:effectLst/>
                <a:latin typeface="Arial" pitchFamily="34" charset="0"/>
              </a:rPr>
              <a:t>×</a:t>
            </a:r>
          </a:p>
        </p:txBody>
      </p:sp>
      <p:sp>
        <p:nvSpPr>
          <p:cNvPr id="11" name="矩形 10"/>
          <p:cNvSpPr/>
          <p:nvPr/>
        </p:nvSpPr>
        <p:spPr>
          <a:xfrm>
            <a:off x="3934143" y="5714365"/>
            <a:ext cx="762635" cy="101473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  <a:effectLst/>
                <a:latin typeface="Arial" pitchFamily="34" charset="0"/>
              </a:rPr>
              <a:t>×</a:t>
            </a:r>
          </a:p>
        </p:txBody>
      </p:sp>
      <p:sp>
        <p:nvSpPr>
          <p:cNvPr id="12" name="矩形 11"/>
          <p:cNvSpPr/>
          <p:nvPr/>
        </p:nvSpPr>
        <p:spPr>
          <a:xfrm>
            <a:off x="4966653" y="4391025"/>
            <a:ext cx="762635" cy="101473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  <a:effectLst/>
                <a:latin typeface="Arial" pitchFamily="34" charset="0"/>
              </a:rPr>
              <a:t>×</a:t>
            </a: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706755" y="807085"/>
            <a:ext cx="8262620" cy="10763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怎样判断一个语句是不是命题，关键看什么</a:t>
            </a:r>
            <a:r>
              <a:rPr lang="zh-CN" altLang="en-US" sz="3200" smtClean="0"/>
              <a:t>？</a:t>
            </a:r>
            <a:endParaRPr lang="en-US" altLang="zh-CN" sz="3200" smtClean="0"/>
          </a:p>
          <a:p>
            <a:r>
              <a:rPr lang="zh-CN" altLang="en-US" sz="3200" smtClean="0"/>
              <a:t>哪</a:t>
            </a:r>
            <a:r>
              <a:rPr lang="zh-CN" altLang="en-US" sz="3200"/>
              <a:t>些情况不属于命题？</a:t>
            </a:r>
          </a:p>
        </p:txBody>
      </p:sp>
      <p:sp>
        <p:nvSpPr>
          <p:cNvPr id="5" name="矩形 4"/>
          <p:cNvSpPr/>
          <p:nvPr/>
        </p:nvSpPr>
        <p:spPr>
          <a:xfrm>
            <a:off x="924437" y="2009473"/>
            <a:ext cx="7904480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200" kern="10">
                <a:ln w="19050">
                  <a:solidFill>
                    <a:srgbClr val="0000FF"/>
                  </a:solidFill>
                  <a:round/>
                </a:ln>
                <a:solidFill>
                  <a:srgbClr val="0000FF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微软雅黑" panose="020b0503020204020204" charset="-122"/>
                <a:ea typeface="微软雅黑"/>
              </a:rPr>
              <a:t>是否作出判断，与判断的正确与否没有关系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812165" y="2917190"/>
            <a:ext cx="8229600" cy="2145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技巧总结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下列情况不属于命题：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1.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作图题              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2.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祈使句              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3.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感叹句                     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4.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疑问句或设问句                           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5.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短语</a:t>
            </a: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374015" y="616585"/>
            <a:ext cx="9556115" cy="302133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en-US" sz="3200" smtClean="0">
                <a:solidFill>
                  <a:srgbClr val="FF0000"/>
                </a:solidFill>
              </a:rPr>
              <a:t>例</a:t>
            </a:r>
            <a:r>
              <a:rPr lang="en-US" altLang="zh-CN" sz="3200" smtClean="0">
                <a:solidFill>
                  <a:srgbClr val="FF0000"/>
                </a:solidFill>
              </a:rPr>
              <a:t>2</a:t>
            </a:r>
            <a:r>
              <a:rPr lang="en-US" altLang="zh-CN" sz="3200" smtClean="0">
                <a:solidFill>
                  <a:srgbClr val="C00000"/>
                </a:solidFill>
              </a:rPr>
              <a:t>  </a:t>
            </a:r>
            <a:r>
              <a:rPr lang="zh-CN" altLang="en-US" sz="3200" smtClean="0">
                <a:latin typeface="Times New Roman" panose="02020603050405020304" pitchFamily="18" charset="0"/>
              </a:rPr>
              <a:t>把下列命题改写成“如果</a:t>
            </a:r>
            <a:r>
              <a:rPr lang="en-US" altLang="zh-CN" sz="3200" smtClean="0">
                <a:latin typeface="Times New Roman" panose="02020603050405020304" pitchFamily="18" charset="0"/>
              </a:rPr>
              <a:t>……</a:t>
            </a:r>
            <a:r>
              <a:rPr lang="zh-CN" altLang="en-US" sz="3200" smtClean="0">
                <a:latin typeface="Times New Roman" panose="02020603050405020304" pitchFamily="18" charset="0"/>
              </a:rPr>
              <a:t>那么</a:t>
            </a:r>
            <a:r>
              <a:rPr lang="en-US" altLang="zh-CN" sz="3200" smtClean="0">
                <a:latin typeface="Times New Roman" panose="02020603050405020304" pitchFamily="18" charset="0"/>
              </a:rPr>
              <a:t>……”</a:t>
            </a:r>
            <a:r>
              <a:rPr lang="zh-CN" altLang="en-US" sz="3200" smtClean="0">
                <a:latin typeface="Times New Roman" panose="02020603050405020304" pitchFamily="18" charset="0"/>
              </a:rPr>
              <a:t>的形式。</a:t>
            </a:r>
            <a:endParaRPr kumimoji="0" lang="en-US" altLang="zh-CN" sz="320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j-ea"/>
              <a:cs typeface="+mj-cs"/>
            </a:endParaRPr>
          </a:p>
          <a:p>
            <a:pPr>
              <a:lnSpc>
                <a:spcPct val="150000"/>
              </a:lnSpc>
              <a:spcBef>
                <a:spcPct val="0"/>
              </a:spcBef>
              <a:defRPr/>
            </a:pPr>
            <a:r>
              <a:rPr lang="en-US" altLang="zh-CN" sz="3200" smtClean="0">
                <a:latin typeface="Times New Roman" panose="02020603050405020304" pitchFamily="18" charset="0"/>
              </a:rPr>
              <a:t>           (1)</a:t>
            </a:r>
            <a:r>
              <a:rPr lang="zh-CN" altLang="en-US" sz="3200" smtClean="0">
                <a:latin typeface="Times New Roman" panose="02020603050405020304" pitchFamily="18" charset="0"/>
              </a:rPr>
              <a:t>对顶角相等；</a:t>
            </a:r>
          </a:p>
          <a:p>
            <a:pPr>
              <a:lnSpc>
                <a:spcPct val="150000"/>
              </a:lnSpc>
              <a:spcBef>
                <a:spcPct val="0"/>
              </a:spcBef>
              <a:defRPr/>
            </a:pPr>
            <a:r>
              <a:rPr lang="en-US" altLang="zh-CN" sz="3200" smtClean="0">
                <a:latin typeface="Times New Roman" panose="02020603050405020304" pitchFamily="18" charset="0"/>
              </a:rPr>
              <a:t>           (2)</a:t>
            </a:r>
            <a:r>
              <a:rPr lang="zh-CN" altLang="en-US" sz="3200" smtClean="0">
                <a:latin typeface="Times New Roman" panose="02020603050405020304" pitchFamily="18" charset="0"/>
              </a:rPr>
              <a:t>垂直于同一条直线的两条直线平行；</a:t>
            </a:r>
          </a:p>
          <a:p>
            <a:pPr>
              <a:lnSpc>
                <a:spcPct val="150000"/>
              </a:lnSpc>
              <a:spcBef>
                <a:spcPct val="0"/>
              </a:spcBef>
              <a:defRPr/>
            </a:pPr>
            <a:r>
              <a:rPr lang="en-US" altLang="zh-CN" sz="3200" smtClean="0">
                <a:latin typeface="Times New Roman" panose="02020603050405020304" pitchFamily="18" charset="0"/>
              </a:rPr>
              <a:t>           (3)</a:t>
            </a:r>
            <a:r>
              <a:rPr lang="zh-CN" altLang="en-US" sz="3200" smtClean="0">
                <a:latin typeface="Times New Roman" panose="02020603050405020304" pitchFamily="18" charset="0"/>
              </a:rPr>
              <a:t>同角或等角的余角相等．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zh-CN" altLang="en-US" sz="3200" smtClean="0">
              <a:latin typeface="宋体" panose="02010600030101010101" pitchFamily="2" charset="-122"/>
            </a:endParaRPr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en-US" altLang="zh-CN" sz="3200" smtClean="0">
              <a:latin typeface="宋体" panose="02010600030101010101" pitchFamily="2" charset="-122"/>
            </a:endParaRPr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en-US" altLang="zh-CN" sz="3200" smtClean="0">
              <a:latin typeface="宋体" panose="02010600030101010101" pitchFamily="2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br>
              <a:rPr kumimoji="0" lang="en-US" altLang="zh-CN" sz="320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+mj-ea"/>
                <a:cs typeface="+mj-cs"/>
              </a:rPr>
            </a:br>
            <a:r>
              <a:rPr kumimoji="0" lang="en-US" altLang="zh-CN" sz="320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+mj-ea"/>
                <a:cs typeface="+mj-cs"/>
              </a:rPr>
              <a:t>  </a:t>
            </a:r>
          </a:p>
        </p:txBody>
      </p:sp>
      <p:sp>
        <p:nvSpPr>
          <p:cNvPr id="6" name="矩形 5"/>
          <p:cNvSpPr/>
          <p:nvPr/>
        </p:nvSpPr>
        <p:spPr>
          <a:xfrm>
            <a:off x="450850" y="3651885"/>
            <a:ext cx="10387330" cy="26765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defRPr/>
            </a:pPr>
            <a:r>
              <a:rPr lang="zh-CN" altLang="en-US" sz="2800" smtClean="0">
                <a:solidFill>
                  <a:srgbClr val="0000FF"/>
                </a:solidFill>
                <a:latin typeface="Times New Roman" panose="02020603050405020304" pitchFamily="18" charset="0"/>
              </a:rPr>
              <a:t>解：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(1)</a:t>
            </a:r>
            <a:r>
              <a:rPr lang="zh-CN" altLang="en-US" sz="2800" smtClean="0">
                <a:solidFill>
                  <a:srgbClr val="0000FF"/>
                </a:solidFill>
                <a:latin typeface="Times New Roman" panose="02020603050405020304" pitchFamily="18" charset="0"/>
              </a:rPr>
              <a:t>如果</a:t>
            </a: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两个角是对顶角，</a:t>
            </a:r>
            <a:r>
              <a:rPr lang="zh-CN" altLang="en-US" sz="2800" smtClean="0">
                <a:solidFill>
                  <a:srgbClr val="0000FF"/>
                </a:solidFill>
                <a:latin typeface="Times New Roman" panose="02020603050405020304" pitchFamily="18" charset="0"/>
              </a:rPr>
              <a:t>那么</a:t>
            </a: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这两个角相等．</a:t>
            </a:r>
            <a:endParaRPr lang="en-US" altLang="zh-CN" sz="2800" smtClean="0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ct val="0"/>
              </a:spcBef>
              <a:defRPr/>
            </a:pP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         (2)</a:t>
            </a:r>
            <a:r>
              <a:rPr lang="zh-CN" altLang="en-US" sz="2800" smtClean="0">
                <a:solidFill>
                  <a:srgbClr val="0000FF"/>
                </a:solidFill>
                <a:latin typeface="Times New Roman" panose="02020603050405020304" pitchFamily="18" charset="0"/>
              </a:rPr>
              <a:t>如果</a:t>
            </a: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两条直线垂直于同一条直线，</a:t>
            </a:r>
            <a:r>
              <a:rPr lang="zh-CN" altLang="en-US" sz="2800" smtClean="0">
                <a:solidFill>
                  <a:srgbClr val="0000FF"/>
                </a:solidFill>
                <a:latin typeface="Times New Roman" panose="02020603050405020304" pitchFamily="18" charset="0"/>
              </a:rPr>
              <a:t>那么</a:t>
            </a: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这两条直线平行．</a:t>
            </a:r>
            <a:endParaRPr lang="en-US" altLang="zh-CN" sz="2800" smtClean="0">
              <a:solidFill>
                <a:srgbClr val="FF0000"/>
              </a:solidFill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ct val="0"/>
              </a:spcBef>
              <a:defRPr/>
            </a:pP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         (3)</a:t>
            </a:r>
            <a:r>
              <a:rPr lang="zh-CN" altLang="en-US" sz="2800" smtClean="0">
                <a:solidFill>
                  <a:srgbClr val="0000FF"/>
                </a:solidFill>
                <a:latin typeface="Times New Roman" panose="02020603050405020304" pitchFamily="18" charset="0"/>
              </a:rPr>
              <a:t>如果</a:t>
            </a: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两个角是同一个角的余角或两个相等的角的余角，</a:t>
            </a:r>
          </a:p>
          <a:p>
            <a:pPr>
              <a:lnSpc>
                <a:spcPct val="150000"/>
              </a:lnSpc>
              <a:spcBef>
                <a:spcPct val="0"/>
              </a:spcBef>
              <a:defRPr/>
            </a:pP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        </a:t>
            </a:r>
            <a:r>
              <a:rPr lang="zh-CN" altLang="en-US" sz="2800" smtClean="0">
                <a:solidFill>
                  <a:srgbClr val="0000FF"/>
                </a:solidFill>
                <a:latin typeface="Times New Roman" panose="02020603050405020304" pitchFamily="18" charset="0"/>
              </a:rPr>
              <a:t>那么</a:t>
            </a:r>
            <a:r>
              <a:rPr lang="zh-CN" altLang="en-US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这两个角相等</a:t>
            </a:r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. </a:t>
            </a:r>
            <a:endParaRPr lang="zh-CN" altLang="en-US" sz="2800" smtClean="0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889" name="Rectangle 17"/>
          <p:cNvSpPr/>
          <p:nvPr/>
        </p:nvSpPr>
        <p:spPr>
          <a:xfrm>
            <a:off x="688644" y="333919"/>
            <a:ext cx="11033760" cy="3736407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/>
            <a:r>
              <a:rPr lang="zh-CN" altLang="en-US" sz="3200" smtClean="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例</a:t>
            </a:r>
            <a:r>
              <a:rPr lang="en-US" altLang="zh-CN" sz="3200" smtClean="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  </a:t>
            </a:r>
            <a:r>
              <a:rPr lang="zh-CN" altLang="zh-CN" sz="32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指</a:t>
            </a:r>
            <a:r>
              <a:rPr lang="zh-CN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出下列各命题的条件和结论，其中哪些命题是错误的？你是如何判断的？与同伴进行交流.</a:t>
            </a:r>
            <a:endParaRPr lang="zh-CN" altLang="en-US" sz="32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342900" indent="-342900" algn="l">
              <a:lnSpc>
                <a:spcPct val="135000"/>
              </a:lnSpc>
            </a:pP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（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）如果两个角相等，那么它们是对顶角；</a:t>
            </a:r>
          </a:p>
          <a:p>
            <a:pPr marL="342900" indent="-342900" algn="l">
              <a:lnSpc>
                <a:spcPct val="135000"/>
              </a:lnSpc>
            </a:pP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（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）如果</a:t>
            </a:r>
            <a:r>
              <a:rPr lang="en-US" altLang="zh-CN" sz="32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a</a:t>
            </a:r>
            <a:r>
              <a:rPr lang="zh-CN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≠</a:t>
            </a:r>
            <a:r>
              <a:rPr lang="en-US" altLang="zh-CN" sz="32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b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</a:t>
            </a:r>
            <a:r>
              <a:rPr lang="en-US" altLang="zh-CN" sz="32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b</a:t>
            </a:r>
            <a:r>
              <a:rPr lang="zh-CN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≠</a:t>
            </a:r>
            <a:r>
              <a:rPr lang="en-US" altLang="zh-CN" sz="32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c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那么</a:t>
            </a:r>
            <a:r>
              <a:rPr lang="en-US" altLang="zh-CN" sz="32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a</a:t>
            </a:r>
            <a:r>
              <a:rPr lang="zh-CN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≠</a:t>
            </a:r>
            <a:r>
              <a:rPr lang="en-US" altLang="zh-CN" sz="3200" i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c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；</a:t>
            </a:r>
          </a:p>
          <a:p>
            <a:pPr marL="342900" indent="-342900" algn="l">
              <a:lnSpc>
                <a:spcPct val="135000"/>
              </a:lnSpc>
            </a:pP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（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）全等三角形的面积相等；</a:t>
            </a:r>
          </a:p>
          <a:p>
            <a:pPr marL="342900" indent="-342900" algn="l">
              <a:lnSpc>
                <a:spcPct val="135000"/>
              </a:lnSpc>
            </a:pP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（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4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）如果室外气温低于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</a:t>
            </a:r>
            <a:r>
              <a:rPr lang="en-US" altLang="zh-CN" sz="3200" baseline="300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o</a:t>
            </a:r>
            <a:r>
              <a:rPr lang="en-US" altLang="zh-CN" sz="32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C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那么地面上的水一定会结冰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.</a:t>
            </a:r>
            <a:endParaRPr lang="zh-CN" altLang="en-US" sz="32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Rectangle 17"/>
          <p:cNvSpPr/>
          <p:nvPr/>
        </p:nvSpPr>
        <p:spPr>
          <a:xfrm>
            <a:off x="349724" y="4106478"/>
            <a:ext cx="11596615" cy="2751522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5000"/>
              </a:lnSpc>
            </a:pP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解：（</a:t>
            </a:r>
            <a:r>
              <a:rPr lang="en-US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</a:t>
            </a: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）条件：两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个角相等</a:t>
            </a: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，结论：它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们是对顶角</a:t>
            </a: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；错误</a:t>
            </a:r>
            <a:endParaRPr lang="zh-CN" altLang="en-US" sz="320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342900" indent="-342900">
              <a:lnSpc>
                <a:spcPct val="135000"/>
              </a:lnSpc>
            </a:pP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en-US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</a:t>
            </a: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）条件： </a:t>
            </a:r>
            <a:r>
              <a:rPr lang="en-US" altLang="zh-CN" sz="3200" i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a</a:t>
            </a:r>
            <a:r>
              <a:rPr lang="zh-CN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≠</a:t>
            </a:r>
            <a:r>
              <a:rPr lang="en-US" altLang="zh-CN" sz="3200" i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b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</a:t>
            </a:r>
            <a:r>
              <a:rPr lang="en-US" altLang="zh-CN" sz="3200" i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b</a:t>
            </a:r>
            <a:r>
              <a:rPr lang="zh-CN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≠</a:t>
            </a:r>
            <a:r>
              <a:rPr lang="en-US" altLang="zh-CN" sz="3200" i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c</a:t>
            </a:r>
            <a:r>
              <a:rPr lang="en-US" altLang="zh-CN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结论： </a:t>
            </a:r>
            <a:r>
              <a:rPr lang="en-US" altLang="zh-CN" sz="3200" i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a</a:t>
            </a:r>
            <a:r>
              <a:rPr lang="zh-CN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≠</a:t>
            </a:r>
            <a:r>
              <a:rPr lang="en-US" altLang="zh-CN" sz="3200" i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c</a:t>
            </a: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；正确</a:t>
            </a:r>
            <a:endParaRPr lang="zh-CN" altLang="en-US" sz="320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342900" indent="-342900">
              <a:lnSpc>
                <a:spcPct val="135000"/>
              </a:lnSpc>
            </a:pP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en-US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</a:t>
            </a: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）条件：两个的全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等三角</a:t>
            </a: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形，结论：它们的面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积相等</a:t>
            </a: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；正确</a:t>
            </a:r>
            <a:endParaRPr lang="zh-CN" altLang="en-US" sz="320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342900" indent="-342900">
              <a:lnSpc>
                <a:spcPct val="135000"/>
              </a:lnSpc>
            </a:pP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en-US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4</a:t>
            </a: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）条件：外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气温低于</a:t>
            </a:r>
            <a:r>
              <a:rPr lang="en-US" altLang="zh-CN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</a:t>
            </a:r>
            <a:r>
              <a:rPr lang="en-US" altLang="zh-CN" sz="3200" baseline="300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o</a:t>
            </a:r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C</a:t>
            </a:r>
            <a:r>
              <a:rPr lang="en-US" altLang="zh-CN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,</a:t>
            </a: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结论：地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面上的水一定会结冰</a:t>
            </a:r>
            <a:r>
              <a:rPr lang="en-US" altLang="zh-CN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.</a:t>
            </a:r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错误</a:t>
            </a:r>
            <a:endParaRPr lang="zh-CN" altLang="en-US" sz="320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906" name="Rectangle 10"/>
          <p:cNvSpPr/>
          <p:nvPr/>
        </p:nvSpPr>
        <p:spPr>
          <a:xfrm>
            <a:off x="928636" y="1627600"/>
            <a:ext cx="9827895" cy="3046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1.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正确的命题称为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真命题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，不正确的命题称为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假命题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.</a:t>
            </a:r>
          </a:p>
          <a:p>
            <a:pPr algn="l">
              <a:lnSpc>
                <a:spcPct val="150000"/>
              </a:lnSpc>
            </a:pP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2.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要说明一个命题是假命题，常常可以举出一个例子，</a:t>
            </a:r>
          </a:p>
          <a:p>
            <a:pPr algn="l">
              <a:lnSpc>
                <a:spcPct val="150000"/>
              </a:lnSpc>
            </a:pP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使它</a:t>
            </a:r>
            <a:r>
              <a:rPr lang="zh-CN" altLang="en-US" sz="3200" u="sng">
                <a:solidFill>
                  <a:schemeClr val="accent6">
                    <a:lumMod val="7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具备命题的条件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，而</a:t>
            </a:r>
            <a:r>
              <a:rPr lang="zh-CN" altLang="en-US" sz="3200" u="sng">
                <a:solidFill>
                  <a:schemeClr val="accent6">
                    <a:lumMod val="7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不具有命题的结论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，这种例子称为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反例</a:t>
            </a:r>
            <a:r>
              <a:rPr lang="en-US" altLang="zh-CN" sz="32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.</a:t>
            </a:r>
            <a:endParaRPr lang="zh-CN" altLang="en-US" sz="32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09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09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809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1"/>
          <p:cNvSpPr>
            <a:spLocks noChangeArrowheads="1"/>
          </p:cNvSpPr>
          <p:nvPr/>
        </p:nvSpPr>
        <p:spPr bwMode="auto">
          <a:xfrm>
            <a:off x="532130" y="523240"/>
            <a:ext cx="10561955" cy="3192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990600" indent="-990600" algn="l" defTabSz="914400" rtl="0" eaLnBrk="0" latinLnBrk="0" hangingPunct="0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8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例</a:t>
            </a:r>
            <a:r>
              <a:rPr lang="en-US" altLang="zh-CN" sz="28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4</a:t>
            </a:r>
            <a:r>
              <a:rPr lang="en-US" altLang="zh-CN" sz="2800" b="1" smtClean="0">
                <a:solidFill>
                  <a:srgbClr val="FF0000"/>
                </a:solidFill>
                <a:latin typeface="宋体" panose="02010600030101010101" pitchFamily="2" charset="-122"/>
              </a:rPr>
              <a:t>  </a:t>
            </a:r>
            <a:r>
              <a:rPr lang="zh-CN" altLang="en-US" sz="2800" smtClean="0">
                <a:latin typeface="微软雅黑" panose="020b0503020204020204" charset="-122"/>
                <a:ea typeface="微软雅黑"/>
              </a:rPr>
              <a:t>指出下列命题的条件和结论，并判断是真命题还是假命题</a:t>
            </a:r>
            <a:r>
              <a:rPr lang="zh-CN" altLang="en-US" sz="2800" b="1" smtClean="0">
                <a:latin typeface="宋体" panose="02010600030101010101" pitchFamily="2" charset="-122"/>
              </a:rPr>
              <a:t>．</a:t>
            </a:r>
          </a:p>
          <a:p>
            <a:pPr eaLnBrk="1" hangingPunct="1">
              <a:lnSpc>
                <a:spcPct val="18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smtClean="0">
                <a:latin typeface="宋体" panose="02010600030101010101" pitchFamily="2" charset="-122"/>
              </a:rPr>
              <a:t> (1)</a:t>
            </a:r>
            <a:r>
              <a:rPr lang="zh-CN" altLang="en-US" sz="2800" smtClean="0">
                <a:latin typeface="微软雅黑" panose="020b0503020204020204" charset="-122"/>
                <a:ea typeface="微软雅黑"/>
              </a:rPr>
              <a:t>互为补角的两个角相等</a:t>
            </a:r>
            <a:r>
              <a:rPr lang="zh-CN" altLang="en-US" sz="2800" b="1" smtClean="0">
                <a:latin typeface="宋体" panose="02010600030101010101" pitchFamily="2" charset="-122"/>
              </a:rPr>
              <a:t>；</a:t>
            </a:r>
          </a:p>
          <a:p>
            <a:pPr eaLnBrk="1" hangingPunct="1">
              <a:lnSpc>
                <a:spcPct val="18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smtClean="0">
                <a:latin typeface="宋体" panose="02010600030101010101" pitchFamily="2" charset="-122"/>
              </a:rPr>
              <a:t> (2)</a:t>
            </a:r>
            <a:r>
              <a:rPr lang="zh-CN" altLang="en-US" sz="2800" smtClean="0">
                <a:latin typeface="微软雅黑" panose="020b0503020204020204" charset="-122"/>
                <a:ea typeface="微软雅黑"/>
              </a:rPr>
              <a:t>若</a:t>
            </a:r>
            <a:r>
              <a:rPr lang="en-US" altLang="zh-CN" sz="2800" b="1" i="1" smtClean="0">
                <a:latin typeface="Times New Roman" panose="02020603050405020304" pitchFamily="18" charset="0"/>
              </a:rPr>
              <a:t>a</a:t>
            </a:r>
            <a:r>
              <a:rPr lang="zh-CN" altLang="en-US" sz="2800" b="1" smtClean="0">
                <a:latin typeface="宋体" panose="02010600030101010101" pitchFamily="2" charset="-122"/>
              </a:rPr>
              <a:t>＝</a:t>
            </a:r>
            <a:r>
              <a:rPr lang="en-US" altLang="zh-CN" sz="2800" b="1" i="1" smtClean="0">
                <a:latin typeface="Times New Roman" panose="02020603050405020304" pitchFamily="18" charset="0"/>
              </a:rPr>
              <a:t>b</a:t>
            </a:r>
            <a:r>
              <a:rPr lang="zh-CN" altLang="en-US" sz="2800" b="1" smtClean="0">
                <a:latin typeface="宋体" panose="02010600030101010101" pitchFamily="2" charset="-122"/>
              </a:rPr>
              <a:t>，</a:t>
            </a:r>
            <a:r>
              <a:rPr lang="zh-CN" altLang="en-US" sz="2800" smtClean="0">
                <a:latin typeface="微软雅黑" panose="020b0503020204020204" charset="-122"/>
                <a:ea typeface="微软雅黑"/>
              </a:rPr>
              <a:t>则</a:t>
            </a:r>
            <a:r>
              <a:rPr lang="en-US" altLang="zh-CN" sz="2800" b="1" i="1" smtClean="0">
                <a:latin typeface="Times New Roman" panose="02020603050405020304" pitchFamily="18" charset="0"/>
              </a:rPr>
              <a:t>a</a:t>
            </a:r>
            <a:r>
              <a:rPr lang="zh-CN" altLang="en-US" sz="2800" b="1" smtClean="0">
                <a:latin typeface="宋体" panose="02010600030101010101" pitchFamily="2" charset="-122"/>
              </a:rPr>
              <a:t>＋</a:t>
            </a:r>
            <a:r>
              <a:rPr lang="en-US" altLang="zh-CN" sz="2800" b="1" i="1" smtClean="0">
                <a:latin typeface="Times New Roman" panose="02020603050405020304" pitchFamily="18" charset="0"/>
              </a:rPr>
              <a:t>c</a:t>
            </a:r>
            <a:r>
              <a:rPr lang="zh-CN" altLang="en-US" sz="2800" b="1" smtClean="0">
                <a:latin typeface="宋体" panose="02010600030101010101" pitchFamily="2" charset="-122"/>
              </a:rPr>
              <a:t>＝</a:t>
            </a:r>
            <a:r>
              <a:rPr lang="en-US" altLang="zh-CN" sz="2800" b="1" i="1" smtClean="0">
                <a:latin typeface="Times New Roman" panose="02020603050405020304" pitchFamily="18" charset="0"/>
              </a:rPr>
              <a:t>b</a:t>
            </a:r>
            <a:r>
              <a:rPr lang="zh-CN" altLang="en-US" sz="2800" b="1" smtClean="0">
                <a:latin typeface="宋体" panose="02010600030101010101" pitchFamily="2" charset="-122"/>
              </a:rPr>
              <a:t>＋</a:t>
            </a:r>
            <a:r>
              <a:rPr lang="en-US" altLang="zh-CN" sz="2800" b="1" i="1" smtClean="0">
                <a:latin typeface="Times New Roman" panose="02020603050405020304" pitchFamily="18" charset="0"/>
              </a:rPr>
              <a:t>c</a:t>
            </a:r>
            <a:r>
              <a:rPr lang="zh-CN" altLang="en-US" sz="2800" b="1" smtClean="0">
                <a:latin typeface="宋体" panose="02010600030101010101" pitchFamily="2" charset="-122"/>
              </a:rPr>
              <a:t>；</a:t>
            </a:r>
          </a:p>
          <a:p>
            <a:pPr eaLnBrk="1" hangingPunct="1">
              <a:lnSpc>
                <a:spcPct val="18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smtClean="0">
                <a:latin typeface="宋体" panose="02010600030101010101" pitchFamily="2" charset="-122"/>
              </a:rPr>
              <a:t> (3)</a:t>
            </a:r>
            <a:r>
              <a:rPr lang="zh-CN" altLang="en-US" sz="2800" smtClean="0">
                <a:latin typeface="微软雅黑" panose="020b0503020204020204" charset="-122"/>
                <a:ea typeface="微软雅黑"/>
              </a:rPr>
              <a:t>如果两个长方形的周长相等，那么这两个长方形的面积相等</a:t>
            </a:r>
            <a:r>
              <a:rPr lang="zh-CN" altLang="en-US" sz="2800" b="1" smtClean="0">
                <a:latin typeface="宋体" panose="02010600030101010101" pitchFamily="2" charset="-122"/>
              </a:rPr>
              <a:t>．</a:t>
            </a:r>
            <a:endParaRPr lang="zh-CN" altLang="en-US" sz="2800" b="1" smtClean="0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08990" y="3983990"/>
            <a:ext cx="72948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smtClean="0">
                <a:solidFill>
                  <a:srgbClr val="0000FF"/>
                </a:solidFill>
                <a:latin typeface="宋体" panose="02010600030101010101" pitchFamily="2" charset="-122"/>
                <a:sym typeface="+mn-ea"/>
              </a:rPr>
              <a:t>导引：</a:t>
            </a:r>
            <a:r>
              <a:rPr lang="zh-CN" altLang="en-US" sz="2800" smtClean="0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紧扣真命题和假命题的定义进行判断．</a:t>
            </a:r>
          </a:p>
        </p:txBody>
      </p:sp>
    </p:spTree>
  </p:cSld>
  <p:clrMapOvr>
    <a:masterClrMapping/>
  </p:clrMapOvr>
  <p:transition>
    <p:push dir="u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477520" y="213360"/>
            <a:ext cx="2008505" cy="521970"/>
            <a:chOff x="752" y="336"/>
            <a:chExt cx="3163" cy="822"/>
          </a:xfrm>
        </p:grpSpPr>
        <p:sp>
          <p:nvSpPr>
            <p:cNvPr id="4" name="文本框 3">
              <a:hlinkClick action="ppaction://noaction"/>
            </p:cNvPr>
            <p:cNvSpPr txBox="1"/>
            <p:nvPr/>
          </p:nvSpPr>
          <p:spPr>
            <a:xfrm>
              <a:off x="1387" y="336"/>
              <a:ext cx="2528" cy="8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solidFill>
                    <a:srgbClr val="FF6600"/>
                  </a:solidFill>
                  <a:latin typeface="微软雅黑" panose="020b0503020204020204" charset="-122"/>
                  <a:ea typeface="微软雅黑"/>
                </a:rPr>
                <a:t>随堂演练</a:t>
              </a:r>
            </a:p>
          </p:txBody>
        </p:sp>
        <p:grpSp>
          <p:nvGrpSpPr>
            <p:cNvPr id="16" name="组合 15"/>
            <p:cNvGrpSpPr/>
            <p:nvPr/>
          </p:nvGrpSpPr>
          <p:grpSpPr>
            <a:xfrm>
              <a:off x="752" y="540"/>
              <a:ext cx="692" cy="442"/>
              <a:chOff x="7703976" y="5138335"/>
              <a:chExt cx="1084013" cy="853067"/>
            </a:xfrm>
          </p:grpSpPr>
          <p:sp>
            <p:nvSpPr>
              <p:cNvPr id="17" name="箭头: V 形 6"/>
              <p:cNvSpPr/>
              <p:nvPr/>
            </p:nvSpPr>
            <p:spPr>
              <a:xfrm>
                <a:off x="7703976" y="5140011"/>
                <a:ext cx="384477" cy="851391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  <p:sp>
            <p:nvSpPr>
              <p:cNvPr id="18" name="箭头: V 形 7"/>
              <p:cNvSpPr/>
              <p:nvPr/>
            </p:nvSpPr>
            <p:spPr>
              <a:xfrm>
                <a:off x="8052645" y="5138335"/>
                <a:ext cx="384476" cy="851390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  <p:sp>
            <p:nvSpPr>
              <p:cNvPr id="19" name="箭头: V 形 8"/>
              <p:cNvSpPr/>
              <p:nvPr/>
            </p:nvSpPr>
            <p:spPr>
              <a:xfrm>
                <a:off x="8403513" y="5140011"/>
                <a:ext cx="384476" cy="851391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</p:grpSp>
      </p:grpSp>
      <p:sp>
        <p:nvSpPr>
          <p:cNvPr id="100" name="文本框 99"/>
          <p:cNvSpPr txBox="1"/>
          <p:nvPr/>
        </p:nvSpPr>
        <p:spPr>
          <a:xfrm>
            <a:off x="447675" y="1137920"/>
            <a:ext cx="637794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alt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下列语句不是命题的是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　　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)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975995" y="1878965"/>
            <a:ext cx="899096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A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两直线平行，同位角相等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B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锐角都相等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975995" y="2670175"/>
            <a:ext cx="993394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C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画直线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AB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平行于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CD          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D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所有的质数都是奇数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41655" y="3983990"/>
            <a:ext cx="10527665" cy="15684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en-US" alt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如果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＞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，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＞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C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，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那么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＞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C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，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这个命题的条件是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______________  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，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结论是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________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5839460" y="1137920"/>
            <a:ext cx="4546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2569210" y="4963795"/>
            <a:ext cx="356616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sz="2800" b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sz="2800" b="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</a:t>
            </a:r>
            <a:r>
              <a:rPr lang="zh-CN" sz="2800" b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＞</a:t>
            </a:r>
            <a:r>
              <a:rPr lang="en-US" sz="2800" b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sz="2800" b="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B，</a:t>
            </a:r>
            <a:r>
              <a:rPr lang="en-US" sz="2800" b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sz="2800" b="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</a:t>
            </a:r>
            <a:r>
              <a:rPr lang="zh-CN" sz="2800" b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＞</a:t>
            </a:r>
            <a:r>
              <a:rPr lang="en-US" sz="2800" b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sz="2800" b="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C</a:t>
            </a:r>
            <a:endParaRPr lang="en-US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7379970" y="4981575"/>
            <a:ext cx="175387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buFont typeface="Arial" pitchFamily="34" charset="0"/>
              <a:buNone/>
            </a:pPr>
            <a:r>
              <a:rPr lang="en-US" sz="2800" b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sz="2800" b="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</a:t>
            </a:r>
            <a:r>
              <a:rPr lang="zh-CN" sz="2800" b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＞</a:t>
            </a:r>
            <a:r>
              <a:rPr lang="en-US" sz="2800" b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∠</a:t>
            </a:r>
            <a:r>
              <a:rPr lang="en-US" sz="2800" b="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C</a:t>
            </a:r>
            <a:endParaRPr lang="en-US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559435" y="718185"/>
            <a:ext cx="10201910" cy="10763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alt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3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zh-CN" altLang="en-US" sz="3200" b="0" smtClean="0"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对于命题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“</a:t>
            </a:r>
            <a:r>
              <a:rPr lang="zh-CN" altLang="en-US" sz="3200" b="0" smtClean="0"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若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</a:t>
            </a:r>
            <a:r>
              <a:rPr lang="en-US" sz="3200" b="0" baseline="30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＞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</a:t>
            </a:r>
            <a:r>
              <a:rPr lang="en-US" sz="3200" b="0" baseline="300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，</a:t>
            </a:r>
            <a:r>
              <a:rPr lang="zh-CN" altLang="en-US" sz="3200" b="0" smtClean="0"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则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＞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”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，</a:t>
            </a:r>
            <a:r>
              <a:rPr lang="zh-CN" altLang="en-US" sz="3200" b="0" smtClean="0"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下列四组关于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，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</a:t>
            </a:r>
            <a:r>
              <a:rPr lang="zh-CN" altLang="en-US" sz="3200" b="0" smtClean="0"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的值中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，</a:t>
            </a:r>
            <a:r>
              <a:rPr lang="zh-CN" altLang="en-US" sz="3200" b="0" smtClean="0"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能说明这个命题是假命题的是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　　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)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137920" y="1854200"/>
            <a:ext cx="877887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A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＝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3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，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＝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           B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＝－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3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，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＝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137920" y="2487295"/>
            <a:ext cx="849630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C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＝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3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，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＝－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         D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＝－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，</a:t>
            </a:r>
            <a:r>
              <a:rPr lang="en-US" sz="3200" b="0" i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＝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3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8209915" y="1210945"/>
            <a:ext cx="4546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200" b="1" i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B</a:t>
            </a:r>
          </a:p>
        </p:txBody>
      </p:sp>
      <p:sp>
        <p:nvSpPr>
          <p:cNvPr id="15" name="内容占位符 7"/>
          <p:cNvSpPr txBox="1">
            <a:spLocks noChangeArrowheads="1"/>
          </p:cNvSpPr>
          <p:nvPr/>
        </p:nvSpPr>
        <p:spPr bwMode="auto">
          <a:xfrm>
            <a:off x="805180" y="3073400"/>
            <a:ext cx="9584690" cy="353758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140000"/>
              </a:lnSpc>
            </a:pPr>
            <a:r>
              <a:rPr lang="en-US" altLang="zh-CN" sz="3200" b="1" smtClean="0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4.</a:t>
            </a:r>
            <a:r>
              <a:rPr lang="zh-CN" altLang="en-US" sz="3200" smtClean="0"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下</a:t>
            </a:r>
            <a:r>
              <a:rPr lang="zh-CN" altLang="en-US" sz="3200"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列命题中，是假命题的是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(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　　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)</a:t>
            </a:r>
          </a:p>
          <a:p>
            <a:pPr marL="457200" indent="-457200" algn="l">
              <a:lnSpc>
                <a:spcPct val="140000"/>
              </a:lnSpc>
            </a:pP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     A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．</a:t>
            </a:r>
            <a:r>
              <a:rPr lang="zh-CN" altLang="en-US" sz="3200" smtClean="0"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对顶角相等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marL="457200" indent="-457200" algn="l">
              <a:lnSpc>
                <a:spcPct val="140000"/>
              </a:lnSpc>
            </a:pP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     B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．</a:t>
            </a:r>
            <a:r>
              <a:rPr lang="zh-CN" altLang="en-US" sz="3200" smtClean="0"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同旁内角互补</a:t>
            </a:r>
          </a:p>
          <a:p>
            <a:pPr marL="457200" indent="-457200" algn="l">
              <a:lnSpc>
                <a:spcPct val="140000"/>
              </a:lnSpc>
            </a:pP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     C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．</a:t>
            </a:r>
            <a:r>
              <a:rPr lang="zh-CN" altLang="en-US" sz="3200" smtClean="0"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两点确定一条直线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marL="457200" indent="-457200" algn="l">
              <a:lnSpc>
                <a:spcPct val="140000"/>
              </a:lnSpc>
            </a:pP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     D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．</a:t>
            </a:r>
            <a:r>
              <a:rPr lang="zh-CN" altLang="en-US" sz="3200" smtClean="0"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角平分线上的点到这个角的两边的距离相等</a:t>
            </a:r>
            <a:endParaRPr lang="en-US" altLang="zh-CN" sz="3200"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6559383" y="3254927"/>
            <a:ext cx="4546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i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382905" y="847725"/>
            <a:ext cx="1105471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5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如果</a:t>
            </a:r>
            <a:r>
              <a:rPr lang="en-US" sz="3200" b="0" i="1" err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</a:t>
            </a:r>
            <a:r>
              <a:rPr lang="en-US" sz="3200" b="0" err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∥</a:t>
            </a:r>
            <a:r>
              <a:rPr lang="en-US" sz="3200" b="0" i="1" err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，</a:t>
            </a:r>
            <a:r>
              <a:rPr lang="en-US" sz="3200" b="0" i="1" err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b</a:t>
            </a:r>
            <a:r>
              <a:rPr lang="en-US" sz="3200" b="0" err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∥</a:t>
            </a:r>
            <a:r>
              <a:rPr lang="en-US" sz="3200" b="0" i="1" err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c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，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那么</a:t>
            </a:r>
            <a:r>
              <a:rPr lang="en-US" sz="3200" b="0" i="1" err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a</a:t>
            </a:r>
            <a:r>
              <a:rPr lang="en-US" sz="3200" b="0" err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∥</a:t>
            </a:r>
            <a:r>
              <a:rPr lang="en-US" sz="3200" b="0" i="1" err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c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，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这个推理的依据是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　　</a:t>
            </a:r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)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261745" y="1722755"/>
            <a:ext cx="268922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A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等量代换</a:t>
            </a:r>
            <a:endParaRPr lang="zh-CN" altLang="en-US" sz="3200" b="0">
              <a:latin typeface="微软雅黑" panose="020b0503020204020204" charset="-122"/>
              <a:ea typeface="微软雅黑"/>
              <a:cs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261745" y="2647315"/>
            <a:ext cx="353060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B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平行线的定义</a:t>
            </a:r>
            <a:endParaRPr lang="zh-CN" sz="3200">
              <a:latin typeface="微软雅黑" panose="020b0503020204020204" charset="-122"/>
              <a:ea typeface="微软雅黑"/>
              <a:cs typeface="黑体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261745" y="3735705"/>
            <a:ext cx="1040828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C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经过直线外一点，有且只有一条直线与已知直线平行</a:t>
            </a:r>
            <a:endParaRPr lang="zh-CN" sz="3200">
              <a:latin typeface="微软雅黑" panose="020b0503020204020204" charset="-122"/>
              <a:ea typeface="微软雅黑"/>
              <a:cs typeface="黑体" panose="02010609060101010101" pitchFamily="49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261745" y="4832350"/>
            <a:ext cx="682561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en-US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D</a:t>
            </a:r>
            <a:r>
              <a:rPr lang="zh-CN" sz="3200" b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</a:t>
            </a:r>
            <a:r>
              <a:rPr lang="zh-CN" sz="3200" b="0">
                <a:latin typeface="微软雅黑" panose="020b0503020204020204" charset="-122"/>
                <a:ea typeface="微软雅黑"/>
                <a:cs typeface="黑体" panose="02010609060101010101" pitchFamily="49" charset="-122"/>
              </a:rPr>
              <a:t>平行于同一直线的两条直线平行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10283242" y="877570"/>
            <a:ext cx="4546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477520" y="213360"/>
            <a:ext cx="2053590" cy="521970"/>
            <a:chOff x="752" y="336"/>
            <a:chExt cx="3234" cy="822"/>
          </a:xfrm>
        </p:grpSpPr>
        <p:sp>
          <p:nvSpPr>
            <p:cNvPr id="9" name="文本框 3">
              <a:hlinkClick action="ppaction://noaction"/>
            </p:cNvPr>
            <p:cNvSpPr txBox="1"/>
            <p:nvPr/>
          </p:nvSpPr>
          <p:spPr>
            <a:xfrm>
              <a:off x="1458" y="336"/>
              <a:ext cx="2528" cy="8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solidFill>
                    <a:srgbClr val="FF6600"/>
                  </a:solidFill>
                  <a:latin typeface="微软雅黑" panose="020b0503020204020204" charset="-122"/>
                  <a:ea typeface="微软雅黑"/>
                </a:rPr>
                <a:t>课堂小结</a:t>
              </a:r>
            </a:p>
          </p:txBody>
        </p:sp>
        <p:grpSp>
          <p:nvGrpSpPr>
            <p:cNvPr id="6" name="组合 5"/>
            <p:cNvGrpSpPr/>
            <p:nvPr/>
          </p:nvGrpSpPr>
          <p:grpSpPr>
            <a:xfrm>
              <a:off x="752" y="540"/>
              <a:ext cx="692" cy="442"/>
              <a:chOff x="7703976" y="5138335"/>
              <a:chExt cx="1084013" cy="853067"/>
            </a:xfrm>
          </p:grpSpPr>
          <p:sp>
            <p:nvSpPr>
              <p:cNvPr id="7" name="箭头: V 形 6"/>
              <p:cNvSpPr/>
              <p:nvPr/>
            </p:nvSpPr>
            <p:spPr>
              <a:xfrm>
                <a:off x="7703976" y="5140011"/>
                <a:ext cx="384477" cy="851391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  <p:sp>
            <p:nvSpPr>
              <p:cNvPr id="8" name="箭头: V 形 7"/>
              <p:cNvSpPr/>
              <p:nvPr/>
            </p:nvSpPr>
            <p:spPr>
              <a:xfrm>
                <a:off x="8052645" y="5138335"/>
                <a:ext cx="384476" cy="851390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  <p:sp>
            <p:nvSpPr>
              <p:cNvPr id="5" name="箭头: V 形 8"/>
              <p:cNvSpPr/>
              <p:nvPr/>
            </p:nvSpPr>
            <p:spPr>
              <a:xfrm>
                <a:off x="8403513" y="5140011"/>
                <a:ext cx="384476" cy="851391"/>
              </a:xfrm>
              <a:prstGeom prst="chevron">
                <a:avLst/>
              </a:prstGeom>
              <a:solidFill>
                <a:srgbClr val="FF66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cs typeface="+mn-lt"/>
                </a:endParaRPr>
              </a:p>
            </p:txBody>
          </p:sp>
        </p:grpSp>
      </p:grpSp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935641" y="1371961"/>
          <a:ext cx="10321290" cy="4389120"/>
        </p:xfrm>
        <a:graphic>
          <a:graphicData uri="http://schemas.openxmlformats.org/drawingml/2006/table">
            <a:tbl>
              <a:tblPr/>
              <a:tblGrid>
                <a:gridCol w="1298061"/>
                <a:gridCol w="1121434"/>
                <a:gridCol w="1535502"/>
                <a:gridCol w="6366293"/>
              </a:tblGrid>
              <a:tr h="731520">
                <a:tc gridSpan="4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命题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9928" marR="599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</a:tr>
              <a:tr h="31961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概念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9928" marR="599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判断一件事情的句子，叫做</a:t>
                      </a:r>
                      <a:r>
                        <a:rPr lang="en-US" sz="3200" kern="100">
                          <a:latin typeface="Times New Roman" panose="02020603050405020304"/>
                          <a:ea typeface="微软雅黑"/>
                          <a:cs typeface="Courier New" panose="02070309020205020404"/>
                        </a:rPr>
                        <a:t>________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9928" marR="599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</a:tr>
              <a:tr h="319618">
                <a:tc rowSpan="4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结构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9928" marR="599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组成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9928" marR="599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3200" kern="100">
                          <a:latin typeface="宋体" panose="02010600030101010101" pitchFamily="2" charset="-122"/>
                          <a:cs typeface="Courier New" panose="02070309020205020404"/>
                        </a:rPr>
                        <a:t>条件</a:t>
                      </a:r>
                    </a:p>
                  </a:txBody>
                  <a:tcPr marL="59928" marR="599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是</a:t>
                      </a:r>
                      <a:r>
                        <a:rPr lang="en-US" sz="3200" kern="100">
                          <a:latin typeface="Times New Roman" panose="02020603050405020304"/>
                          <a:ea typeface="微软雅黑"/>
                          <a:cs typeface="Courier New" panose="02070309020205020404"/>
                        </a:rPr>
                        <a:t>________</a:t>
                      </a: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的事项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9928" marR="599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9618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宋体" panose="02010600030101010101" pitchFamily="2" charset="-122"/>
                          <a:cs typeface="Courier New" panose="02070309020205020404"/>
                        </a:rPr>
                        <a:t>结论</a:t>
                      </a:r>
                    </a:p>
                  </a:txBody>
                  <a:tcPr marL="59928" marR="599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是由已知事项推断出的</a:t>
                      </a:r>
                      <a:r>
                        <a:rPr lang="en-US" sz="3200" kern="100">
                          <a:latin typeface="Times New Roman" panose="02020603050405020304"/>
                          <a:ea typeface="微软雅黑"/>
                          <a:cs typeface="Courier New" panose="02070309020205020404"/>
                        </a:rPr>
                        <a:t>________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9928" marR="599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9618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结论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9928" marR="599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如果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9928" marR="599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200" kern="100">
                          <a:latin typeface="Times New Roman" panose="02020603050405020304"/>
                          <a:ea typeface="微软雅黑"/>
                          <a:cs typeface="Courier New" panose="02070309020205020404"/>
                        </a:rPr>
                        <a:t>“</a:t>
                      </a: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如果</a:t>
                      </a:r>
                      <a:r>
                        <a:rPr lang="en-US" sz="3200" kern="100">
                          <a:latin typeface="Times New Roman" panose="02020603050405020304"/>
                          <a:ea typeface="微软雅黑"/>
                          <a:cs typeface="Courier New" panose="02070309020205020404"/>
                        </a:rPr>
                        <a:t>”</a:t>
                      </a: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引出的部分是</a:t>
                      </a:r>
                      <a:r>
                        <a:rPr lang="en-US" sz="3200" kern="100">
                          <a:latin typeface="Times New Roman" panose="02020603050405020304"/>
                          <a:ea typeface="微软雅黑"/>
                          <a:cs typeface="Courier New" panose="02070309020205020404"/>
                        </a:rPr>
                        <a:t>________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9928" marR="599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9618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那么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9928" marR="599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200" kern="100">
                          <a:latin typeface="Times New Roman" panose="02020603050405020304"/>
                          <a:ea typeface="微软雅黑"/>
                          <a:cs typeface="Courier New" panose="02070309020205020404"/>
                        </a:rPr>
                        <a:t>“</a:t>
                      </a: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那么</a:t>
                      </a:r>
                      <a:r>
                        <a:rPr lang="en-US" sz="3200" kern="100">
                          <a:latin typeface="Times New Roman" panose="02020603050405020304"/>
                          <a:ea typeface="微软雅黑"/>
                          <a:cs typeface="Courier New" panose="02070309020205020404"/>
                        </a:rPr>
                        <a:t>”</a:t>
                      </a: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引出的部分是</a:t>
                      </a:r>
                      <a:r>
                        <a:rPr lang="en-US" sz="3200" kern="100">
                          <a:latin typeface="Times New Roman" panose="02020603050405020304"/>
                          <a:ea typeface="微软雅黑"/>
                          <a:cs typeface="Courier New" panose="02070309020205020404"/>
                        </a:rPr>
                        <a:t>________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9928" marR="5992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8621935" y="2211835"/>
            <a:ext cx="1005403" cy="584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sz="3200" b="0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命题</a:t>
            </a:r>
            <a:endParaRPr kumimoji="0" lang="zh-CN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0" name="Rectangle 1"/>
          <p:cNvSpPr>
            <a:spLocks noChangeArrowheads="1"/>
          </p:cNvSpPr>
          <p:nvPr/>
        </p:nvSpPr>
        <p:spPr bwMode="auto">
          <a:xfrm>
            <a:off x="5689726" y="3001467"/>
            <a:ext cx="1005403" cy="584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sz="3200" b="0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已知</a:t>
            </a:r>
            <a:endParaRPr kumimoji="0" lang="zh-CN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1" name="Rectangle 1"/>
          <p:cNvSpPr>
            <a:spLocks noChangeArrowheads="1"/>
          </p:cNvSpPr>
          <p:nvPr/>
        </p:nvSpPr>
        <p:spPr bwMode="auto">
          <a:xfrm>
            <a:off x="9322400" y="3659504"/>
            <a:ext cx="1005403" cy="584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sz="3200" b="0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事项</a:t>
            </a:r>
            <a:endParaRPr kumimoji="0" lang="zh-CN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2" name="Rectangle 1"/>
          <p:cNvSpPr>
            <a:spLocks noChangeArrowheads="1"/>
          </p:cNvSpPr>
          <p:nvPr/>
        </p:nvSpPr>
        <p:spPr bwMode="auto">
          <a:xfrm>
            <a:off x="8883242" y="4429209"/>
            <a:ext cx="1005403" cy="584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sz="3200" b="0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条件</a:t>
            </a:r>
            <a:endParaRPr kumimoji="0" lang="zh-CN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3" name="Rectangle 1"/>
          <p:cNvSpPr>
            <a:spLocks noChangeArrowheads="1"/>
          </p:cNvSpPr>
          <p:nvPr/>
        </p:nvSpPr>
        <p:spPr bwMode="auto">
          <a:xfrm>
            <a:off x="8848738" y="5170446"/>
            <a:ext cx="1005403" cy="584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sz="3200" b="0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结论</a:t>
            </a:r>
            <a:endParaRPr kumimoji="0" lang="zh-CN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1" grpId="0"/>
      <p:bldP spid="12" grpId="0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" name="表格 7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729616" y="1162076"/>
          <a:ext cx="10381221" cy="3657600"/>
        </p:xfrm>
        <a:graphic>
          <a:graphicData uri="http://schemas.openxmlformats.org/drawingml/2006/table">
            <a:tbl>
              <a:tblPr/>
              <a:tblGrid>
                <a:gridCol w="995680"/>
                <a:gridCol w="1643886"/>
                <a:gridCol w="7741655"/>
              </a:tblGrid>
              <a:tr h="73152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分类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真命题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正确的命题称为</a:t>
                      </a:r>
                      <a:r>
                        <a:rPr lang="en-US" sz="3200" kern="100">
                          <a:latin typeface="Times New Roman" panose="02020603050405020304"/>
                          <a:ea typeface="微软雅黑"/>
                          <a:cs typeface="Courier New" panose="02070309020205020404"/>
                        </a:rPr>
                        <a:t>________</a:t>
                      </a: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命题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endParaRPr lang="en-US" sz="3200" kern="100">
                        <a:latin typeface="Times New Roman" panose="02020603050405020304"/>
                        <a:ea typeface="微软雅黑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假命题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不正确的命题称为</a:t>
                      </a:r>
                      <a:r>
                        <a:rPr lang="en-US" sz="3200" kern="100">
                          <a:latin typeface="Times New Roman" panose="02020603050405020304"/>
                          <a:ea typeface="微软雅黑"/>
                          <a:cs typeface="Courier New" panose="02070309020205020404"/>
                        </a:rPr>
                        <a:t>________</a:t>
                      </a: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命题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判断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方法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举反例</a:t>
                      </a:r>
                      <a:endParaRPr lang="zh-CN" sz="3200" kern="100"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要说明一个命题是</a:t>
                      </a:r>
                      <a:r>
                        <a:rPr lang="zh-CN" sz="3200" kern="100">
                          <a:solidFill>
                            <a:srgbClr val="FF0000"/>
                          </a:solidFill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假命题</a:t>
                      </a:r>
                      <a:r>
                        <a:rPr lang="zh-CN" sz="3200" kern="100"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，常常可以举出一个例子，使它具备命题的条件，而不具有命题的结论，这种例子称为</a:t>
                      </a:r>
                      <a:r>
                        <a:rPr lang="zh-CN" sz="3200" kern="100">
                          <a:solidFill>
                            <a:srgbClr val="FF0000"/>
                          </a:solidFill>
                          <a:latin typeface="Times New Roman" panose="02020603050405020304"/>
                          <a:ea typeface="微软雅黑"/>
                          <a:cs typeface="Times New Roman" panose="02020603050405020304"/>
                        </a:rPr>
                        <a:t>反例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6831856" y="1307069"/>
            <a:ext cx="595035" cy="584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sz="3200" b="0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真</a:t>
            </a:r>
            <a:endParaRPr kumimoji="0" lang="zh-CN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0" name="Rectangle 1"/>
          <p:cNvSpPr>
            <a:spLocks noChangeArrowheads="1"/>
          </p:cNvSpPr>
          <p:nvPr/>
        </p:nvSpPr>
        <p:spPr bwMode="auto">
          <a:xfrm>
            <a:off x="7245925" y="2014436"/>
            <a:ext cx="595035" cy="584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sz="3200" b="0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假</a:t>
            </a:r>
            <a:endParaRPr kumimoji="0" lang="zh-CN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右箭头 1"/>
          <p:cNvSpPr/>
          <p:nvPr/>
        </p:nvSpPr>
        <p:spPr>
          <a:xfrm rot="2700000">
            <a:off x="7548880" y="3661410"/>
            <a:ext cx="1804035" cy="2413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11061700" y="10833100"/>
            <a:ext cx="317500" cy="241300"/>
          </a:xfrm>
          <a:prstGeom prst="cube">
            <a:avLst/>
          </a:prstGeom>
        </p:spPr>
      </p:pic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https://d.book118.com/996230004230010054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TEMPLATE_SUBCATEGORY" val="0"/>
  <p:tag name="KSO_WM_TEMPLATE_THUMBS_INDEX" val="1"/>
</p:tagLst>
</file>

<file path=ppt/tags/tag62.xml><?xml version="1.0" encoding="utf-8"?>
<p:tagLst xmlns:p="http://schemas.openxmlformats.org/presentationml/2006/main">
  <p:tag name="KSO_WM_UNIT_TABLE_BEAUTIFY" val="{048fe8be-6bc0-4225-bbe7-6616195e83e0}"/>
</p:tagLst>
</file>

<file path=ppt/tags/tag63.xml><?xml version="1.0" encoding="utf-8"?>
<p:tagLst xmlns:p="http://schemas.openxmlformats.org/presentationml/2006/main">
  <p:tag name="KSO_WM_UNIT_TABLE_BEAUTIFY" val="{09de77ba-fab1-4cd1-9f0c-96a548fdb63d}"/>
</p:tagLst>
</file>

<file path=ppt/tags/tag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隶书</vt:lpstr>
      <vt:lpstr>宋体</vt:lpstr>
      <vt:lpstr>黑体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2024-09-22T04:52:14.290</cp:lastPrinted>
  <dcterms:created xsi:type="dcterms:W3CDTF">2024-09-21T20:52:14Z</dcterms:created>
  <dcterms:modified xsi:type="dcterms:W3CDTF">2024-09-21T20:52:16Z</dcterms:modified>
</cp:coreProperties>
</file>