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43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54570-AF93-4F61-91A6-EA9B8B71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FA496-7E2C-4BF8-87B8-A08D83429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C25A6-7377-4892-9789-62D2ABE8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384BC-D606-4DA5-B965-177D17C1D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C0EE4-7E05-422C-9153-AF7E24FE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18E1B-E0FA-4242-8AAA-D9868963D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96F96-5A70-490D-B477-8344D351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DD9EA-FE91-451F-9EFA-E8688A15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4D610-4C80-4336-96FB-CE60C31E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FBC52-22D7-4666-BD02-5D9BEED7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6B8F9-A781-460D-951F-5A88D732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22" Type="http://schemas.openxmlformats.org/officeDocument/2006/relationships/tags" Target="../tags/tag285.xml" /><Relationship Id="rId23" Type="http://schemas.openxmlformats.org/officeDocument/2006/relationships/tags" Target="../tags/tag286.xml" /><Relationship Id="rId24" Type="http://schemas.openxmlformats.org/officeDocument/2006/relationships/tags" Target="../tags/tag287.xml" /><Relationship Id="rId25" Type="http://schemas.openxmlformats.org/officeDocument/2006/relationships/tags" Target="../tags/tag288.xml" /><Relationship Id="rId26" Type="http://schemas.openxmlformats.org/officeDocument/2006/relationships/tags" Target="../tags/tag289.xml" /><Relationship Id="rId27" Type="http://schemas.openxmlformats.org/officeDocument/2006/relationships/tags" Target="../tags/tag290.xml" /><Relationship Id="rId28" Type="http://schemas.openxmlformats.org/officeDocument/2006/relationships/tags" Target="../tags/tag291.xml" /><Relationship Id="rId29" Type="http://schemas.openxmlformats.org/officeDocument/2006/relationships/tags" Target="../tags/tag292.xml" /><Relationship Id="rId3" Type="http://schemas.openxmlformats.org/officeDocument/2006/relationships/tags" Target="../tags/tag266.xml" /><Relationship Id="rId30" Type="http://schemas.openxmlformats.org/officeDocument/2006/relationships/tags" Target="../tags/tag293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17" Type="http://schemas.openxmlformats.org/officeDocument/2006/relationships/tags" Target="../tags/tag340.xml" /><Relationship Id="rId18" Type="http://schemas.openxmlformats.org/officeDocument/2006/relationships/tags" Target="../tags/tag341.xml" /><Relationship Id="rId19" Type="http://schemas.openxmlformats.org/officeDocument/2006/relationships/tags" Target="../tags/tag342.xml" /><Relationship Id="rId2" Type="http://schemas.openxmlformats.org/officeDocument/2006/relationships/tags" Target="../tags/tag325.xml" /><Relationship Id="rId20" Type="http://schemas.openxmlformats.org/officeDocument/2006/relationships/tags" Target="../tags/tag343.xml" /><Relationship Id="rId21" Type="http://schemas.openxmlformats.org/officeDocument/2006/relationships/tags" Target="../tags/tag344.xml" /><Relationship Id="rId22" Type="http://schemas.openxmlformats.org/officeDocument/2006/relationships/tags" Target="../tags/tag345.xml" /><Relationship Id="rId23" Type="http://schemas.openxmlformats.org/officeDocument/2006/relationships/tags" Target="../tags/tag346.xml" /><Relationship Id="rId24" Type="http://schemas.openxmlformats.org/officeDocument/2006/relationships/tags" Target="../tags/tag347.xml" /><Relationship Id="rId25" Type="http://schemas.openxmlformats.org/officeDocument/2006/relationships/tags" Target="../tags/tag348.xml" /><Relationship Id="rId26" Type="http://schemas.openxmlformats.org/officeDocument/2006/relationships/tags" Target="../tags/tag349.xml" /><Relationship Id="rId27" Type="http://schemas.openxmlformats.org/officeDocument/2006/relationships/tags" Target="../tags/tag350.xml" /><Relationship Id="rId28" Type="http://schemas.openxmlformats.org/officeDocument/2006/relationships/tags" Target="../tags/tag351.xml" /><Relationship Id="rId29" Type="http://schemas.openxmlformats.org/officeDocument/2006/relationships/tags" Target="../tags/tag352.xml" /><Relationship Id="rId3" Type="http://schemas.openxmlformats.org/officeDocument/2006/relationships/tags" Target="../tags/tag326.xml" /><Relationship Id="rId30" Type="http://schemas.openxmlformats.org/officeDocument/2006/relationships/tags" Target="../tags/tag353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tags" Target="../tags/tag364.xml" /><Relationship Id="rId13" Type="http://schemas.openxmlformats.org/officeDocument/2006/relationships/tags" Target="../tags/tag365.xml" /><Relationship Id="rId14" Type="http://schemas.openxmlformats.org/officeDocument/2006/relationships/tags" Target="../tags/tag366.xml" /><Relationship Id="rId15" Type="http://schemas.openxmlformats.org/officeDocument/2006/relationships/tags" Target="../tags/tag367.xml" /><Relationship Id="rId16" Type="http://schemas.openxmlformats.org/officeDocument/2006/relationships/tags" Target="../tags/tag368.xml" /><Relationship Id="rId17" Type="http://schemas.openxmlformats.org/officeDocument/2006/relationships/tags" Target="../tags/tag369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Relationship Id="rId9" Type="http://schemas.openxmlformats.org/officeDocument/2006/relationships/tags" Target="../tags/tag3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70.xml" /><Relationship Id="rId3" Type="http://schemas.openxmlformats.org/officeDocument/2006/relationships/tags" Target="../tags/tag371.xml" /><Relationship Id="rId4" Type="http://schemas.openxmlformats.org/officeDocument/2006/relationships/tags" Target="../tags/tag3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1.xml" /><Relationship Id="rId11" Type="http://schemas.openxmlformats.org/officeDocument/2006/relationships/tags" Target="../tags/tag382.xml" /><Relationship Id="rId12" Type="http://schemas.openxmlformats.org/officeDocument/2006/relationships/tags" Target="../tags/tag383.xml" /><Relationship Id="rId13" Type="http://schemas.openxmlformats.org/officeDocument/2006/relationships/tags" Target="../tags/tag384.xml" /><Relationship Id="rId14" Type="http://schemas.openxmlformats.org/officeDocument/2006/relationships/tags" Target="../tags/tag385.xml" /><Relationship Id="rId15" Type="http://schemas.openxmlformats.org/officeDocument/2006/relationships/tags" Target="../tags/tag386.xml" /><Relationship Id="rId16" Type="http://schemas.openxmlformats.org/officeDocument/2006/relationships/tags" Target="../tags/tag387.xml" /><Relationship Id="rId17" Type="http://schemas.openxmlformats.org/officeDocument/2006/relationships/tags" Target="../tags/tag388.xml" /><Relationship Id="rId18" Type="http://schemas.openxmlformats.org/officeDocument/2006/relationships/tags" Target="../tags/tag389.xml" /><Relationship Id="rId19" Type="http://schemas.openxmlformats.org/officeDocument/2006/relationships/tags" Target="../tags/tag390.xml" /><Relationship Id="rId2" Type="http://schemas.openxmlformats.org/officeDocument/2006/relationships/tags" Target="../tags/tag373.xml" /><Relationship Id="rId20" Type="http://schemas.openxmlformats.org/officeDocument/2006/relationships/tags" Target="../tags/tag391.xml" /><Relationship Id="rId21" Type="http://schemas.openxmlformats.org/officeDocument/2006/relationships/tags" Target="../tags/tag392.xml" /><Relationship Id="rId3" Type="http://schemas.openxmlformats.org/officeDocument/2006/relationships/tags" Target="../tags/tag374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tags" Target="../tags/tag377.xml" /><Relationship Id="rId7" Type="http://schemas.openxmlformats.org/officeDocument/2006/relationships/tags" Target="../tags/tag378.xml" /><Relationship Id="rId8" Type="http://schemas.openxmlformats.org/officeDocument/2006/relationships/tags" Target="../tags/tag379.xml" /><Relationship Id="rId9" Type="http://schemas.openxmlformats.org/officeDocument/2006/relationships/tags" Target="../tags/tag3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1.xml" /><Relationship Id="rId11" Type="http://schemas.openxmlformats.org/officeDocument/2006/relationships/tags" Target="../tags/tag402.xml" /><Relationship Id="rId12" Type="http://schemas.openxmlformats.org/officeDocument/2006/relationships/tags" Target="../tags/tag403.xml" /><Relationship Id="rId13" Type="http://schemas.openxmlformats.org/officeDocument/2006/relationships/tags" Target="../tags/tag404.xml" /><Relationship Id="rId14" Type="http://schemas.openxmlformats.org/officeDocument/2006/relationships/tags" Target="../tags/tag405.xml" /><Relationship Id="rId15" Type="http://schemas.openxmlformats.org/officeDocument/2006/relationships/tags" Target="../tags/tag406.xml" /><Relationship Id="rId16" Type="http://schemas.openxmlformats.org/officeDocument/2006/relationships/tags" Target="../tags/tag407.xml" /><Relationship Id="rId17" Type="http://schemas.openxmlformats.org/officeDocument/2006/relationships/tags" Target="../tags/tag408.xml" /><Relationship Id="rId18" Type="http://schemas.openxmlformats.org/officeDocument/2006/relationships/tags" Target="../tags/tag409.xml" /><Relationship Id="rId19" Type="http://schemas.openxmlformats.org/officeDocument/2006/relationships/tags" Target="../tags/tag410.xml" /><Relationship Id="rId2" Type="http://schemas.openxmlformats.org/officeDocument/2006/relationships/tags" Target="../tags/tag393.xml" /><Relationship Id="rId20" Type="http://schemas.openxmlformats.org/officeDocument/2006/relationships/tags" Target="../tags/tag411.xml" /><Relationship Id="rId21" Type="http://schemas.openxmlformats.org/officeDocument/2006/relationships/tags" Target="../tags/tag412.xml" /><Relationship Id="rId22" Type="http://schemas.openxmlformats.org/officeDocument/2006/relationships/tags" Target="../tags/tag413.xml" /><Relationship Id="rId23" Type="http://schemas.openxmlformats.org/officeDocument/2006/relationships/tags" Target="../tags/tag414.xml" /><Relationship Id="rId24" Type="http://schemas.openxmlformats.org/officeDocument/2006/relationships/tags" Target="../tags/tag415.xml" /><Relationship Id="rId25" Type="http://schemas.openxmlformats.org/officeDocument/2006/relationships/tags" Target="../tags/tag416.xml" /><Relationship Id="rId26" Type="http://schemas.openxmlformats.org/officeDocument/2006/relationships/tags" Target="../tags/tag417.xml" /><Relationship Id="rId27" Type="http://schemas.openxmlformats.org/officeDocument/2006/relationships/tags" Target="../tags/tag418.xml" /><Relationship Id="rId28" Type="http://schemas.openxmlformats.org/officeDocument/2006/relationships/tags" Target="../tags/tag419.xml" /><Relationship Id="rId29" Type="http://schemas.openxmlformats.org/officeDocument/2006/relationships/tags" Target="../tags/tag420.xml" /><Relationship Id="rId3" Type="http://schemas.openxmlformats.org/officeDocument/2006/relationships/tags" Target="../tags/tag394.xml" /><Relationship Id="rId30" Type="http://schemas.openxmlformats.org/officeDocument/2006/relationships/tags" Target="../tags/tag421.xml" /><Relationship Id="rId4" Type="http://schemas.openxmlformats.org/officeDocument/2006/relationships/tags" Target="../tags/tag395.xml" /><Relationship Id="rId5" Type="http://schemas.openxmlformats.org/officeDocument/2006/relationships/tags" Target="../tags/tag396.xml" /><Relationship Id="rId6" Type="http://schemas.openxmlformats.org/officeDocument/2006/relationships/tags" Target="../tags/tag397.xml" /><Relationship Id="rId7" Type="http://schemas.openxmlformats.org/officeDocument/2006/relationships/tags" Target="../tags/tag398.xml" /><Relationship Id="rId8" Type="http://schemas.openxmlformats.org/officeDocument/2006/relationships/tags" Target="../tags/tag399.xml" /><Relationship Id="rId9" Type="http://schemas.openxmlformats.org/officeDocument/2006/relationships/tags" Target="../tags/tag4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2" Type="http://schemas.openxmlformats.org/officeDocument/2006/relationships/tags" Target="../tags/tag422.xml" /><Relationship Id="rId3" Type="http://schemas.openxmlformats.org/officeDocument/2006/relationships/tags" Target="../tags/tag423.xml" /><Relationship Id="rId4" Type="http://schemas.openxmlformats.org/officeDocument/2006/relationships/tags" Target="../tags/tag424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40213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新课标《秦晋崤之战》实用课件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</a:t>
            </a: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教学过程</a:t>
            </a: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教学重点与难点</a:t>
            </a: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教学目标</a:t>
            </a:r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知识与技能</a:t>
            </a:r>
          </a:p>
        </p:txBody>
      </p:sp>
      <p:sp>
        <p:nvSpPr>
          <p:cNvPr id="10497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理解文中古代汉语常识和特殊的表达方式</a:t>
            </a:r>
          </a:p>
        </p:txBody>
      </p:sp>
      <p:sp>
        <p:nvSpPr>
          <p:cNvPr id="10497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掌握文中重点实词、虚词的用法和意义</a:t>
            </a:r>
          </a:p>
        </p:txBody>
      </p:sp>
      <p:sp>
        <p:nvSpPr>
          <p:cNvPr id="10497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了解《左传》的叙事艺术和特点</a:t>
            </a:r>
          </a:p>
        </p:txBody>
      </p:sp>
      <p:sp>
        <p:nvSpPr>
          <p:cNvPr id="10497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了解古代战争的礼仪和战争场面描写的手法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过程与方法</a:t>
            </a:r>
          </a:p>
        </p:txBody>
      </p:sp>
      <p:sp>
        <p:nvSpPr>
          <p:cNvPr id="10497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通过阅读文本，了解故事情节和人物形象</a:t>
            </a:r>
          </a:p>
        </p:txBody>
      </p:sp>
      <p:sp>
        <p:nvSpPr>
          <p:cNvPr id="10497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通过分析文本，理解文章主旨和作者意图</a:t>
            </a:r>
          </a:p>
        </p:txBody>
      </p:sp>
      <p:sp>
        <p:nvSpPr>
          <p:cNvPr id="10497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通过小组讨论，探讨文章中的问题和争议</a:t>
            </a:r>
          </a:p>
        </p:txBody>
      </p:sp>
      <p:sp>
        <p:nvSpPr>
          <p:cNvPr id="10497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通过课堂互动，提高学生的思维能力和表达能力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情感态度与价值观</a:t>
            </a:r>
          </a:p>
        </p:txBody>
      </p:sp>
      <p:sp>
        <p:nvSpPr>
          <p:cNvPr id="104982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3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3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4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4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理解课文内容，了解秦晋之间的关系</a:t>
            </a:r>
          </a:p>
        </p:txBody>
      </p:sp>
      <p:sp>
        <p:nvSpPr>
          <p:cNvPr id="104985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培养正确的历史观和价值观</a:t>
            </a:r>
          </a:p>
        </p:txBody>
      </p:sp>
      <p:sp>
        <p:nvSpPr>
          <p:cNvPr id="104986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感受古代将士的英勇和忠诚</a:t>
            </a:r>
          </a:p>
        </p:txBody>
      </p:sp>
      <p:sp>
        <p:nvSpPr>
          <p:cNvPr id="104986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体会古代战争的残酷和惨烈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教学内容</a:t>
            </a:r>
          </a:p>
        </p:txBody>
      </p:sp>
      <p:sp>
        <p:nvSpPr>
          <p:cNvPr id="1049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</a:p>
        </p:txBody>
      </p:sp>
      <p:sp>
        <p:nvSpPr>
          <p:cNvPr id="10500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内容3：秦晋崤之战的历史背景</a:t>
            </a:r>
          </a:p>
        </p:txBody>
      </p:sp>
      <p:sp>
        <p:nvSpPr>
          <p:cNvPr id="10501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内容4：秦晋崤之战的背景介绍</a:t>
            </a:r>
          </a:p>
        </p:txBody>
      </p:sp>
      <p:sp>
        <p:nvSpPr>
          <p:cNvPr id="10501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内容1：秦晋两国矛盾的背景</a:t>
            </a:r>
          </a:p>
        </p:txBody>
      </p:sp>
      <p:sp>
        <p:nvSpPr>
          <p:cNvPr id="10501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内容2：秦晋崤之战的背景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故事情节</a:t>
            </a:r>
          </a:p>
        </p:txBody>
      </p:sp>
      <p:sp>
        <p:nvSpPr>
          <p:cNvPr id="105015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5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秦军三帅自相残杀</a:t>
            </a:r>
          </a:p>
        </p:txBody>
      </p:sp>
      <p:sp>
        <p:nvSpPr>
          <p:cNvPr id="105016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6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6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6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秦晋两国交战背景</a:t>
            </a:r>
          </a:p>
        </p:txBody>
      </p:sp>
      <p:sp>
        <p:nvSpPr>
          <p:cNvPr id="105016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7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7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7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蹇叔预言秦军必败</a:t>
            </a:r>
          </a:p>
        </p:txBody>
      </p:sp>
      <p:sp>
        <p:nvSpPr>
          <p:cNvPr id="105017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7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8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8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秦军败退，晋军追击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人物形象</a:t>
            </a:r>
          </a:p>
        </p:txBody>
      </p:sp>
      <p:sp>
        <p:nvSpPr>
          <p:cNvPr id="105022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2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2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3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3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2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5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5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5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6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蹇叔：贤臣，有远见卓识，对秦晋关系有深刻认识</a:t>
            </a:r>
          </a:p>
        </p:txBody>
      </p:sp>
      <p:sp>
        <p:nvSpPr>
          <p:cNvPr id="105026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白乙丙：将领，勇猛善战，但也有忠诚的一面</a:t>
            </a:r>
          </a:p>
        </p:txBody>
      </p:sp>
      <p:sp>
        <p:nvSpPr>
          <p:cNvPr id="105026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西乞术：将领，勇猛善战，但也有谨慎的一面</a:t>
            </a:r>
          </a:p>
        </p:txBody>
      </p:sp>
      <p:sp>
        <p:nvSpPr>
          <p:cNvPr id="105026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孟明视：将领，勇猛善战，但也有轻敌冒进的一面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主题思想</a:t>
            </a:r>
          </a:p>
        </p:txBody>
      </p:sp>
      <p:sp>
        <p:nvSpPr>
          <p:cNvPr id="10503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探讨《秦晋崤之战》所反映的战争观念和思想内涵</a:t>
            </a:r>
          </a:p>
        </p:txBody>
      </p:sp>
      <p:sp>
        <p:nvSpPr>
          <p:cNvPr id="10503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介绍《秦晋崤之战》的背景和历史意义</a:t>
            </a:r>
          </a:p>
        </p:txBody>
      </p:sp>
      <p:sp>
        <p:nvSpPr>
          <p:cNvPr id="10503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分析《秦晋崤之战》中的人物形象和性格特点</a:t>
            </a:r>
          </a:p>
        </p:txBody>
      </p:sp>
      <p:sp>
        <p:nvSpPr>
          <p:cNvPr id="10503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总结《秦晋崤之战》的主题思想和艺术价值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教学方法</a:t>
            </a:r>
          </a:p>
        </p:txBody>
      </p:sp>
      <p:sp>
        <p:nvSpPr>
          <p:cNvPr id="1050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讲授法</a:t>
            </a:r>
          </a:p>
        </p:txBody>
      </p:sp>
      <p:sp>
        <p:nvSpPr>
          <p:cNvPr id="10505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讲授法定义：教师通过口头语言向学生传授知识、培养能力、进行思想教育的方法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讲授法适用范围：适用于传授新知识、新技能、新概念等</a:t>
            </a:r>
          </a:p>
        </p:txBody>
      </p:sp>
      <p:sp>
        <p:nvSpPr>
          <p:cNvPr id="10505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讲授法注意事项：要注重启发式教学，避免“满堂灌”，同时结合其他教学方法，提高教学效果</a:t>
            </a:r>
          </a:p>
        </p:txBody>
      </p:sp>
      <p:sp>
        <p:nvSpPr>
          <p:cNvPr id="10506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讲授法特点：教师主导，系统传授，传递信息量大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讨论法</a:t>
            </a:r>
          </a:p>
        </p:txBody>
      </p:sp>
      <p:sp>
        <p:nvSpPr>
          <p:cNvPr id="10506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7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7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定义：讨论法是一种通过小组或团队讨论来解决问题的教学方法</a:t>
            </a:r>
          </a:p>
        </p:txBody>
      </p:sp>
      <p:sp>
        <p:nvSpPr>
          <p:cNvPr id="10506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应用范围：适用于各种学科的教学，尤其适合于历史、文学等需要深入思考的学科</a:t>
            </a:r>
          </a:p>
        </p:txBody>
      </p:sp>
      <p:sp>
        <p:nvSpPr>
          <p:cNvPr id="10506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实施步骤：确定讨论主题、分组、引导学生进行讨论、总结与反馈</a:t>
            </a:r>
          </a:p>
        </p:txBody>
      </p:sp>
      <p:sp>
        <p:nvSpPr>
          <p:cNvPr id="10506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特点：能够激发学生的学习兴趣，提高他们的思考能力和表达能力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案例分析法</a:t>
            </a:r>
          </a:p>
        </p:txBody>
      </p:sp>
      <p:sp>
        <p:nvSpPr>
          <p:cNvPr id="105072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案例选择：选取具有代表性的案例，如《秦晋崤之战》中的某一段落或某一情节</a:t>
            </a:r>
          </a:p>
        </p:txBody>
      </p:sp>
      <p:sp>
        <p:nvSpPr>
          <p:cNvPr id="105073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案例分析：对选取的案例进行深入剖析，分析其背景、人物形象、情节发展等方面</a:t>
            </a:r>
          </a:p>
        </p:txBody>
      </p:sp>
      <p:sp>
        <p:nvSpPr>
          <p:cNvPr id="105073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案例总结：总结案例中的规律和特点，提炼出教学重点和难点</a:t>
            </a:r>
          </a:p>
        </p:txBody>
      </p:sp>
      <p:sp>
        <p:nvSpPr>
          <p:cNvPr id="105074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案例应用：将案例分析法应用于实际教学中，引导学生深入理解课文内容</a:t>
            </a:r>
          </a:p>
        </p:txBody>
      </p:sp>
      <p:sp>
        <p:nvSpPr>
          <p:cNvPr id="105074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https://d.book118.com/996240213222010030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72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4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新课标《秦晋崤之战》实用课件</vt:lpstr>
      <vt:lpstr>目录</vt:lpstr>
      <vt:lpstr>添加章节标题</vt:lpstr>
      <vt:lpstr>教学目标</vt:lpstr>
      <vt:lpstr>知识与技能</vt:lpstr>
      <vt:lpstr>过程与方法</vt:lpstr>
      <vt:lpstr>情感态度与价值观</vt:lpstr>
      <vt:lpstr>教学内容</vt:lpstr>
      <vt:lpstr>背景介绍</vt:lpstr>
      <vt:lpstr>故事情节</vt:lpstr>
      <vt:lpstr>人物形象</vt:lpstr>
      <vt:lpstr>主题思想</vt:lpstr>
      <vt:lpstr>教学方法</vt:lpstr>
      <vt:lpstr>讲授法</vt:lpstr>
      <vt:lpstr>讨论法</vt:lpstr>
      <vt:lpstr>案例分析法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2024-08-29T02:31:45.318</cp:lastPrinted>
  <dcterms:created xsi:type="dcterms:W3CDTF">2024-08-28T18:31:45Z</dcterms:created>
  <dcterms:modified xsi:type="dcterms:W3CDTF">2024-08-28T18:31:47Z</dcterms:modified>
</cp:coreProperties>
</file>