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213D710-1A73-4468-B271-78B6F66EC3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2895DA-A7F2-4237-8E28-3FB3D6F1C4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1504AB1-31C7-4CE3-A520-9E6AFD4B65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6FB70BF-4CAD-451E-85B9-74644DEEB8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FA795E3-8A87-44BD-9B5D-390EB351E40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D29CA0C-BE2B-4335-8B2A-EE8025B8423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26EA4A7-B234-4E01-BE17-18D857B0865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701326A-9FE6-4B8F-A062-47325CD8EB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B75B915-671D-44AE-A088-91FD86F349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C09A940-19CD-417A-90B0-D42C4FF00D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2CDAB7-52F3-4C67-8538-33540AE445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7000063054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08399" y="3366694"/>
            <a:ext cx="2724309" cy="175530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050" b="1">
                <a:solidFill>
                  <a:srgbClr val="FFFFFF">
                    <a:alpha val="100000"/>
                  </a:srgbClr>
                </a:solidFill>
                <a:latin typeface="Microsoft Yahei"/>
                <a:ea typeface="Microsoft Yahei"/>
                <a:cs typeface="Microsoft Yahei"/>
              </a:rPr>
              <a:t>$number{01}</a:t>
            </a:r>
            <a:endParaRPr lang="en-US" sz="1100"/>
          </a:p>
        </p:txBody>
      </p:sp>
      <p:sp>
        <p:nvSpPr>
          <p:cNvPr id="3" name="AutoShape 3"/>
          <p:cNvSpPr/>
          <p:nvPr/>
        </p:nvSpPr>
        <p:spPr>
          <a:xfrm>
            <a:off x="0" y="1969768"/>
            <a:ext cx="12192000" cy="291846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4753" y="2169417"/>
            <a:ext cx="8281818" cy="1545521"/>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600" b="1">
                <a:solidFill>
                  <a:srgbClr val="FFFFFF">
                    <a:alpha val="100000"/>
                  </a:srgbClr>
                </a:solidFill>
                <a:latin typeface="Microsoft Yahei"/>
                <a:ea typeface="Microsoft Yahei"/>
                <a:cs typeface="Microsoft Yahei"/>
              </a:rPr>
              <a:t>设立营养健康咨询公司市场研究报告</a:t>
            </a:r>
            <a:endParaRPr lang="en-US" sz="1100"/>
          </a:p>
        </p:txBody>
      </p:sp>
      <p:sp>
        <p:nvSpPr>
          <p:cNvPr id="5" name="AutoShape 5"/>
          <p:cNvSpPr/>
          <p:nvPr/>
        </p:nvSpPr>
        <p:spPr>
          <a:xfrm>
            <a:off x="764753" y="4274372"/>
            <a:ext cx="2461447" cy="31994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a:solidFill>
                  <a:srgbClr val="FFFFFF">
                    <a:alpha val="100000"/>
                  </a:srgbClr>
                </a:solidFill>
                <a:latin typeface="Microsoft Yahei"/>
                <a:ea typeface="Microsoft Yahei"/>
                <a:cs typeface="Microsoft Yahei"/>
              </a:rPr>
              <a:t>2024-01-02</a:t>
            </a:r>
            <a:endParaRPr lang="en-US" sz="1100"/>
          </a:p>
        </p:txBody>
      </p:sp>
      <p:sp>
        <p:nvSpPr>
          <p:cNvPr id="6" name="AutoShape 6"/>
          <p:cNvSpPr/>
          <p:nvPr/>
        </p:nvSpPr>
        <p:spPr>
          <a:xfrm>
            <a:off x="764753" y="3876675"/>
            <a:ext cx="1851864" cy="4062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575">
                <a:solidFill>
                  <a:srgbClr val="FFFFFF">
                    <a:alpha val="100000"/>
                  </a:srgbClr>
                </a:solidFill>
                <a:latin typeface="Microsoft Yahei"/>
                <a:ea typeface="Microsoft Yahei"/>
                <a:cs typeface="Microsoft Yahei"/>
              </a:rPr>
              <a:t>汇报人：XX</a:t>
            </a:r>
            <a:endParaRPr lang="en-US" sz="1100"/>
          </a:p>
        </p:txBody>
      </p:sp>
      <p:pic>
        <p:nvPicPr>
          <p:cNvPr id="7" name="Picture 7"/>
          <p:cNvPicPr>
            <a:picLocks noChangeAspect="1"/>
          </p:cNvPicPr>
          <p:nvPr/>
        </p:nvPicPr>
        <p:blipFill>
          <a:blip r:embed="rId2"/>
          <a:stretch>
            <a:fillRect/>
          </a:stretch>
        </p:blipFill>
        <p:spPr>
          <a:xfrm>
            <a:off x="8277789" y="0"/>
            <a:ext cx="4892103" cy="6288968"/>
          </a:xfrm>
          <a:prstGeom prst="rect">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594" y="0"/>
            <a:ext cx="12184811" cy="6858000"/>
          </a:xfrm>
          <a:prstGeom prst="rect">
            <a:avLst/>
          </a:prstGeom>
        </p:spPr>
      </p:pic>
      <p:sp>
        <p:nvSpPr>
          <p:cNvPr id="3" name="TextBox 3"/>
          <p:cNvSpPr txBox="1"/>
          <p:nvPr/>
        </p:nvSpPr>
        <p:spPr>
          <a:xfrm>
            <a:off x="1991063" y="193190"/>
            <a:ext cx="1630680" cy="9582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accent1">
                    <a:alpha val="100000"/>
                  </a:schemeClr>
                </a:solidFill>
                <a:latin typeface="方正正纤黑简体"/>
                <a:ea typeface="方正正纤黑简体"/>
                <a:cs typeface="方正正纤黑简体"/>
              </a:rPr>
              <a:t>目录</a:t>
            </a:r>
          </a:p>
        </p:txBody>
      </p:sp>
      <p:sp>
        <p:nvSpPr>
          <p:cNvPr id="4" name="TextBox 4"/>
          <p:cNvSpPr txBox="1"/>
          <p:nvPr/>
        </p:nvSpPr>
        <p:spPr>
          <a:xfrm>
            <a:off x="1132645" y="1977496"/>
            <a:ext cx="4792980" cy="41109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营养健康咨询市场概述</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营养健康咨询公司的设立与运营</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营养健康咨询市场的机会与挑战</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营养健康咨询公司的市场策略和推广</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营养健康咨询公司的未来展望与发展建议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alpha val="100000"/>
                  </a:srgbClr>
                </a:solidFill>
                <a:latin typeface="Microsoft Yahei"/>
                <a:ea typeface="Microsoft Yahei"/>
                <a:cs typeface="Microsoft Yahei"/>
              </a:rPr>
              <a:t>01</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6" r="250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目的</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本报告旨在分析设立营养健康咨询公司的市场潜力、竞争态势、客户需求和行业趋势，为投资者和创业者提供决策支持和战略规划参考。</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背景</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随着人们健康意识的提高和消费观念的转变，营养健康产业迎来了快速发展的机遇。营养健康咨询公司作为连接消费者和专业营养师的桥梁，为客户提供个性化的营养咨询和健康管理服务，具有广阔的市场前景和社会价值。</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报告范围和方法</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本报告涵盖了营养健康咨询公司的市场现状、竞争格局、客户需求、行业趋势等多个方面，重点分析了不同类型客户的需求和行为特征，以及行业内主要企业的竞争策略和发展动态。</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范围</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本报告采用了文献研究、深度访谈、问卷调查等多种研究方法，结合了定量和定性分析手段，对营养健康咨询公司的市场状况进行了全面深入的调研和分析。同时，报告还运用了SWOT分析、PEST分析等工具，对营养健康咨询公司的内外部环境进行了综合评估。</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方法</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alpha val="100000"/>
                  </a:srgbClr>
                </a:solidFill>
                <a:latin typeface="Microsoft Yahei"/>
                <a:ea typeface="Microsoft Yahei"/>
                <a:cs typeface="Microsoft Yahei"/>
              </a:rPr>
              <a:t>02</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营养健康咨询市场概述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市场规模</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近年来，随着人们健康意识的提高，营养健康咨询市场规模不断扩大。根据市场调查机构的数据，2022年营养健康咨询市场规模已经超过1000亿元人民币，预计未来几年将保持10%以上的年均增长率。</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增长趋势</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随着消费者对健康饮食和个性化营养需求的增加，营养健康咨询市场呈现出快速增长的趋势。同时，国家政策的支持和健康产业的蓬勃发展也为市场增长提供了有力保障。</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31" r="12531"/>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市场规模和增长趋势</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目前，营养健康咨询市场的主要参与者包括专业的营养咨询机构、健康管理公司、医院和诊所的营养科、健身房和体育中心的营养顾问等。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主要参与者</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当前，营养健康咨询市场竞争激烈，但各参与者之间定位和服务内容存在差异。专业的营养咨询机构和健康管理公司通常提供个性化的营养咨询和健康管理服务，而医院和诊所的营养科则更侧重于为病人提供营养支持和饮食指导。健身房和体育中心的营养顾问则主要为会员提供运动营养和健身餐等服务。</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竞争格局</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市场主要参与者和竞争格局</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客户需求</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客户对营养健康咨询的需求主要包括个性化的饮食计划、营养评估和建议、健康管理和疾病预防等方面的服务。同时，客户也期望得到专业、便捷和高效的服务体验。</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行为特点</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选择营养健康咨询服务时，客户通常会考虑服务提供者的专业性和口碑。他们倾向于选择具有专业资质和丰富经验的营养师或健康管理师进行咨询。此外，客户也注重服务的便捷性和个性化程度，例如是否能够提供在线咨询、定制化的饮食计划等。</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客户需求和行为特点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alpha val="100000"/>
                  </a:srgbClr>
                </a:solidFill>
                <a:latin typeface="Microsoft Yahei"/>
                <a:ea typeface="Microsoft Yahei"/>
                <a:cs typeface="Microsoft Yahei"/>
              </a:rPr>
              <a:t>03</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营养健康咨询公司的设立与运营</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156340" y="1637062"/>
            <a:ext cx="6042012" cy="1280677"/>
          </a:xfrm>
          <a:prstGeom prst="roundRect">
            <a:avLst>
              <a:gd name="adj" fmla="val 11505"/>
            </a:avLst>
          </a:prstGeom>
          <a:solidFill>
            <a:schemeClr val="accent1">
              <a:alpha val="3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156340" y="1637062"/>
            <a:ext cx="1629199" cy="1298575"/>
          </a:xfrm>
          <a:prstGeom prst="roundRect">
            <a:avLst>
              <a:gd name="adj" fmla="val 1192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156340" y="3132487"/>
            <a:ext cx="6042012" cy="1289587"/>
          </a:xfrm>
          <a:prstGeom prst="roundRect">
            <a:avLst>
              <a:gd name="adj" fmla="val 11505"/>
            </a:avLst>
          </a:prstGeom>
          <a:solidFill>
            <a:schemeClr val="accent1">
              <a:alpha val="3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69043" y="3122962"/>
            <a:ext cx="1629199" cy="1298575"/>
          </a:xfrm>
          <a:prstGeom prst="roundRect">
            <a:avLst>
              <a:gd name="adj" fmla="val 1192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156340" y="4654899"/>
            <a:ext cx="6045187" cy="1286259"/>
          </a:xfrm>
          <a:prstGeom prst="roundRect">
            <a:avLst>
              <a:gd name="adj" fmla="val 11505"/>
            </a:avLst>
          </a:prstGeom>
          <a:solidFill>
            <a:schemeClr val="accent1">
              <a:alpha val="3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149988" y="4645374"/>
            <a:ext cx="1629199" cy="1298575"/>
          </a:xfrm>
          <a:prstGeom prst="roundRect">
            <a:avLst>
              <a:gd name="adj" fmla="val 11921"/>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flipV="1">
            <a:off x="2445706" y="3745261"/>
            <a:ext cx="1609771" cy="1876425"/>
          </a:xfrm>
          <a:custGeom>
            <a:rect l="l" t="t"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6200000">
            <a:off x="2870191" y="2813147"/>
            <a:ext cx="477838" cy="1913436"/>
          </a:xfrm>
          <a:custGeom>
            <a:rect l="l" t="t"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435353" y="2016473"/>
            <a:ext cx="1609771" cy="1876425"/>
          </a:xfrm>
          <a:custGeom>
            <a:rect l="l" t="t"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156340" y="5146437"/>
            <a:ext cx="1629199" cy="437149"/>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公司名称与商标</a:t>
            </a:r>
            <a:endParaRPr lang="en-US" sz="1100"/>
          </a:p>
        </p:txBody>
      </p:sp>
      <p:sp>
        <p:nvSpPr>
          <p:cNvPr id="12" name="AutoShape 12"/>
          <p:cNvSpPr/>
          <p:nvPr/>
        </p:nvSpPr>
        <p:spPr>
          <a:xfrm>
            <a:off x="4156340" y="3584949"/>
            <a:ext cx="1629199" cy="437149"/>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注册资本要求</a:t>
            </a:r>
            <a:endParaRPr lang="en-US" sz="1100"/>
          </a:p>
        </p:txBody>
      </p:sp>
      <p:sp>
        <p:nvSpPr>
          <p:cNvPr id="13" name="AutoShape 13"/>
          <p:cNvSpPr/>
          <p:nvPr/>
        </p:nvSpPr>
        <p:spPr>
          <a:xfrm>
            <a:off x="4156340" y="2165691"/>
            <a:ext cx="1629199" cy="437149"/>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公司类型选择</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公司设立的法律和行政要求</a:t>
              </a:r>
            </a:p>
          </p:txBody>
        </p:sp>
      </p:grpSp>
      <p:sp>
        <p:nvSpPr>
          <p:cNvPr id="36" name="AutoShape 36"/>
          <p:cNvSpPr/>
          <p:nvPr/>
        </p:nvSpPr>
        <p:spPr>
          <a:xfrm>
            <a:off x="6096000" y="1907546"/>
            <a:ext cx="3625542" cy="739710"/>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alpha val="100000"/>
                  </a:srgbClr>
                </a:solidFill>
                <a:latin typeface="Microsoft Yahei"/>
                <a:ea typeface="Microsoft Yahei"/>
                <a:cs typeface="Microsoft Yahei"/>
              </a:rPr>
              <a:t>根据业务需求和发展规划，选择合适的公司类型，如有限责任公司、股份有限公司等。</a:t>
            </a:r>
            <a:endParaRPr lang="en-US" sz="1100"/>
          </a:p>
        </p:txBody>
      </p:sp>
      <p:sp>
        <p:nvSpPr>
          <p:cNvPr id="37" name="AutoShape 37"/>
          <p:cNvSpPr/>
          <p:nvPr/>
        </p:nvSpPr>
        <p:spPr>
          <a:xfrm>
            <a:off x="6096000" y="4928174"/>
            <a:ext cx="3625542" cy="739710"/>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alpha val="100000"/>
                  </a:srgbClr>
                </a:solidFill>
                <a:latin typeface="Microsoft Yahei"/>
                <a:ea typeface="Microsoft Yahei"/>
                <a:cs typeface="Microsoft Yahei"/>
              </a:rPr>
              <a:t>确保公司名称的独特性和合法性，申请商标注册以保护品牌形象。</a:t>
            </a:r>
            <a:endParaRPr lang="en-US" sz="1100"/>
          </a:p>
        </p:txBody>
      </p:sp>
      <p:sp>
        <p:nvSpPr>
          <p:cNvPr id="38" name="AutoShape 38"/>
          <p:cNvSpPr/>
          <p:nvPr/>
        </p:nvSpPr>
        <p:spPr>
          <a:xfrm>
            <a:off x="6096000" y="3407426"/>
            <a:ext cx="3625542" cy="739710"/>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alpha val="100000"/>
                  </a:srgbClr>
                </a:solidFill>
                <a:latin typeface="Microsoft Yahei"/>
                <a:ea typeface="Microsoft Yahei"/>
                <a:cs typeface="Microsoft Yahei"/>
              </a:rPr>
              <a:t>根据所选公司类型和行业规定，确定注册资本的最低限额和出资方式。</a:t>
            </a:r>
            <a:endParaRPr lang="en-US" sz="1100"/>
          </a:p>
        </p:txBody>
      </p:sp>
      <p:sp>
        <p:nvSpPr>
          <p:cNvPr id="39" name="AutoShape 39"/>
          <p:cNvSpPr/>
          <p:nvPr/>
        </p:nvSpPr>
        <p:spPr>
          <a:xfrm>
            <a:off x="1621060" y="2829687"/>
            <a:ext cx="1753457" cy="1753362"/>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123412" y="3297713"/>
            <a:ext cx="780338" cy="780338"/>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6823593" y="3784976"/>
            <a:ext cx="1631969" cy="672075"/>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V="1">
            <a:off x="6823593" y="2056783"/>
            <a:ext cx="1631969" cy="672075"/>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flipH="1" flipV="1">
            <a:off x="3929991" y="2152793"/>
            <a:ext cx="1645627" cy="576064"/>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flipH="1">
            <a:off x="3929991" y="3784976"/>
            <a:ext cx="1645627" cy="672075"/>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6" name="Group 6"/>
          <p:cNvGrpSpPr/>
          <p:nvPr/>
        </p:nvGrpSpPr>
        <p:grpSpPr>
          <a:xfrm>
            <a:off x="2887644" y="1462367"/>
            <a:ext cx="1042321" cy="1042416"/>
            <a:chOff x="2887644" y="1462367"/>
            <a:chExt cx="1042321" cy="1042416"/>
          </a:xfrm>
        </p:grpSpPr>
        <p:sp>
          <p:nvSpPr>
            <p:cNvPr id="7" name="AutoShape 7"/>
            <p:cNvSpPr/>
            <p:nvPr/>
          </p:nvSpPr>
          <p:spPr>
            <a:xfrm>
              <a:off x="2887644" y="1462367"/>
              <a:ext cx="1042321" cy="104241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2887644" y="4072978"/>
            <a:ext cx="1042321" cy="1042416"/>
            <a:chOff x="2887644" y="4072978"/>
            <a:chExt cx="1042321" cy="1042416"/>
          </a:xfrm>
        </p:grpSpPr>
        <p:sp>
          <p:nvSpPr>
            <p:cNvPr id="9" name="AutoShape 9"/>
            <p:cNvSpPr/>
            <p:nvPr/>
          </p:nvSpPr>
          <p:spPr>
            <a:xfrm>
              <a:off x="2887644" y="4072978"/>
              <a:ext cx="1042321" cy="104241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551590" y="1473606"/>
            <a:ext cx="1042321" cy="1042416"/>
            <a:chOff x="8551590" y="1473606"/>
            <a:chExt cx="1042321" cy="1042416"/>
          </a:xfrm>
        </p:grpSpPr>
        <p:sp>
          <p:nvSpPr>
            <p:cNvPr id="11" name="AutoShape 11"/>
            <p:cNvSpPr/>
            <p:nvPr/>
          </p:nvSpPr>
          <p:spPr>
            <a:xfrm>
              <a:off x="8551590" y="1473606"/>
              <a:ext cx="1042321" cy="10424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8551590" y="4084218"/>
            <a:ext cx="1042321" cy="1042416"/>
            <a:chOff x="8551590" y="4084218"/>
            <a:chExt cx="1042321" cy="1042416"/>
          </a:xfrm>
        </p:grpSpPr>
        <p:sp>
          <p:nvSpPr>
            <p:cNvPr id="13" name="AutoShape 13"/>
            <p:cNvSpPr/>
            <p:nvPr/>
          </p:nvSpPr>
          <p:spPr>
            <a:xfrm>
              <a:off x="8551590" y="4084218"/>
              <a:ext cx="1042321" cy="10424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AutoShape 14"/>
          <p:cNvSpPr/>
          <p:nvPr/>
        </p:nvSpPr>
        <p:spPr>
          <a:xfrm>
            <a:off x="2244174" y="2598544"/>
            <a:ext cx="2551945" cy="359340"/>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chemeClr val="accent1">
                    <a:alpha val="100000"/>
                  </a:schemeClr>
                </a:solidFill>
                <a:latin typeface="Microsoft Yahei"/>
                <a:ea typeface="Microsoft Yahei"/>
                <a:cs typeface="Microsoft Yahei"/>
              </a:rPr>
              <a:t>业务模式</a:t>
            </a:r>
            <a:endParaRPr lang="en-US" sz="1100"/>
          </a:p>
        </p:txBody>
      </p:sp>
      <p:sp>
        <p:nvSpPr>
          <p:cNvPr id="15" name="AutoShape 15"/>
          <p:cNvSpPr/>
          <p:nvPr/>
        </p:nvSpPr>
        <p:spPr>
          <a:xfrm>
            <a:off x="7796778" y="2598544"/>
            <a:ext cx="2551945" cy="359340"/>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chemeClr val="accent1">
                    <a:alpha val="100000"/>
                  </a:schemeClr>
                </a:solidFill>
                <a:latin typeface="Microsoft Yahei"/>
                <a:ea typeface="Microsoft Yahei"/>
                <a:cs typeface="Microsoft Yahei"/>
              </a:rPr>
              <a:t>服务内容</a:t>
            </a:r>
            <a:endParaRPr lang="en-US" sz="1100"/>
          </a:p>
        </p:txBody>
      </p:sp>
      <p:sp>
        <p:nvSpPr>
          <p:cNvPr id="16" name="AutoShape 16"/>
          <p:cNvSpPr/>
          <p:nvPr/>
        </p:nvSpPr>
        <p:spPr>
          <a:xfrm>
            <a:off x="2132832" y="5115395"/>
            <a:ext cx="2551945" cy="328744"/>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chemeClr val="accent1">
                    <a:alpha val="100000"/>
                  </a:schemeClr>
                </a:solidFill>
                <a:latin typeface="Microsoft Yahei"/>
                <a:ea typeface="Microsoft Yahei"/>
                <a:cs typeface="Microsoft Yahei"/>
              </a:rPr>
              <a:t>客户服务流程</a:t>
            </a:r>
            <a:endParaRPr lang="en-US" sz="1100"/>
          </a:p>
        </p:txBody>
      </p:sp>
      <p:sp>
        <p:nvSpPr>
          <p:cNvPr id="17" name="AutoShape 17"/>
          <p:cNvSpPr/>
          <p:nvPr/>
        </p:nvSpPr>
        <p:spPr>
          <a:xfrm>
            <a:off x="7796778" y="5115395"/>
            <a:ext cx="2551945" cy="328744"/>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chemeClr val="accent1">
                    <a:alpha val="100000"/>
                  </a:schemeClr>
                </a:solidFill>
                <a:latin typeface="Microsoft Yahei"/>
                <a:ea typeface="Microsoft Yahei"/>
                <a:cs typeface="Microsoft Yahei"/>
              </a:rPr>
              <a:t>合作与拓展</a:t>
            </a:r>
            <a:endParaRPr lang="en-US" sz="1100"/>
          </a:p>
        </p:txBody>
      </p:sp>
      <p:sp>
        <p:nvSpPr>
          <p:cNvPr id="18" name="Freeform 18"/>
          <p:cNvSpPr/>
          <p:nvPr/>
        </p:nvSpPr>
        <p:spPr>
          <a:xfrm>
            <a:off x="3162126" y="1736896"/>
            <a:ext cx="493356" cy="493356"/>
          </a:xfrm>
          <a:custGeom>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moveTo>
                  <a:pt x="128778" y="222723"/>
                </a:moveTo>
                <a:lnTo>
                  <a:pt x="58655" y="152591"/>
                </a:lnTo>
                <a:lnTo>
                  <a:pt x="85592" y="125654"/>
                </a:lnTo>
                <a:lnTo>
                  <a:pt x="128768" y="168850"/>
                </a:lnTo>
                <a:lnTo>
                  <a:pt x="220370" y="77248"/>
                </a:lnTo>
                <a:lnTo>
                  <a:pt x="247307" y="104184"/>
                </a:lnTo>
                <a:lnTo>
                  <a:pt x="128778" y="22272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8854255" y="1765080"/>
            <a:ext cx="436989" cy="436989"/>
          </a:xfrm>
          <a:custGeom>
            <a:rect l="l" t="t" r="r" b="b"/>
            <a:pathLst>
              <a:path w="304800" h="304800">
                <a:moveTo>
                  <a:pt x="57150" y="114300"/>
                </a:moveTo>
                <a:lnTo>
                  <a:pt x="0" y="171450"/>
                </a:lnTo>
                <a:lnTo>
                  <a:pt x="114300" y="285750"/>
                </a:lnTo>
                <a:lnTo>
                  <a:pt x="304800" y="95250"/>
                </a:lnTo>
                <a:lnTo>
                  <a:pt x="247650" y="38100"/>
                </a:lnTo>
                <a:lnTo>
                  <a:pt x="114300" y="1714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216332" y="4401714"/>
            <a:ext cx="384944" cy="384944"/>
          </a:xfrm>
          <a:custGeom>
            <a:rect l="l" t="t" r="r" b="b"/>
            <a:pathLst>
              <a:path w="304800" h="304800">
                <a:moveTo>
                  <a:pt x="152400" y="38100"/>
                </a:moveTo>
                <a:cubicBezTo>
                  <a:pt x="215427" y="38100"/>
                  <a:pt x="266700" y="89373"/>
                  <a:pt x="266700" y="152400"/>
                </a:cubicBezTo>
                <a:cubicBezTo>
                  <a:pt x="266700" y="215427"/>
                  <a:pt x="215427" y="266700"/>
                  <a:pt x="152400" y="266700"/>
                </a:cubicBezTo>
                <a:cubicBezTo>
                  <a:pt x="89373" y="266700"/>
                  <a:pt x="38100" y="215427"/>
                  <a:pt x="38100" y="152400"/>
                </a:cubicBezTo>
                <a:cubicBezTo>
                  <a:pt x="38100" y="89373"/>
                  <a:pt x="89373" y="38100"/>
                  <a:pt x="152400" y="38100"/>
                </a:cubicBezTo>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lnTo>
                  <a:pt x="152400" y="0"/>
                </a:lnTo>
                <a:close/>
                <a:moveTo>
                  <a:pt x="204045" y="176955"/>
                </a:moveTo>
                <a:lnTo>
                  <a:pt x="171450" y="144323"/>
                </a:lnTo>
                <a:lnTo>
                  <a:pt x="171450" y="76200"/>
                </a:lnTo>
                <a:lnTo>
                  <a:pt x="133131" y="76200"/>
                </a:lnTo>
                <a:lnTo>
                  <a:pt x="133131" y="152324"/>
                </a:lnTo>
                <a:cubicBezTo>
                  <a:pt x="133131" y="158058"/>
                  <a:pt x="135769" y="163001"/>
                  <a:pt x="139751" y="166535"/>
                </a:cubicBezTo>
                <a:lnTo>
                  <a:pt x="177108" y="203892"/>
                </a:lnTo>
                <a:lnTo>
                  <a:pt x="204045" y="17695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903628" y="4425064"/>
            <a:ext cx="338244" cy="338244"/>
          </a:xfrm>
          <a:custGeom>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公司运营的业务模式和服务内容</a:t>
              </a:r>
            </a:p>
          </p:txBody>
        </p:sp>
      </p:grpSp>
      <p:sp>
        <p:nvSpPr>
          <p:cNvPr id="44" name="AutoShape 44"/>
          <p:cNvSpPr/>
          <p:nvPr/>
        </p:nvSpPr>
        <p:spPr>
          <a:xfrm>
            <a:off x="8236050" y="5416004"/>
            <a:ext cx="2860041" cy="1081467"/>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ct val="0"/>
              </a:spcBef>
              <a:defRPr/>
            </a:pPr>
            <a:r>
              <a:rPr lang="en-US" sz="1350">
                <a:solidFill>
                  <a:srgbClr val="000404">
                    <a:alpha val="100000"/>
                  </a:srgbClr>
                </a:solidFill>
                <a:latin typeface="Microsoft Yahei"/>
                <a:ea typeface="Microsoft Yahei"/>
                <a:cs typeface="Microsoft Yahei"/>
              </a:rPr>
              <a:t>建立完善的客户服务流程，包括咨询接待、问题诊断、方案制定、执行跟踪等环节。</a:t>
            </a:r>
            <a:endParaRPr lang="en-US" sz="1100"/>
          </a:p>
        </p:txBody>
      </p:sp>
      <p:sp>
        <p:nvSpPr>
          <p:cNvPr id="45" name="AutoShape 45"/>
          <p:cNvSpPr/>
          <p:nvPr/>
        </p:nvSpPr>
        <p:spPr>
          <a:xfrm>
            <a:off x="1391768" y="5416004"/>
            <a:ext cx="2860041" cy="1081467"/>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ct val="0"/>
              </a:spcBef>
              <a:defRPr/>
            </a:pPr>
            <a:r>
              <a:rPr lang="en-US" sz="1350">
                <a:solidFill>
                  <a:srgbClr val="000404">
                    <a:alpha val="100000"/>
                  </a:srgbClr>
                </a:solidFill>
                <a:latin typeface="Microsoft Yahei"/>
                <a:ea typeface="Microsoft Yahei"/>
                <a:cs typeface="Microsoft Yahei"/>
              </a:rPr>
              <a:t>积极寻求与相关行业的合作机会，如与医疗机构、健身中心、食品企业等建立合作关系，拓展业务领域。</a:t>
            </a:r>
            <a:endParaRPr lang="en-US" sz="1100"/>
          </a:p>
        </p:txBody>
      </p:sp>
      <p:sp>
        <p:nvSpPr>
          <p:cNvPr id="46" name="AutoShape 46"/>
          <p:cNvSpPr/>
          <p:nvPr/>
        </p:nvSpPr>
        <p:spPr>
          <a:xfrm>
            <a:off x="1399937" y="2898546"/>
            <a:ext cx="2861224" cy="1383724"/>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ct val="0"/>
              </a:spcBef>
              <a:defRPr/>
            </a:pPr>
            <a:r>
              <a:rPr lang="en-US" sz="1350">
                <a:solidFill>
                  <a:srgbClr val="000404">
                    <a:alpha val="100000"/>
                  </a:srgbClr>
                </a:solidFill>
                <a:latin typeface="Microsoft Yahei"/>
                <a:ea typeface="Microsoft Yahei"/>
                <a:cs typeface="Microsoft Yahei"/>
              </a:rPr>
              <a:t>明确公司的业务模式，如提供线上或线下咨询服务、开展营养健康课程培训、合作推广健康产品等。</a:t>
            </a:r>
            <a:endParaRPr lang="en-US" sz="1100"/>
          </a:p>
        </p:txBody>
      </p:sp>
      <p:sp>
        <p:nvSpPr>
          <p:cNvPr id="47" name="AutoShape 47"/>
          <p:cNvSpPr/>
          <p:nvPr/>
        </p:nvSpPr>
        <p:spPr>
          <a:xfrm>
            <a:off x="8238458" y="2898546"/>
            <a:ext cx="2857634" cy="1383724"/>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ct val="0"/>
              </a:spcBef>
              <a:defRPr/>
            </a:pPr>
            <a:r>
              <a:rPr lang="en-US" sz="1350">
                <a:solidFill>
                  <a:srgbClr val="000404">
                    <a:alpha val="100000"/>
                  </a:srgbClr>
                </a:solidFill>
                <a:latin typeface="Microsoft Yahei"/>
                <a:ea typeface="Microsoft Yahei"/>
                <a:cs typeface="Microsoft Yahei"/>
              </a:rPr>
              <a:t>根据目标客户群体和市场需求，制定具体的服务内容，如个性化饮食计划、运动建议、心理健康辅导等。</a:t>
            </a:r>
            <a:endParaRPr lang="en-US" sz="1100"/>
          </a:p>
        </p:txBody>
      </p:sp>
      <p:sp>
        <p:nvSpPr>
          <p:cNvPr id="48" name="Freeform 48"/>
          <p:cNvSpPr/>
          <p:nvPr/>
        </p:nvSpPr>
        <p:spPr>
          <a:xfrm>
            <a:off x="5651945" y="2717646"/>
            <a:ext cx="1086493" cy="1086493"/>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144167" y="2573915"/>
            <a:ext cx="1971008" cy="1817370"/>
            <a:chOff x="5144167" y="2573915"/>
            <a:chExt cx="1971008" cy="1817370"/>
          </a:xfrm>
        </p:grpSpPr>
        <p:sp>
          <p:nvSpPr>
            <p:cNvPr id="3" name="Freeform 3"/>
            <p:cNvSpPr/>
            <p:nvPr/>
          </p:nvSpPr>
          <p:spPr>
            <a:xfrm>
              <a:off x="5144167" y="2573915"/>
              <a:ext cx="988504" cy="1817370"/>
            </a:xfrm>
            <a:custGeom>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flipH="1">
              <a:off x="6125813" y="2573915"/>
              <a:ext cx="989362" cy="1817370"/>
            </a:xfrm>
            <a:custGeom>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492710" y="3026143"/>
            <a:ext cx="3651457" cy="0"/>
            <a:chOff x="1492710" y="3026143"/>
            <a:chExt cx="3651457" cy="0"/>
          </a:xfrm>
        </p:grpSpPr>
        <p:cxnSp>
          <p:nvCxnSpPr>
            <p:cNvPr id="6" name="Connector 6"/>
            <p:cNvCxnSpPr/>
            <p:nvPr/>
          </p:nvCxnSpPr>
          <p:spPr>
            <a:xfrm flipH="1">
              <a:off x="1492710" y="3026143"/>
              <a:ext cx="3651457"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7" name="Group 7"/>
          <p:cNvGrpSpPr/>
          <p:nvPr/>
        </p:nvGrpSpPr>
        <p:grpSpPr>
          <a:xfrm>
            <a:off x="7616666" y="4097724"/>
            <a:ext cx="3172339" cy="0"/>
            <a:chOff x="7616666" y="4097724"/>
            <a:chExt cx="3172339" cy="0"/>
          </a:xfrm>
        </p:grpSpPr>
        <p:cxnSp>
          <p:nvCxnSpPr>
            <p:cNvPr id="8" name="Connector 8"/>
            <p:cNvCxnSpPr/>
            <p:nvPr/>
          </p:nvCxnSpPr>
          <p:spPr>
            <a:xfrm flipH="1">
              <a:off x="7616666" y="4097724"/>
              <a:ext cx="3172339"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cxnSp>
        <p:nvCxnSpPr>
          <p:cNvPr id="9" name="Connector 9"/>
          <p:cNvCxnSpPr/>
          <p:nvPr/>
        </p:nvCxnSpPr>
        <p:spPr>
          <a:xfrm flipH="1" flipV="1">
            <a:off x="1444497" y="4924940"/>
            <a:ext cx="3263072" cy="7174"/>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10" name="Connector 10"/>
          <p:cNvCxnSpPr/>
          <p:nvPr/>
        </p:nvCxnSpPr>
        <p:spPr>
          <a:xfrm flipH="1">
            <a:off x="7115175" y="5915094"/>
            <a:ext cx="3812216"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1" name="Group 11"/>
          <p:cNvGrpSpPr/>
          <p:nvPr/>
        </p:nvGrpSpPr>
        <p:grpSpPr>
          <a:xfrm>
            <a:off x="1565530" y="3482600"/>
            <a:ext cx="2551945" cy="1386615"/>
            <a:chOff x="1565530" y="3482600"/>
            <a:chExt cx="2551945" cy="1386615"/>
          </a:xfrm>
        </p:grpSpPr>
        <p:sp>
          <p:nvSpPr>
            <p:cNvPr id="12" name="AutoShape 12"/>
            <p:cNvSpPr/>
            <p:nvPr/>
          </p:nvSpPr>
          <p:spPr>
            <a:xfrm>
              <a:off x="1565530" y="3482600"/>
              <a:ext cx="2551945" cy="359340"/>
            </a:xfrm>
            <a:prstGeom prst="rect">
              <a:avLst/>
            </a:prstGeom>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人力资源管理</a:t>
              </a:r>
              <a:endParaRPr lang="en-US" sz="1100"/>
            </a:p>
          </p:txBody>
        </p:sp>
        <p:sp>
          <p:nvSpPr>
            <p:cNvPr id="13" name="AutoShape 13"/>
            <p:cNvSpPr/>
            <p:nvPr/>
          </p:nvSpPr>
          <p:spPr>
            <a:xfrm>
              <a:off x="1565530" y="3841940"/>
              <a:ext cx="2551945" cy="1027275"/>
            </a:xfrm>
            <a:prstGeom prst="rect">
              <a:avLst/>
            </a:prstGeom>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alpha val="100000"/>
                    </a:srgbClr>
                  </a:solidFill>
                  <a:latin typeface="Microsoft Yahei"/>
                  <a:ea typeface="Microsoft Yahei"/>
                  <a:cs typeface="Microsoft Yahei"/>
                </a:rPr>
                <a:t>制定人力资源计划，进行员工招聘、培训、绩效考核和薪酬管理等工作。</a:t>
              </a:r>
              <a:endParaRPr lang="en-US" sz="1100"/>
            </a:p>
          </p:txBody>
        </p:sp>
      </p:grpSp>
      <p:grpSp>
        <p:nvGrpSpPr>
          <p:cNvPr id="14" name="Group 14"/>
          <p:cNvGrpSpPr/>
          <p:nvPr/>
        </p:nvGrpSpPr>
        <p:grpSpPr>
          <a:xfrm>
            <a:off x="1565530" y="1561607"/>
            <a:ext cx="2551945" cy="1386615"/>
            <a:chOff x="1565530" y="1561607"/>
            <a:chExt cx="2551945" cy="1386615"/>
          </a:xfrm>
        </p:grpSpPr>
        <p:sp>
          <p:nvSpPr>
            <p:cNvPr id="15" name="AutoShape 15"/>
            <p:cNvSpPr/>
            <p:nvPr/>
          </p:nvSpPr>
          <p:spPr>
            <a:xfrm>
              <a:off x="1565530" y="1561607"/>
              <a:ext cx="2551945" cy="359340"/>
            </a:xfrm>
            <a:prstGeom prst="rect">
              <a:avLst/>
            </a:prstGeom>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组织架构</a:t>
              </a:r>
              <a:endParaRPr lang="en-US" sz="1100"/>
            </a:p>
          </p:txBody>
        </p:sp>
        <p:sp>
          <p:nvSpPr>
            <p:cNvPr id="16" name="AutoShape 16"/>
            <p:cNvSpPr/>
            <p:nvPr/>
          </p:nvSpPr>
          <p:spPr>
            <a:xfrm>
              <a:off x="1565530" y="1920947"/>
              <a:ext cx="2551945" cy="1027275"/>
            </a:xfrm>
            <a:prstGeom prst="rect">
              <a:avLst/>
            </a:prstGeom>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alpha val="100000"/>
                    </a:srgbClr>
                  </a:solidFill>
                  <a:latin typeface="Microsoft Yahei"/>
                  <a:ea typeface="Microsoft Yahei"/>
                  <a:cs typeface="Microsoft Yahei"/>
                </a:rPr>
                <a:t>设立合理的组织架构，包括管理层、咨询团队、市场部门、行政部门等。</a:t>
              </a:r>
              <a:endParaRPr lang="en-US" sz="1100"/>
            </a:p>
          </p:txBody>
        </p:sp>
      </p:grpSp>
      <p:grpSp>
        <p:nvGrpSpPr>
          <p:cNvPr id="17" name="Group 17"/>
          <p:cNvGrpSpPr/>
          <p:nvPr/>
        </p:nvGrpSpPr>
        <p:grpSpPr>
          <a:xfrm>
            <a:off x="8194084" y="2573915"/>
            <a:ext cx="2551945" cy="1386615"/>
            <a:chOff x="8194084" y="2573915"/>
            <a:chExt cx="2551945" cy="1386615"/>
          </a:xfrm>
        </p:grpSpPr>
        <p:sp>
          <p:nvSpPr>
            <p:cNvPr id="18" name="AutoShape 18"/>
            <p:cNvSpPr/>
            <p:nvPr/>
          </p:nvSpPr>
          <p:spPr>
            <a:xfrm>
              <a:off x="8194084" y="2573915"/>
              <a:ext cx="2551945" cy="359340"/>
            </a:xfrm>
            <a:prstGeom prst="rect">
              <a:avLst/>
            </a:prstGeom>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财务管理</a:t>
              </a:r>
              <a:endParaRPr lang="en-US" sz="1100"/>
            </a:p>
          </p:txBody>
        </p:sp>
        <p:sp>
          <p:nvSpPr>
            <p:cNvPr id="19" name="AutoShape 19"/>
            <p:cNvSpPr/>
            <p:nvPr/>
          </p:nvSpPr>
          <p:spPr>
            <a:xfrm>
              <a:off x="8194084" y="2933255"/>
              <a:ext cx="2551945" cy="1027275"/>
            </a:xfrm>
            <a:prstGeom prst="rect">
              <a:avLst/>
            </a:prstGeom>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alpha val="100000"/>
                    </a:srgbClr>
                  </a:solidFill>
                  <a:latin typeface="Microsoft Yahei"/>
                  <a:ea typeface="Microsoft Yahei"/>
                  <a:cs typeface="Microsoft Yahei"/>
                </a:rPr>
                <a:t>建立健全的财务管理制度，包括预算编制、成本控制、财务分析等方面。</a:t>
              </a:r>
              <a:endParaRPr lang="en-US" sz="1100"/>
            </a:p>
          </p:txBody>
        </p:sp>
      </p:grpSp>
      <p:grpSp>
        <p:nvGrpSpPr>
          <p:cNvPr id="20" name="Group 20"/>
          <p:cNvGrpSpPr/>
          <p:nvPr/>
        </p:nvGrpSpPr>
        <p:grpSpPr>
          <a:xfrm>
            <a:off x="8194084" y="4468591"/>
            <a:ext cx="2551945" cy="1386615"/>
            <a:chOff x="8194084" y="4468591"/>
            <a:chExt cx="2551945" cy="1386615"/>
          </a:xfrm>
        </p:grpSpPr>
        <p:sp>
          <p:nvSpPr>
            <p:cNvPr id="21" name="AutoShape 21"/>
            <p:cNvSpPr/>
            <p:nvPr/>
          </p:nvSpPr>
          <p:spPr>
            <a:xfrm>
              <a:off x="8194084" y="4468591"/>
              <a:ext cx="2551945" cy="359340"/>
            </a:xfrm>
            <a:prstGeom prst="rect">
              <a:avLst/>
            </a:prstGeom>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团队文化与建设</a:t>
              </a:r>
              <a:endParaRPr lang="en-US" sz="1100"/>
            </a:p>
          </p:txBody>
        </p:sp>
        <p:sp>
          <p:nvSpPr>
            <p:cNvPr id="22" name="AutoShape 22"/>
            <p:cNvSpPr/>
            <p:nvPr/>
          </p:nvSpPr>
          <p:spPr>
            <a:xfrm>
              <a:off x="8194084" y="4827931"/>
              <a:ext cx="2551945" cy="1027275"/>
            </a:xfrm>
            <a:prstGeom prst="rect">
              <a:avLst/>
            </a:prstGeom>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alpha val="100000"/>
                    </a:srgbClr>
                  </a:solidFill>
                  <a:latin typeface="Microsoft Yahei"/>
                  <a:ea typeface="Microsoft Yahei"/>
                  <a:cs typeface="Microsoft Yahei"/>
                </a:rPr>
                <a:t>培育积极向上的团队文化，通过团队活动、培训等方式提高团队凝聚力和工作效率。</a:t>
              </a:r>
              <a:endParaRPr lang="en-US" sz="1100"/>
            </a:p>
          </p:txBody>
        </p:sp>
      </p:grpSp>
      <p:grpSp>
        <p:nvGrpSpPr>
          <p:cNvPr id="23" name="Group 23"/>
          <p:cNvGrpSpPr/>
          <p:nvPr/>
        </p:nvGrpSpPr>
        <p:grpSpPr>
          <a:xfrm>
            <a:off x="5144167" y="4306666"/>
            <a:ext cx="1968341" cy="1817370"/>
            <a:chOff x="5144167" y="4306666"/>
            <a:chExt cx="1968341" cy="1817370"/>
          </a:xfrm>
        </p:grpSpPr>
        <p:sp>
          <p:nvSpPr>
            <p:cNvPr id="24" name="Freeform 24"/>
            <p:cNvSpPr/>
            <p:nvPr/>
          </p:nvSpPr>
          <p:spPr>
            <a:xfrm rot="10800000">
              <a:off x="6124004" y="4306666"/>
              <a:ext cx="988504" cy="1817370"/>
            </a:xfrm>
            <a:custGeom>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rot="10800000" flipH="1">
              <a:off x="5144167" y="4306666"/>
              <a:ext cx="989362" cy="1817370"/>
            </a:xfrm>
            <a:custGeom>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6546675" y="2933560"/>
            <a:ext cx="1015845" cy="2802933"/>
            <a:chOff x="6546675" y="2933560"/>
            <a:chExt cx="1015845" cy="2802933"/>
          </a:xfrm>
        </p:grpSpPr>
        <p:sp>
          <p:nvSpPr>
            <p:cNvPr id="27" name="Freeform 27"/>
            <p:cNvSpPr/>
            <p:nvPr/>
          </p:nvSpPr>
          <p:spPr>
            <a:xfrm rot="5400000">
              <a:off x="6574016" y="2933560"/>
              <a:ext cx="988504" cy="1817370"/>
            </a:xfrm>
            <a:custGeom>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rot="5400000" flipH="1">
              <a:off x="6546675" y="3919123"/>
              <a:ext cx="989362" cy="1817370"/>
            </a:xfrm>
            <a:custGeom>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 name="Group 29"/>
          <p:cNvGrpSpPr/>
          <p:nvPr/>
        </p:nvGrpSpPr>
        <p:grpSpPr>
          <a:xfrm>
            <a:off x="4692634" y="2938042"/>
            <a:ext cx="989362" cy="2794827"/>
            <a:chOff x="4692634" y="2938042"/>
            <a:chExt cx="989362" cy="2794827"/>
          </a:xfrm>
        </p:grpSpPr>
        <p:sp>
          <p:nvSpPr>
            <p:cNvPr id="30" name="Freeform 30"/>
            <p:cNvSpPr/>
            <p:nvPr/>
          </p:nvSpPr>
          <p:spPr>
            <a:xfrm rot="-5400000">
              <a:off x="4693063" y="3915499"/>
              <a:ext cx="988504" cy="1817370"/>
            </a:xfrm>
            <a:custGeom>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rot="-5400000" flipH="1">
              <a:off x="4692634" y="2938042"/>
              <a:ext cx="989362" cy="1817370"/>
            </a:xfrm>
            <a:custGeom>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454963" y="93878"/>
            <a:ext cx="10641129" cy="914400"/>
            <a:chOff x="454963" y="93878"/>
            <a:chExt cx="10641129" cy="914400"/>
          </a:xfrm>
        </p:grpSpPr>
        <p:sp>
          <p:nvSpPr>
            <p:cNvPr id="33" name="AutoShape 3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TextBox 5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公司管理和团队建设</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https://d.book118.com/997000063054006030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方正正纤黑简体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2024-09-01T22:52:15.776</cp:lastPrinted>
  <dcterms:created xsi:type="dcterms:W3CDTF">2024-09-01T14:52:15Z</dcterms:created>
  <dcterms:modified xsi:type="dcterms:W3CDTF">2024-09-01T14:52:17Z</dcterms:modified>
</cp:coreProperties>
</file>