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80A61-B548-4B39-92E9-EBBBFFC3B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421A8-9877-4485-8E73-E3A943EB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18553-1CEC-49D4-9904-287681F9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1C1E2-7F00-41A0-AA7F-0B0D768B6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85EC7-7FF3-48DF-A41F-72144CCDB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A6503E-74B5-4D5A-B948-1A9AF1C47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F501C-19F6-4508-8793-5E3144FBD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62196-DA06-4A72-A8DE-6B4CC597F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8A6CE-3734-42EC-B1A6-E493D807E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89DFB-EA9E-4CAF-A62F-65D6CDF3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20FB0-9061-46BD-817C-BE60F46A2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0301210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新生班会活动方案策划书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建立归属感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新生刚入学，面临着新环境、新同学和新的学习生活节奏，需要适应和调整。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新生需要尽快融入班级，与同学建立联系，找到归属感，以便更好地适应校园生活。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新生入学背景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85" r="1328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86" r="15986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297" r="19297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班级建设有助于新生之间互相了解，促进交流与合作，形成良好的班级氛围。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06577" y="4602766"/>
            <a:ext cx="832294" cy="609981"/>
          </a:xfrm>
          <a:custGeom>
            <a:rect l="l" t="t" r="r" b="b"/>
            <a:pathLst>
              <a:path w="4433135" h="3249065">
                <a:moveTo>
                  <a:pt x="1383752" y="867104"/>
                </a:moveTo>
                <a:cubicBezTo>
                  <a:pt x="1340842" y="867128"/>
                  <a:pt x="1298245" y="867404"/>
                  <a:pt x="1258108" y="868142"/>
                </a:cubicBezTo>
                <a:cubicBezTo>
                  <a:pt x="1226200" y="868728"/>
                  <a:pt x="1200798" y="897345"/>
                  <a:pt x="1210263" y="944893"/>
                </a:cubicBezTo>
                <a:cubicBezTo>
                  <a:pt x="1255501" y="1172141"/>
                  <a:pt x="1399244" y="1917234"/>
                  <a:pt x="1459057" y="2196531"/>
                </a:cubicBezTo>
                <a:cubicBezTo>
                  <a:pt x="1517533" y="2469589"/>
                  <a:pt x="1583985" y="2577827"/>
                  <a:pt x="1733368" y="2583239"/>
                </a:cubicBezTo>
                <a:cubicBezTo>
                  <a:pt x="1882751" y="2588652"/>
                  <a:pt x="1965151" y="2586683"/>
                  <a:pt x="2049146" y="2583239"/>
                </a:cubicBezTo>
                <a:cubicBezTo>
                  <a:pt x="2114849" y="2580546"/>
                  <a:pt x="2126761" y="2578319"/>
                  <a:pt x="2103371" y="2456304"/>
                </a:cubicBezTo>
                <a:cubicBezTo>
                  <a:pt x="2054855" y="2203216"/>
                  <a:pt x="1887410" y="1326877"/>
                  <a:pt x="1832248" y="1054116"/>
                </a:cubicBezTo>
                <a:cubicBezTo>
                  <a:pt x="1820648" y="996757"/>
                  <a:pt x="1822680" y="866667"/>
                  <a:pt x="1720610" y="868142"/>
                </a:cubicBezTo>
                <a:cubicBezTo>
                  <a:pt x="1669576" y="868880"/>
                  <a:pt x="1594087" y="868142"/>
                  <a:pt x="1511289" y="867589"/>
                </a:cubicBezTo>
                <a:cubicBezTo>
                  <a:pt x="1469890" y="867313"/>
                  <a:pt x="1426663" y="867082"/>
                  <a:pt x="1383752" y="867104"/>
                </a:cubicBezTo>
                <a:close/>
                <a:moveTo>
                  <a:pt x="146071" y="0"/>
                </a:moveTo>
                <a:lnTo>
                  <a:pt x="882914" y="0"/>
                </a:lnTo>
                <a:lnTo>
                  <a:pt x="880954" y="74488"/>
                </a:lnTo>
                <a:cubicBezTo>
                  <a:pt x="891949" y="230061"/>
                  <a:pt x="977510" y="377571"/>
                  <a:pt x="1122741" y="461420"/>
                </a:cubicBezTo>
                <a:cubicBezTo>
                  <a:pt x="1355110" y="595579"/>
                  <a:pt x="1652240" y="515962"/>
                  <a:pt x="1786399" y="283593"/>
                </a:cubicBezTo>
                <a:lnTo>
                  <a:pt x="1950131" y="0"/>
                </a:lnTo>
                <a:lnTo>
                  <a:pt x="2992123" y="0"/>
                </a:lnTo>
                <a:lnTo>
                  <a:pt x="2975391" y="34734"/>
                </a:lnTo>
                <a:cubicBezTo>
                  <a:pt x="2896672" y="220847"/>
                  <a:pt x="2853142" y="425466"/>
                  <a:pt x="2853142" y="640253"/>
                </a:cubicBezTo>
                <a:cubicBezTo>
                  <a:pt x="2853142" y="693950"/>
                  <a:pt x="2855863" y="747011"/>
                  <a:pt x="2861174" y="799307"/>
                </a:cubicBezTo>
                <a:lnTo>
                  <a:pt x="2870542" y="860687"/>
                </a:lnTo>
                <a:lnTo>
                  <a:pt x="2849298" y="859746"/>
                </a:lnTo>
                <a:cubicBezTo>
                  <a:pt x="2785069" y="857540"/>
                  <a:pt x="2699546" y="856201"/>
                  <a:pt x="2617108" y="855875"/>
                </a:cubicBezTo>
                <a:cubicBezTo>
                  <a:pt x="2580470" y="855730"/>
                  <a:pt x="2544440" y="855786"/>
                  <a:pt x="2511161" y="856055"/>
                </a:cubicBezTo>
                <a:cubicBezTo>
                  <a:pt x="2466789" y="856415"/>
                  <a:pt x="2427307" y="857152"/>
                  <a:pt x="2397787" y="858300"/>
                </a:cubicBezTo>
                <a:cubicBezTo>
                  <a:pt x="2279708" y="862892"/>
                  <a:pt x="2261098" y="953733"/>
                  <a:pt x="2267900" y="1007867"/>
                </a:cubicBezTo>
                <a:cubicBezTo>
                  <a:pt x="2330617" y="1506995"/>
                  <a:pt x="2441738" y="2400541"/>
                  <a:pt x="2452890" y="2491724"/>
                </a:cubicBezTo>
                <a:cubicBezTo>
                  <a:pt x="2464042" y="2582907"/>
                  <a:pt x="2468634" y="2577660"/>
                  <a:pt x="2523737" y="2594059"/>
                </a:cubicBezTo>
                <a:lnTo>
                  <a:pt x="2783511" y="2590123"/>
                </a:lnTo>
                <a:cubicBezTo>
                  <a:pt x="2840561" y="2589259"/>
                  <a:pt x="2834023" y="2573068"/>
                  <a:pt x="2846486" y="2479916"/>
                </a:cubicBezTo>
                <a:cubicBezTo>
                  <a:pt x="2855055" y="2415875"/>
                  <a:pt x="2930735" y="1783074"/>
                  <a:pt x="2980514" y="1369603"/>
                </a:cubicBezTo>
                <a:lnTo>
                  <a:pt x="2991426" y="1279059"/>
                </a:lnTo>
                <a:lnTo>
                  <a:pt x="3040898" y="1381756"/>
                </a:lnTo>
                <a:cubicBezTo>
                  <a:pt x="3112742" y="1514009"/>
                  <a:pt x="3203207" y="1634678"/>
                  <a:pt x="3308774" y="1740245"/>
                </a:cubicBezTo>
                <a:lnTo>
                  <a:pt x="3336412" y="1765365"/>
                </a:lnTo>
                <a:lnTo>
                  <a:pt x="3296438" y="1973342"/>
                </a:lnTo>
                <a:cubicBezTo>
                  <a:pt x="3256989" y="2178844"/>
                  <a:pt x="3222071" y="2361396"/>
                  <a:pt x="3203877" y="2456304"/>
                </a:cubicBezTo>
                <a:cubicBezTo>
                  <a:pt x="3180486" y="2578319"/>
                  <a:pt x="3192398" y="2580546"/>
                  <a:pt x="3258102" y="2583239"/>
                </a:cubicBezTo>
                <a:cubicBezTo>
                  <a:pt x="3342096" y="2586683"/>
                  <a:pt x="3424497" y="2588652"/>
                  <a:pt x="3573880" y="2583239"/>
                </a:cubicBezTo>
                <a:cubicBezTo>
                  <a:pt x="3723264" y="2577827"/>
                  <a:pt x="3789714" y="2469589"/>
                  <a:pt x="3848192" y="2196531"/>
                </a:cubicBezTo>
                <a:cubicBezTo>
                  <a:pt x="3851930" y="2179075"/>
                  <a:pt x="3855996" y="2159800"/>
                  <a:pt x="3860345" y="2138945"/>
                </a:cubicBezTo>
                <a:lnTo>
                  <a:pt x="3868876" y="2097649"/>
                </a:lnTo>
                <a:lnTo>
                  <a:pt x="3946171" y="2125939"/>
                </a:lnTo>
                <a:cubicBezTo>
                  <a:pt x="4092305" y="2171392"/>
                  <a:pt x="4247676" y="2195877"/>
                  <a:pt x="4408766" y="2195877"/>
                </a:cubicBezTo>
                <a:lnTo>
                  <a:pt x="4433135" y="2194647"/>
                </a:lnTo>
                <a:lnTo>
                  <a:pt x="4229977" y="2999465"/>
                </a:lnTo>
                <a:cubicBezTo>
                  <a:pt x="4192585" y="3135255"/>
                  <a:pt x="4084504" y="3248248"/>
                  <a:pt x="3976107" y="3247430"/>
                </a:cubicBezTo>
                <a:cubicBezTo>
                  <a:pt x="3103632" y="3240841"/>
                  <a:pt x="1474260" y="3253335"/>
                  <a:pt x="1337046" y="3247430"/>
                </a:cubicBezTo>
                <a:cubicBezTo>
                  <a:pt x="1199831" y="3241526"/>
                  <a:pt x="1075123" y="3182143"/>
                  <a:pt x="1035944" y="3023080"/>
                </a:cubicBezTo>
                <a:cubicBezTo>
                  <a:pt x="943259" y="2646780"/>
                  <a:pt x="638350" y="1461446"/>
                  <a:pt x="507540" y="904676"/>
                </a:cubicBezTo>
                <a:lnTo>
                  <a:pt x="501007" y="876408"/>
                </a:lnTo>
                <a:lnTo>
                  <a:pt x="146071" y="876408"/>
                </a:lnTo>
                <a:cubicBezTo>
                  <a:pt x="65398" y="876408"/>
                  <a:pt x="0" y="811010"/>
                  <a:pt x="0" y="730337"/>
                </a:cubicBezTo>
                <a:lnTo>
                  <a:pt x="0" y="146071"/>
                </a:lnTo>
                <a:cubicBezTo>
                  <a:pt x="0" y="65398"/>
                  <a:pt x="65398" y="0"/>
                  <a:pt x="14607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8000000">
            <a:off x="7035165" y="4412837"/>
            <a:ext cx="403955" cy="124778"/>
          </a:xfrm>
          <a:prstGeom prst="roundRect">
            <a:avLst>
              <a:gd name="adj" fmla="val 50000"/>
            </a:avLst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3600000" flipH="1">
            <a:off x="7446073" y="4324921"/>
            <a:ext cx="200978" cy="124778"/>
          </a:xfrm>
          <a:custGeom>
            <a:rect l="l" t="t" r="r" b="b"/>
            <a:pathLst>
              <a:path w="1070472" h="664814">
                <a:moveTo>
                  <a:pt x="1013702" y="146555"/>
                </a:moveTo>
                <a:cubicBezTo>
                  <a:pt x="953966" y="58134"/>
                  <a:pt x="852804" y="0"/>
                  <a:pt x="738065" y="0"/>
                </a:cubicBezTo>
                <a:lnTo>
                  <a:pt x="0" y="0"/>
                </a:lnTo>
                <a:lnTo>
                  <a:pt x="4980" y="17857"/>
                </a:lnTo>
                <a:cubicBezTo>
                  <a:pt x="49918" y="216899"/>
                  <a:pt x="54365" y="420356"/>
                  <a:pt x="21373" y="616834"/>
                </a:cubicBezTo>
                <a:lnTo>
                  <a:pt x="10941" y="664814"/>
                </a:lnTo>
                <a:lnTo>
                  <a:pt x="738065" y="664814"/>
                </a:lnTo>
                <a:cubicBezTo>
                  <a:pt x="921648" y="664814"/>
                  <a:pt x="1070472" y="515990"/>
                  <a:pt x="1070472" y="332407"/>
                </a:cubicBezTo>
                <a:cubicBezTo>
                  <a:pt x="1070472" y="263563"/>
                  <a:pt x="1049544" y="199608"/>
                  <a:pt x="1013702" y="14655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99509" y="4488180"/>
            <a:ext cx="469678" cy="469678"/>
          </a:xfrm>
          <a:custGeom>
            <a:rect l="l" t="t" r="r" b="b"/>
            <a:pathLst>
              <a:path w="2501616" h="2501616">
                <a:moveTo>
                  <a:pt x="1250808" y="432015"/>
                </a:moveTo>
                <a:cubicBezTo>
                  <a:pt x="1142318" y="432015"/>
                  <a:pt x="1054370" y="519963"/>
                  <a:pt x="1054370" y="628453"/>
                </a:cubicBezTo>
                <a:lnTo>
                  <a:pt x="1054370" y="1086456"/>
                </a:lnTo>
                <a:lnTo>
                  <a:pt x="628453" y="1086456"/>
                </a:lnTo>
                <a:cubicBezTo>
                  <a:pt x="519963" y="1086456"/>
                  <a:pt x="432015" y="1174404"/>
                  <a:pt x="432015" y="1282894"/>
                </a:cubicBezTo>
                <a:cubicBezTo>
                  <a:pt x="432015" y="1391384"/>
                  <a:pt x="519963" y="1479332"/>
                  <a:pt x="628453" y="1479332"/>
                </a:cubicBezTo>
                <a:lnTo>
                  <a:pt x="1054370" y="1479332"/>
                </a:lnTo>
                <a:lnTo>
                  <a:pt x="1054370" y="1873163"/>
                </a:lnTo>
                <a:cubicBezTo>
                  <a:pt x="1054370" y="1981653"/>
                  <a:pt x="1142318" y="2069601"/>
                  <a:pt x="1250808" y="2069601"/>
                </a:cubicBezTo>
                <a:cubicBezTo>
                  <a:pt x="1359298" y="2069601"/>
                  <a:pt x="1447246" y="1981653"/>
                  <a:pt x="1447246" y="1873163"/>
                </a:cubicBezTo>
                <a:lnTo>
                  <a:pt x="1447246" y="1479332"/>
                </a:lnTo>
                <a:lnTo>
                  <a:pt x="1873163" y="1479332"/>
                </a:lnTo>
                <a:cubicBezTo>
                  <a:pt x="1981653" y="1479332"/>
                  <a:pt x="2069601" y="1391384"/>
                  <a:pt x="2069601" y="1282894"/>
                </a:cubicBezTo>
                <a:cubicBezTo>
                  <a:pt x="2069601" y="1174404"/>
                  <a:pt x="1981653" y="1086456"/>
                  <a:pt x="1873163" y="1086456"/>
                </a:cubicBezTo>
                <a:lnTo>
                  <a:pt x="1447246" y="1086456"/>
                </a:lnTo>
                <a:lnTo>
                  <a:pt x="1447246" y="628453"/>
                </a:lnTo>
                <a:cubicBezTo>
                  <a:pt x="1447246" y="519963"/>
                  <a:pt x="1359298" y="432015"/>
                  <a:pt x="1250808" y="432015"/>
                </a:cubicBezTo>
                <a:close/>
                <a:moveTo>
                  <a:pt x="1250808" y="0"/>
                </a:moveTo>
                <a:cubicBezTo>
                  <a:pt x="1941610" y="0"/>
                  <a:pt x="2501616" y="560006"/>
                  <a:pt x="2501616" y="1250808"/>
                </a:cubicBezTo>
                <a:cubicBezTo>
                  <a:pt x="2501616" y="1941610"/>
                  <a:pt x="1941610" y="2501616"/>
                  <a:pt x="1250808" y="2501616"/>
                </a:cubicBezTo>
                <a:cubicBezTo>
                  <a:pt x="560006" y="2501616"/>
                  <a:pt x="0" y="1941610"/>
                  <a:pt x="0" y="1250808"/>
                </a:cubicBezTo>
                <a:cubicBezTo>
                  <a:pt x="0" y="560006"/>
                  <a:pt x="560006" y="0"/>
                  <a:pt x="125080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通过班级活动，新生可以更好地了解彼此，培养团队精神，提高班级凝聚力。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促进交流与合作</a:t>
            </a:r>
          </a:p>
        </p:txBody>
      </p:sp>
      <p:cxnSp>
        <p:nvCxnSpPr>
          <p:cNvPr id="22" name="Connector 22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3" name="TextBox 23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班级建设的重要性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增强新生之间的互动与交流，打破彼此之间的陌生感。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设计一些团队游戏和互动环节，鼓励新生们相互合作，分享自己的经历和感受，增进彼此的了解和友谊。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促进新生交流与融合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培养新生对班级的认同感和归属感，增强班级的团结和协作精神。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通过集体活动和团队任务，让新生们意识到自己是班级的一份子，共同努力为班级的荣誉而奋斗。同时，强调班级的共同目标和价值观，激发集体荣誉感。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增强班级凝聚力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让新生更好地了解学校的历史、文化和传统，增强对学校的认同感和归属感。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在活动中穿插介绍学校的发展历程、优秀传统和校园文化，带领新生参观校园重要场所和设施，让他们更好地了解和融入学校的生活和环境。同时，邀请学长学姐分享他们在学校的成长经历和心得体会，让新生感受到学校的温暖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提升新生对学校的归属感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让同学们互相了解，建立初步印象。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每人简短介绍自己的姓名、专业、兴趣爱好等。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鼓励同学们展现自己的个性，创造轻松氛围。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打破僵局，调动气氛。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如“名字、动作、地点”游戏，通过互动加深了解。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约15分钟，根据游戏复杂程度调整。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破冰游戏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共同讨论班级发展目标、班规等。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35" r="1733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如何提高学习效率、班级活动建议等。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分组讨论，每组汇报交流。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班级建设讨论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增强同学间的交流与合作。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团队竞技、合作完成某项任务等。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提前准备道具和任务，确保活动顺利进行。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总结本次班会的收获，对班级未来的展望。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由班委或指定同学进行总结发言。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回顾活动，提出期望。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https://d.book118.com/997003012101006034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2024-09-08T10:01:32.428</cp:lastPrinted>
  <dcterms:created xsi:type="dcterms:W3CDTF">2024-09-08T02:01:32Z</dcterms:created>
  <dcterms:modified xsi:type="dcterms:W3CDTF">2024-09-08T02:01:34Z</dcterms:modified>
</cp:coreProperties>
</file>