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5682C27-DBAB-4040-8DA8-F010C1895D7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C88510-F934-4AE2-A9F9-AA8C11AE1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F6DA99-946E-4916-B403-0C067768C4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3FC021-8D44-4382-8629-223FA914CC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1A7242-EFD2-4FCD-AABF-EB51D2CBE8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6E4E68-41C0-4BC9-B864-FE2133C9FE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EB8030-8E1E-4C74-B9FB-7B7927D6CB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488F37-9175-4604-B865-6595B4DC72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305A29-4A3F-4566-82D0-66E24FD7E9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C368C9-A6DD-4A14-8677-3E0B26FA1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54874-03B8-4AC3-A549-1CEB037F7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DCB3E-85C6-4DDE-AA24-E0D77BEB8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7CA519B-CBE1-4D36-9137-6EFF1219D7B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037BE39-8A6B-4959-8D4A-D17AB9E6209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003111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保健服务行业安全生产规章制度培训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保健服务行业安全生产规章制度培训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安全生产责任制度建设</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安全设备与应急预案</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安全生产培训与教育</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安全环境与危险源管理</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保健服务行业安全生产规章制度培训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保健服务行业安全生产规章制度培训简介</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保健服务行业安全生产规章制度培训的重要性在于确保员工和客户的安全，减少安全事故发生的风险。本次培训旨在提高员工的安全意识和应急处理能力，确保工作场所的安全。培训内容包括安全规章制度、安全操作流程等。</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保健服务行业安全生产现状分析</a:t>
            </a:r>
            <a:endParaRPr lang="en-US" sz="3600" b="0" strike="noStrike" spc="-1">
              <a:solidFill>
                <a:schemeClr val="dk1"/>
              </a:solidFill>
              <a:latin typeface="Arial"/>
            </a:endParaRPr>
          </a:p>
        </p:txBody>
      </p:sp>
      <p:sp>
        <p:nvSpPr>
          <p:cNvPr id="8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存在的主要问题包括员工安全意识不强、安全设施不完善等</a:t>
            </a:r>
            <a:endParaRPr lang="en-US" sz="1600" b="0" strike="noStrike" spc="-1">
              <a:solidFill>
                <a:srgbClr val="FFFFFF"/>
              </a:solidFill>
              <a:latin typeface="Arial"/>
            </a:endParaRPr>
          </a:p>
        </p:txBody>
      </p:sp>
      <p:sp>
        <p:nvSpPr>
          <p:cNvPr id="8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主要问题</a:t>
            </a:r>
            <a:endParaRPr lang="en-US" sz="2000" b="0" strike="noStrike" spc="-1">
              <a:solidFill>
                <a:srgbClr val="FFFFFF"/>
              </a:solidFill>
              <a:latin typeface="Arial"/>
            </a:endParaRPr>
          </a:p>
        </p:txBody>
      </p:sp>
      <p:sp>
        <p:nvSpPr>
          <p:cNvPr id="8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分析最近发生的安全事故案例，探讨事故原因和应对措施</a:t>
            </a:r>
            <a:endParaRPr lang="en-US" sz="1600" b="0" strike="noStrike" spc="-1">
              <a:solidFill>
                <a:srgbClr val="FFFFFF"/>
              </a:solidFill>
              <a:latin typeface="Arial"/>
            </a:endParaRPr>
          </a:p>
        </p:txBody>
      </p:sp>
      <p:sp>
        <p:nvSpPr>
          <p:cNvPr id="8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安全事故案例分析</a:t>
            </a:r>
            <a:endParaRPr lang="en-US" sz="2000" b="0" strike="noStrike" spc="-1">
              <a:solidFill>
                <a:srgbClr val="FFFFFF"/>
              </a:solidFill>
              <a:latin typeface="Arial"/>
            </a:endParaRPr>
          </a:p>
        </p:txBody>
      </p:sp>
      <p:sp>
        <p:nvSpPr>
          <p:cNvPr id="8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改善现状的必要性在于提升行业整体安全水平，保障员工和客户的生命财产安全</a:t>
            </a:r>
            <a:endParaRPr lang="en-US" sz="1600" b="0" strike="noStrike" spc="-1">
              <a:solidFill>
                <a:srgbClr val="FFFFFF"/>
              </a:solidFill>
              <a:latin typeface="Arial"/>
            </a:endParaRPr>
          </a:p>
        </p:txBody>
      </p:sp>
      <p:sp>
        <p:nvSpPr>
          <p:cNvPr id="9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改善必要性</a:t>
            </a:r>
            <a:endParaRPr lang="en-US" sz="2000" b="0" strike="noStrike" spc="-1">
              <a:solidFill>
                <a:srgbClr val="FFFFFF"/>
              </a:solidFill>
              <a:latin typeface="Arial"/>
            </a:endParaRPr>
          </a:p>
        </p:txBody>
      </p:sp>
      <p:sp>
        <p:nvSpPr>
          <p:cNvPr id="9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各类规章制度要求</a:t>
            </a:r>
            <a:endParaRPr lang="en-US" sz="1800" b="0" strike="noStrike" spc="-1">
              <a:solidFill>
                <a:srgbClr val="FFFFFF"/>
              </a:solidFill>
              <a:latin typeface="Arial"/>
            </a:endParaRPr>
          </a:p>
        </p:txBody>
      </p:sp>
      <p:sp>
        <p:nvSpPr>
          <p:cNvPr id="9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员工行为规范</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应急预案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事故报告流程</a:t>
            </a:r>
            <a:endParaRPr lang="en-US" sz="1400" b="0" strike="noStrike" spc="-1">
              <a:solidFill>
                <a:srgbClr val="FFFFFF"/>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建立规章制度方式</a:t>
            </a:r>
            <a:endParaRPr lang="en-US" sz="1800" b="0" strike="noStrike" spc="-1">
              <a:solidFill>
                <a:srgbClr val="FFFFFF"/>
              </a:solidFill>
              <a:latin typeface="Arial"/>
            </a:endParaRPr>
          </a:p>
        </p:txBody>
      </p:sp>
      <p:sp>
        <p:nvSpPr>
          <p:cNvPr id="9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明确责任人</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定期培训</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持续改进</a:t>
            </a:r>
            <a:endParaRPr lang="en-US" sz="1400" b="0" strike="noStrike" spc="-1">
              <a:solidFill>
                <a:srgbClr val="FFFFFF"/>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0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0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安全生产规章制度体系介绍</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安全生产管理体系</a:t>
            </a:r>
            <a:endParaRPr lang="en-US" sz="1800" b="0" strike="noStrike" spc="-1">
              <a:solidFill>
                <a:srgbClr val="FFFFFF"/>
              </a:solidFill>
              <a:latin typeface="Arial"/>
            </a:endParaRPr>
          </a:p>
        </p:txBody>
      </p:sp>
      <p:sp>
        <p:nvSpPr>
          <p:cNvPr id="10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安全责任制度</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安全检查制度</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安全培训制度</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安全生产规章制度宣传与培训</a:t>
            </a:r>
            <a:endParaRPr lang="en-US" sz="3600" b="0" strike="noStrike" spc="-1">
              <a:solidFill>
                <a:schemeClr val="dk1"/>
              </a:solidFill>
              <a:latin typeface="Arial"/>
            </a:endParaRPr>
          </a:p>
        </p:txBody>
      </p:sp>
      <p:sp>
        <p:nvSpPr>
          <p:cNvPr id="10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通过宣传教育，提高员工对安全生产规章制度的认识和遵守意识</a:t>
            </a:r>
            <a:endParaRPr lang="en-US" sz="1600" b="0" strike="noStrike" spc="-1">
              <a:solidFill>
                <a:srgbClr val="FFFFFF"/>
              </a:solidFill>
              <a:latin typeface="Arial"/>
            </a:endParaRPr>
          </a:p>
        </p:txBody>
      </p:sp>
      <p:sp>
        <p:nvSpPr>
          <p:cNvPr id="10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宣传教育的重要性</a:t>
            </a:r>
            <a:endParaRPr lang="en-US" sz="2000" b="0" strike="noStrike" spc="-1">
              <a:solidFill>
                <a:srgbClr val="FFFFFF"/>
              </a:solidFill>
              <a:latin typeface="Arial"/>
            </a:endParaRPr>
          </a:p>
        </p:txBody>
      </p:sp>
      <p:sp>
        <p:nvSpPr>
          <p:cNvPr id="10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1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1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根据不同岗位的特点，制定相应的培训内容，确保员工能够掌握必要的安全操作技能</a:t>
            </a:r>
            <a:endParaRPr lang="en-US" sz="1600" b="0" strike="noStrike" spc="-1">
              <a:solidFill>
                <a:srgbClr val="FFFFFF"/>
              </a:solidFill>
              <a:latin typeface="Arial"/>
            </a:endParaRPr>
          </a:p>
        </p:txBody>
      </p:sp>
      <p:sp>
        <p:nvSpPr>
          <p:cNvPr id="11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岗位培训差异</a:t>
            </a:r>
            <a:endParaRPr lang="en-US" sz="2000" b="0" strike="noStrike" spc="-1">
              <a:solidFill>
                <a:srgbClr val="FFFFFF"/>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制定详细的培训计划，包括培训内容、培训方式和培训周期</a:t>
            </a:r>
            <a:endParaRPr lang="en-US" sz="1600" b="0" strike="noStrike" spc="-1">
              <a:solidFill>
                <a:srgbClr val="FFFFFF"/>
              </a:solidFill>
              <a:latin typeface="Arial"/>
            </a:endParaRPr>
          </a:p>
        </p:txBody>
      </p:sp>
      <p:sp>
        <p:nvSpPr>
          <p:cNvPr id="11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培训计划制定</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结语</a:t>
            </a:r>
            <a:endParaRPr lang="en-US" sz="3600" b="0" strike="noStrike" spc="-1">
              <a:solidFill>
                <a:schemeClr val="dk1"/>
              </a:solidFill>
              <a:latin typeface="Arial"/>
            </a:endParaRPr>
          </a:p>
        </p:txBody>
      </p:sp>
      <p:sp>
        <p:nvSpPr>
          <p:cNvPr id="11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保健服务行业是一个与人们生命健康密切相关的行业，安全生产规章制度的制定和培训是保障行业安全的重要举措。希望通过本次培训，每位员工都能牢固树立安全意识，遵守规章制度，共同维护工作环境的安全和稳定。</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安全生产责任制度建设</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领导责任制度的建立和执行</a:t>
            </a:r>
            <a:endParaRPr lang="en-US" sz="1800" b="0" strike="noStrike" spc="-1">
              <a:solidFill>
                <a:srgbClr val="FFFFFF"/>
              </a:solidFill>
              <a:latin typeface="Arial"/>
            </a:endParaRPr>
          </a:p>
        </p:txBody>
      </p:sp>
      <p:sp>
        <p:nvSpPr>
          <p:cNvPr id="12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建立明确的责任分工</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定期检查责任落实情况</a:t>
            </a:r>
            <a:endParaRPr lang="en-US" sz="1400" b="0" strike="noStrike" spc="-1">
              <a:solidFill>
                <a:srgbClr val="FFFFFF"/>
              </a:solidFill>
              <a:latin typeface="Arial"/>
            </a:endParaRPr>
          </a:p>
        </p:txBody>
      </p:sp>
      <p:sp>
        <p:nvSpPr>
          <p:cNvPr id="12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安全生产目标的确定和评价</a:t>
            </a:r>
            <a:endParaRPr lang="en-US" sz="1800" b="0" strike="noStrike" spc="-1">
              <a:solidFill>
                <a:srgbClr val="FFFFFF"/>
              </a:solidFill>
              <a:latin typeface="Arial"/>
            </a:endParaRPr>
          </a:p>
        </p:txBody>
      </p:sp>
      <p:sp>
        <p:nvSpPr>
          <p:cNvPr id="12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设定合理的安全生产目标</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定期评估目标的完成情况</a:t>
            </a:r>
            <a:endParaRPr lang="en-US" sz="1400" b="0" strike="noStrike" spc="-1">
              <a:solidFill>
                <a:srgbClr val="FFFFFF"/>
              </a:solidFill>
              <a:latin typeface="Arial"/>
            </a:endParaRPr>
          </a:p>
        </p:txBody>
      </p:sp>
      <p:sp>
        <p:nvSpPr>
          <p:cNvPr id="12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2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3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企业领导责任制度</a:t>
            </a:r>
            <a:endParaRPr lang="en-US" sz="3600" b="0" strike="noStrike" spc="-1">
              <a:solidFill>
                <a:schemeClr val="dk1"/>
              </a:solidFill>
              <a:latin typeface="Arial"/>
            </a:endParaRPr>
          </a:p>
        </p:txBody>
      </p:sp>
      <p:sp>
        <p:nvSpPr>
          <p:cNvPr id="13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3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领导层如何履行安全生产责任</a:t>
            </a:r>
            <a:endParaRPr lang="en-US" sz="1800" b="0" strike="noStrike" spc="-1">
              <a:solidFill>
                <a:srgbClr val="FFFFFF"/>
              </a:solidFill>
              <a:latin typeface="Arial"/>
            </a:endParaRPr>
          </a:p>
        </p:txBody>
      </p:sp>
      <p:sp>
        <p:nvSpPr>
          <p:cNvPr id="13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领导层应确立安全生产责任</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领导层应提倡安全文化</a:t>
            </a:r>
            <a:endParaRPr lang="en-US" sz="14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岗位责任制度</a:t>
            </a:r>
            <a:endParaRPr lang="en-US" sz="3600" b="0" strike="noStrike" spc="-1">
              <a:solidFill>
                <a:schemeClr val="dk1"/>
              </a:solidFill>
              <a:latin typeface="Arial"/>
            </a:endParaRPr>
          </a:p>
        </p:txBody>
      </p:sp>
      <p:sp>
        <p:nvSpPr>
          <p:cNvPr id="13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清晰明确的岗位责任</a:t>
            </a:r>
            <a:endParaRPr lang="en-US" sz="1600" b="0" strike="noStrike" spc="-1">
              <a:solidFill>
                <a:srgbClr val="FFFFFF"/>
              </a:solidFill>
              <a:latin typeface="Arial"/>
            </a:endParaRPr>
          </a:p>
        </p:txBody>
      </p:sp>
      <p:sp>
        <p:nvSpPr>
          <p:cNvPr id="13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不同岗位的责任划分</a:t>
            </a:r>
            <a:endParaRPr lang="en-US" sz="2000" b="0" strike="noStrike" spc="-1">
              <a:solidFill>
                <a:srgbClr val="FFFFFF"/>
              </a:solidFill>
              <a:latin typeface="Arial"/>
            </a:endParaRPr>
          </a:p>
        </p:txBody>
      </p:sp>
      <p:sp>
        <p:nvSpPr>
          <p:cNvPr id="13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3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3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建立完善的考核机制</a:t>
            </a:r>
            <a:endParaRPr lang="en-US" sz="1600" b="0" strike="noStrike" spc="-1">
              <a:solidFill>
                <a:srgbClr val="FFFFFF"/>
              </a:solidFill>
              <a:latin typeface="Arial"/>
            </a:endParaRPr>
          </a:p>
        </p:txBody>
      </p:sp>
      <p:sp>
        <p:nvSpPr>
          <p:cNvPr id="14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岗位责任的考核与奖惩机制</a:t>
            </a:r>
            <a:endParaRPr lang="en-US" sz="2000" b="0" strike="noStrike" spc="-1">
              <a:solidFill>
                <a:srgbClr val="FFFFFF"/>
              </a:solidFill>
              <a:latin typeface="Arial"/>
            </a:endParaRPr>
          </a:p>
        </p:txBody>
      </p:sp>
      <p:sp>
        <p:nvSpPr>
          <p:cNvPr id="14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4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制定明确的责任细则</a:t>
            </a:r>
            <a:endParaRPr lang="en-US" sz="1600" b="0" strike="noStrike" spc="-1">
              <a:solidFill>
                <a:srgbClr val="FFFFFF"/>
              </a:solidFill>
              <a:latin typeface="Arial"/>
            </a:endParaRPr>
          </a:p>
        </p:txBody>
      </p:sp>
      <p:sp>
        <p:nvSpPr>
          <p:cNvPr id="14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岗位责任制度的建立和执行</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安全生产监督检查制度</a:t>
            </a:r>
            <a:endParaRPr lang="en-US" sz="3600" b="0" strike="noStrike" spc="-1">
              <a:solidFill>
                <a:schemeClr val="dk1"/>
              </a:solidFill>
              <a:latin typeface="Arial"/>
            </a:endParaRPr>
          </a:p>
        </p:txBody>
      </p:sp>
      <p:sp>
        <p:nvSpPr>
          <p:cNvPr id="14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确保制度规范执行</a:t>
            </a:r>
            <a:endParaRPr lang="en-US" sz="1600" b="0" strike="noStrike" spc="-1">
              <a:solidFill>
                <a:srgbClr val="FFFFFF"/>
              </a:solidFill>
              <a:latin typeface="Arial"/>
            </a:endParaRPr>
          </a:p>
        </p:txBody>
      </p:sp>
      <p:sp>
        <p:nvSpPr>
          <p:cNvPr id="14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监督检查的重要性</a:t>
            </a:r>
            <a:endParaRPr lang="en-US" sz="2000" b="0" strike="noStrike" spc="-1">
              <a:solidFill>
                <a:srgbClr val="FFFFFF"/>
              </a:solidFill>
              <a:latin typeface="Arial"/>
            </a:endParaRPr>
          </a:p>
        </p:txBody>
      </p:sp>
      <p:sp>
        <p:nvSpPr>
          <p:cNvPr id="14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定期检查各项安全措施</a:t>
            </a:r>
            <a:endParaRPr lang="en-US" sz="1600" b="0" strike="noStrike" spc="-1">
              <a:solidFill>
                <a:srgbClr val="FFFFFF"/>
              </a:solidFill>
              <a:latin typeface="Arial"/>
            </a:endParaRPr>
          </a:p>
        </p:txBody>
      </p:sp>
      <p:sp>
        <p:nvSpPr>
          <p:cNvPr id="14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监督检查的内容和频率</a:t>
            </a:r>
            <a:endParaRPr lang="en-US" sz="2000" b="0" strike="noStrike" spc="-1">
              <a:solidFill>
                <a:srgbClr val="FFFFFF"/>
              </a:solidFill>
              <a:latin typeface="Arial"/>
            </a:endParaRPr>
          </a:p>
        </p:txBody>
      </p:sp>
      <p:sp>
        <p:nvSpPr>
          <p:cNvPr id="14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建立责任明确的检查团队</a:t>
            </a:r>
            <a:endParaRPr lang="en-US" sz="1600" b="0" strike="noStrike" spc="-1">
              <a:solidFill>
                <a:srgbClr val="FFFFFF"/>
              </a:solidFill>
              <a:latin typeface="Arial"/>
            </a:endParaRPr>
          </a:p>
        </p:txBody>
      </p:sp>
      <p:sp>
        <p:nvSpPr>
          <p:cNvPr id="15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如何建立有效的监督检查机制</a:t>
            </a:r>
            <a:endParaRPr lang="en-US" sz="2000" b="0" strike="noStrike" spc="-1">
              <a:solidFill>
                <a:srgbClr val="FFFFFF"/>
              </a:solidFill>
              <a:latin typeface="Arial"/>
            </a:endParaRPr>
          </a:p>
        </p:txBody>
      </p:sp>
      <p:sp>
        <p:nvSpPr>
          <p:cNvPr id="15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5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安全生产风险评估与管理</a:t>
            </a:r>
            <a:endParaRPr lang="en-US" sz="2800" b="0" strike="noStrike" spc="-1">
              <a:solidFill>
                <a:srgbClr val="FFFFFF"/>
              </a:solidFill>
              <a:latin typeface="Arial"/>
            </a:endParaRPr>
          </a:p>
        </p:txBody>
      </p:sp>
      <p:sp>
        <p:nvSpPr>
          <p:cNvPr id="15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在保健服务行业中，风险评估和管理至关重要。采用科学的方法进行风险评估，制定相应的管理措施，能有效预防事故的发生，保障员工和患者的安全。</a:t>
            </a:r>
            <a:endParaRPr lang="en-US" sz="1800" b="0" strike="noStrike" spc="-1">
              <a:solidFill>
                <a:srgbClr val="FFFFFF"/>
              </a:solidFill>
              <a:latin typeface="Arial"/>
            </a:endParaRPr>
          </a:p>
        </p:txBody>
      </p:sp>
      <p:sp>
        <p:nvSpPr>
          <p:cNvPr id="1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安全设备与应急预案</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安全设备的管理与维护</a:t>
            </a:r>
            <a:endParaRPr lang="en-US" sz="2800" b="0" strike="noStrike" spc="-1">
              <a:solidFill>
                <a:srgbClr val="FFFFFF"/>
              </a:solidFill>
              <a:latin typeface="Arial"/>
            </a:endParaRPr>
          </a:p>
        </p:txBody>
      </p:sp>
      <p:sp>
        <p:nvSpPr>
          <p:cNvPr id="16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安全设备的管理与维护是保证安全生产的基础。种类和用途的了解可以帮助员工正确使用安全设备，定期检查和维护能够保证设备处于正常工作状态，而故障处理流程则是在发生问题时快速有效地解决问题的关键步骤。</a:t>
            </a:r>
            <a:endParaRPr lang="en-US" sz="1800" b="0" strike="noStrike" spc="-1">
              <a:solidFill>
                <a:srgbClr val="FFFFFF"/>
              </a:solidFill>
              <a:latin typeface="Arial"/>
            </a:endParaRPr>
          </a:p>
        </p:txBody>
      </p:sp>
      <p:sp>
        <p:nvSpPr>
          <p:cNvPr id="1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应急预案的制定与演练</a:t>
            </a:r>
            <a:endParaRPr lang="en-US" sz="3600" b="0" strike="noStrike" spc="-1">
              <a:solidFill>
                <a:schemeClr val="dk1"/>
              </a:solidFill>
              <a:latin typeface="Arial"/>
            </a:endParaRPr>
          </a:p>
        </p:txBody>
      </p:sp>
      <p:sp>
        <p:nvSpPr>
          <p:cNvPr id="16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保障员工生命安全</a:t>
            </a:r>
            <a:endParaRPr lang="en-US" sz="1600" b="0" strike="noStrike" spc="-1">
              <a:solidFill>
                <a:srgbClr val="FFFFFF"/>
              </a:solidFill>
              <a:latin typeface="Arial"/>
            </a:endParaRPr>
          </a:p>
        </p:txBody>
      </p:sp>
      <p:sp>
        <p:nvSpPr>
          <p:cNvPr id="16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应急预案的必要性</a:t>
            </a:r>
            <a:endParaRPr lang="en-US" sz="2000" b="0" strike="noStrike" spc="-1">
              <a:solidFill>
                <a:srgbClr val="FFFFFF"/>
              </a:solidFill>
              <a:latin typeface="Arial"/>
            </a:endParaRPr>
          </a:p>
        </p:txBody>
      </p:sp>
      <p:sp>
        <p:nvSpPr>
          <p:cNvPr id="16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包括应急方案、预案演练、应急资源等</a:t>
            </a:r>
            <a:endParaRPr lang="en-US" sz="1600" b="0" strike="noStrike" spc="-1">
              <a:solidFill>
                <a:srgbClr val="FFFFFF"/>
              </a:solidFill>
              <a:latin typeface="Arial"/>
            </a:endParaRPr>
          </a:p>
        </p:txBody>
      </p:sp>
      <p:sp>
        <p:nvSpPr>
          <p:cNvPr id="16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应急预案的要素和内容</a:t>
            </a:r>
            <a:endParaRPr lang="en-US" sz="2000" b="0" strike="noStrike" spc="-1">
              <a:solidFill>
                <a:srgbClr val="FFFFFF"/>
              </a:solidFill>
              <a:latin typeface="Arial"/>
            </a:endParaRPr>
          </a:p>
        </p:txBody>
      </p:sp>
      <p:sp>
        <p:nvSpPr>
          <p:cNvPr id="16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提高应急反应能力</a:t>
            </a:r>
            <a:endParaRPr lang="en-US" sz="1600" b="0" strike="noStrike" spc="-1">
              <a:solidFill>
                <a:srgbClr val="FFFFFF"/>
              </a:solidFill>
              <a:latin typeface="Arial"/>
            </a:endParaRPr>
          </a:p>
        </p:txBody>
      </p:sp>
      <p:sp>
        <p:nvSpPr>
          <p:cNvPr id="17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应急演练的重要性和流程设计</a:t>
            </a:r>
            <a:endParaRPr lang="en-US" sz="2000" b="0" strike="noStrike" spc="-1">
              <a:solidFill>
                <a:srgbClr val="FFFFFF"/>
              </a:solidFill>
              <a:latin typeface="Arial"/>
            </a:endParaRPr>
          </a:p>
        </p:txBody>
      </p:sp>
      <p:sp>
        <p:nvSpPr>
          <p:cNvPr id="17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7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不断完善的必要性</a:t>
            </a:r>
            <a:endParaRPr lang="en-US" sz="1800" b="0" strike="noStrike" spc="-1">
              <a:solidFill>
                <a:srgbClr val="FFFFFF"/>
              </a:solidFill>
              <a:latin typeface="Arial"/>
            </a:endParaRPr>
          </a:p>
        </p:txBody>
      </p:sp>
      <p:sp>
        <p:nvSpPr>
          <p:cNvPr id="17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提高安全水平</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适应新需求</a:t>
            </a:r>
            <a:endParaRPr lang="en-US" sz="1400" b="0" strike="noStrike" spc="-1">
              <a:solidFill>
                <a:srgbClr val="FFFFFF"/>
              </a:solidFill>
              <a:latin typeface="Arial"/>
            </a:endParaRPr>
          </a:p>
        </p:txBody>
      </p:sp>
      <p:sp>
        <p:nvSpPr>
          <p:cNvPr id="17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7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技术升级和改进</a:t>
            </a:r>
            <a:endParaRPr lang="en-US" sz="1800" b="0" strike="noStrike" spc="-1">
              <a:solidFill>
                <a:srgbClr val="FFFFFF"/>
              </a:solidFill>
              <a:latin typeface="Arial"/>
            </a:endParaRPr>
          </a:p>
        </p:txBody>
      </p:sp>
      <p:sp>
        <p:nvSpPr>
          <p:cNvPr id="17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提升设备性能</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增强安全功能</a:t>
            </a:r>
            <a:endParaRPr lang="en-US" sz="1400" b="0" strike="noStrike" spc="-1">
              <a:solidFill>
                <a:srgbClr val="FFFFFF"/>
              </a:solidFill>
              <a:latin typeface="Arial"/>
            </a:endParaRPr>
          </a:p>
        </p:txBody>
      </p:sp>
      <p:sp>
        <p:nvSpPr>
          <p:cNvPr id="17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8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8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安全设备的更新与完善</a:t>
            </a:r>
            <a:endParaRPr lang="en-US" sz="3600" b="0" strike="noStrike" spc="-1">
              <a:solidFill>
                <a:schemeClr val="dk1"/>
              </a:solidFill>
              <a:latin typeface="Arial"/>
            </a:endParaRPr>
          </a:p>
        </p:txBody>
      </p:sp>
      <p:sp>
        <p:nvSpPr>
          <p:cNvPr id="18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更新的时机与方法</a:t>
            </a:r>
            <a:endParaRPr lang="en-US" sz="1800" b="0" strike="noStrike" spc="-1">
              <a:solidFill>
                <a:srgbClr val="FFFFFF"/>
              </a:solidFill>
              <a:latin typeface="Arial"/>
            </a:endParaRPr>
          </a:p>
        </p:txBody>
      </p:sp>
      <p:sp>
        <p:nvSpPr>
          <p:cNvPr id="18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根据技术变化</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根据安全要求</a:t>
            </a:r>
            <a:endParaRPr lang="en-US" sz="14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应急预案的评估与改进</a:t>
            </a:r>
            <a:endParaRPr lang="en-US" sz="3600" b="0" strike="noStrike" spc="-1">
              <a:solidFill>
                <a:schemeClr val="dk1"/>
              </a:solidFill>
              <a:latin typeface="Arial"/>
            </a:endParaRPr>
          </a:p>
        </p:txBody>
      </p:sp>
      <p:sp>
        <p:nvSpPr>
          <p:cNvPr id="18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分析演练结果</a:t>
            </a:r>
            <a:endParaRPr lang="en-US" sz="1600" b="0" strike="noStrike" spc="-1">
              <a:solidFill>
                <a:srgbClr val="FFFFFF"/>
              </a:solidFill>
              <a:latin typeface="Arial"/>
            </a:endParaRPr>
          </a:p>
        </p:txBody>
      </p:sp>
      <p:sp>
        <p:nvSpPr>
          <p:cNvPr id="18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应急预案执行情况的评估</a:t>
            </a:r>
            <a:endParaRPr lang="en-US" sz="2000" b="0" strike="noStrike" spc="-1">
              <a:solidFill>
                <a:srgbClr val="FFFFFF"/>
              </a:solidFill>
              <a:latin typeface="Arial"/>
            </a:endParaRPr>
          </a:p>
        </p:txBody>
      </p:sp>
      <p:sp>
        <p:nvSpPr>
          <p:cNvPr id="18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9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9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不断提高应急响应效率</a:t>
            </a:r>
            <a:endParaRPr lang="en-US" sz="1600" b="0" strike="noStrike" spc="-1">
              <a:solidFill>
                <a:srgbClr val="FFFFFF"/>
              </a:solidFill>
              <a:latin typeface="Arial"/>
            </a:endParaRPr>
          </a:p>
        </p:txBody>
      </p:sp>
      <p:sp>
        <p:nvSpPr>
          <p:cNvPr id="19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持续优化与更新</a:t>
            </a:r>
            <a:endParaRPr lang="en-US" sz="2000" b="0" strike="noStrike" spc="-1">
              <a:solidFill>
                <a:srgbClr val="FFFFFF"/>
              </a:solidFill>
              <a:latin typeface="Arial"/>
            </a:endParaRPr>
          </a:p>
        </p:txBody>
      </p:sp>
      <p:sp>
        <p:nvSpPr>
          <p:cNvPr id="19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9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修正不足之处</a:t>
            </a:r>
            <a:endParaRPr lang="en-US" sz="1600" b="0" strike="noStrike" spc="-1">
              <a:solidFill>
                <a:srgbClr val="FFFFFF"/>
              </a:solidFill>
              <a:latin typeface="Arial"/>
            </a:endParaRPr>
          </a:p>
        </p:txBody>
      </p:sp>
      <p:sp>
        <p:nvSpPr>
          <p:cNvPr id="19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改进预案针对问题</a:t>
            </a:r>
            <a:endParaRPr lang="en-US" sz="20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结语</a:t>
            </a:r>
            <a:endParaRPr lang="en-US" sz="3600" b="0" strike="noStrike" spc="-1">
              <a:solidFill>
                <a:schemeClr val="dk1"/>
              </a:solidFill>
              <a:latin typeface="Arial"/>
            </a:endParaRPr>
          </a:p>
        </p:txBody>
      </p:sp>
      <p:sp>
        <p:nvSpPr>
          <p:cNvPr id="19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保障企业生产顺利进行</a:t>
            </a:r>
            <a:endParaRPr lang="en-US" sz="1600" b="0" strike="noStrike" spc="-1">
              <a:solidFill>
                <a:srgbClr val="FFFFFF"/>
              </a:solidFill>
              <a:latin typeface="Arial"/>
            </a:endParaRPr>
          </a:p>
        </p:txBody>
      </p:sp>
      <p:sp>
        <p:nvSpPr>
          <p:cNvPr id="19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安全设备与应急预案的重要性</a:t>
            </a:r>
            <a:endParaRPr lang="en-US" sz="2000" b="0" strike="noStrike" spc="-1">
              <a:solidFill>
                <a:srgbClr val="FFFFFF"/>
              </a:solidFill>
              <a:latin typeface="Arial"/>
            </a:endParaRPr>
          </a:p>
        </p:txBody>
      </p:sp>
      <p:sp>
        <p:nvSpPr>
          <p:cNvPr id="19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适应市场变化</a:t>
            </a:r>
            <a:endParaRPr lang="en-US" sz="1600" b="0" strike="noStrike" spc="-1">
              <a:solidFill>
                <a:srgbClr val="FFFFFF"/>
              </a:solidFill>
              <a:latin typeface="Arial"/>
            </a:endParaRPr>
          </a:p>
        </p:txBody>
      </p:sp>
      <p:sp>
        <p:nvSpPr>
          <p:cNvPr id="20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持续改进的必要性</a:t>
            </a:r>
            <a:endParaRPr lang="en-US" sz="2000" b="0" strike="noStrike" spc="-1">
              <a:solidFill>
                <a:srgbClr val="FFFFFF"/>
              </a:solidFill>
              <a:latin typeface="Arial"/>
            </a:endParaRPr>
          </a:p>
        </p:txBody>
      </p:sp>
      <p:sp>
        <p:nvSpPr>
          <p:cNvPr id="20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安全意识是安全生产的基石</a:t>
            </a:r>
            <a:endParaRPr lang="en-US" sz="1600" b="0" strike="noStrike" spc="-1">
              <a:solidFill>
                <a:srgbClr val="FFFFFF"/>
              </a:solidFill>
              <a:latin typeface="Arial"/>
            </a:endParaRPr>
          </a:p>
        </p:txBody>
      </p:sp>
      <p:sp>
        <p:nvSpPr>
          <p:cNvPr id="20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员工安全意识的培养</a:t>
            </a:r>
            <a:endParaRPr lang="en-US" sz="2000" b="0" strike="noStrike" spc="-1">
              <a:solidFill>
                <a:srgbClr val="FFFFFF"/>
              </a:solidFill>
              <a:latin typeface="Arial"/>
            </a:endParaRPr>
          </a:p>
        </p:txBody>
      </p:sp>
      <p:sp>
        <p:nvSpPr>
          <p:cNvPr id="20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20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https://d.book118.com/997003111012006055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136</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保健服务行业安全生产规章制度培训</vt:lpstr>
      <vt:lpstr>目录</vt:lpstr>
      <vt:lpstr>第1章 保健服务行业安全生产规章制度培训</vt:lpstr>
      <vt:lpstr> </vt:lpstr>
      <vt:lpstr>保健服务行业安全生产现状分析</vt:lpstr>
      <vt:lpstr>安全生产规章制度体系介绍</vt:lpstr>
      <vt:lpstr>安全生产规章制度宣传与培训</vt:lpstr>
      <vt:lpstr>结语</vt:lpstr>
      <vt:lpstr>第2章 安全生产责任制度建设</vt:lpstr>
      <vt:lpstr>企业领导责任制度</vt:lpstr>
      <vt:lpstr>岗位责任制度</vt:lpstr>
      <vt:lpstr>安全生产监督检查制度</vt:lpstr>
      <vt:lpstr> </vt:lpstr>
      <vt:lpstr>第3章 安全设备与应急预案</vt:lpstr>
      <vt:lpstr> </vt:lpstr>
      <vt:lpstr>应急预案的制定与演练</vt:lpstr>
      <vt:lpstr>安全设备的更新与完善</vt:lpstr>
      <vt:lpstr>应急预案的评估与改进</vt:lpstr>
      <vt:lpstr>结语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2024-09-29T14:46:58.180</cp:lastPrinted>
  <dcterms:created xsi:type="dcterms:W3CDTF">2024-09-29T06:46:58Z</dcterms:created>
  <dcterms:modified xsi:type="dcterms:W3CDTF">2024-09-29T06:47:00Z</dcterms:modified>
</cp:coreProperties>
</file>