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48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02.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217F79-E10B-4D81-A4E8-1719A765D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F39030-4BB1-4ABD-9AE4-F8FB8B247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F7E908-6C58-4068-B613-A625BB38F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F35883-C8DB-47BE-82BA-B0FFFC288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718FDF-732A-480C-B10E-93B5E3DB7B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6B9B1D-C594-46CA-84E1-47ACEBBD38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C70AF1-157C-4C15-8504-0883FBD954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1959B4-61C7-4131-A482-04851E57D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57CA2-F3FC-4745-8CD8-12E0DD2C1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399E5-C2C1-454C-89FD-0581394EF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A5776-D58A-4A50-A9AA-4B3337EB1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668"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lt"/>
            </a:endParaRPr>
          </a:p>
        </p:txBody>
      </p:sp>
      <p:sp>
        <p:nvSpPr>
          <p:cNvPr id="1048670"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ea"/>
            </a:endParaRPr>
          </a:p>
        </p:txBody>
      </p:sp>
      <p:sp>
        <p:nvSpPr>
          <p:cNvPr id="1048680"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a:sym typeface="+mn-ea"/>
            </a:endParaRPr>
          </a:p>
        </p:txBody>
      </p:sp>
      <p:sp>
        <p:nvSpPr>
          <p:cNvPr id="1048682"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4"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endParaRPr lang="zh-CN" altLang="en-US"/>
          </a:p>
        </p:txBody>
      </p:sp>
      <p:sp>
        <p:nvSpPr>
          <p:cNvPr id="1048696"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698"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6"/>
            </p:custDataLst>
          </p:nvPr>
        </p:nvSpPr>
        <p:spPr/>
        <p:txBody>
          <a:bodyPr/>
          <a:lstStyle/>
          <a:p>
            <a:endParaRPr lang="zh-CN" altLang="en-US"/>
          </a:p>
        </p:txBody>
      </p:sp>
      <p:sp>
        <p:nvSpPr>
          <p:cNvPr id="1048702"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endParaRPr lang="zh-CN" altLang="en-US"/>
          </a:p>
        </p:txBody>
      </p:sp>
      <p:sp>
        <p:nvSpPr>
          <p:cNvPr id="104870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1048712"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774"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endParaRPr>
              <a:sym typeface="+mn-ea"/>
            </a:endParaRPr>
          </a:p>
        </p:txBody>
      </p:sp>
      <p:sp>
        <p:nvSpPr>
          <p:cNvPr id="104877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2"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endParaRPr>
              <a:sym typeface="+mn-ea"/>
            </a:endParaRPr>
          </a:p>
        </p:txBody>
      </p:sp>
      <p:sp>
        <p:nvSpPr>
          <p:cNvPr id="104878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endParaRPr>
              <a:sym typeface="+mn-ea"/>
            </a:endParaRPr>
          </a:p>
        </p:txBody>
      </p:sp>
      <p:sp>
        <p:nvSpPr>
          <p:cNvPr id="1048786"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6"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494828" r:id="rId2"/>
    <p:sldLayoutId id="2147494829" r:id="rId3"/>
    <p:sldLayoutId id="2147494830" r:id="rId4"/>
    <p:sldLayoutId id="2147494831" r:id="rId5"/>
    <p:sldLayoutId id="2147494832" r:id="rId6"/>
    <p:sldLayoutId id="2147494833" r:id="rId7"/>
    <p:sldLayoutId id="2147494834" r:id="rId8"/>
    <p:sldLayoutId id="2147494835" r:id="rId9"/>
    <p:sldLayoutId id="2147494836" r:id="rId10"/>
    <p:sldLayoutId id="214749483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3420002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429510"/>
            <a:ext cx="10515600" cy="1249045"/>
          </a:xfrm>
        </p:spPr>
        <p:txBody>
          <a:bodyPr wrap="square">
            <a:normAutofit fontScale="90000"/>
          </a:bodyPr>
          <a:lstStyle/>
          <a:p>
            <a:r>
              <a:rPr lang="zh-CN" altLang="en-US">
                <a:sym typeface="+mn-lt"/>
              </a:rPr>
              <a:t>高中英语公开课虚拟语气课件新人教版选修</a:t>
            </a:r>
            <a:endParaRPr lang="zh-CN" altLang="en-US">
              <a:sym typeface="+mn-lt"/>
            </a:endParaRPr>
          </a:p>
        </p:txBody>
      </p:sp>
      <p:sp>
        <p:nvSpPr>
          <p:cNvPr id="1048650"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PPT,a click to unlimited possibilities</a:t>
            </a:r>
            <a:endParaRPr lang="zh-CN" altLang="en-US" sz="2200"/>
          </a:p>
        </p:txBody>
      </p:sp>
      <p:sp>
        <p:nvSpPr>
          <p:cNvPr id="1048652"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endParaRPr lang="en-US" altLang="zh-CN"/>
          </a:p>
        </p:txBody>
      </p:sp>
      <p:sp>
        <p:nvSpPr>
          <p:cNvPr id="1048654"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wrap="square">
            <a:normAutofit/>
          </a:bodyPr>
          <a:lstStyle/>
          <a:p>
            <a:r>
              <a:rPr lang="zh-CN" altLang="en-US"/>
              <a:t>目录</a:t>
            </a:r>
            <a:endParaRPr lang="zh-CN" altLang="en-US"/>
          </a:p>
        </p:txBody>
      </p:sp>
      <p:sp>
        <p:nvSpPr>
          <p:cNvPr id="1048806" name="副标题"/>
          <p:cNvSpPr>
            <a:spLocks noGrp="1"/>
          </p:cNvSpPr>
          <p:nvPr>
            <p:ph type="body" idx="1"/>
            <p:custDataLst>
              <p:tags r:id="rId3"/>
            </p:custDataLst>
          </p:nvPr>
        </p:nvSpPr>
        <p:spPr/>
        <p:txBody>
          <a:bodyPr wrap="square">
            <a:normAutofit/>
          </a:bodyPr>
          <a:lstStyle/>
          <a:p>
            <a:r>
              <a:rPr lang="en-US" altLang="zh-CN"/>
              <a:t>CONTENTS</a:t>
            </a:r>
            <a:endParaRPr lang="en-US" altLang="zh-CN"/>
          </a:p>
        </p:txBody>
      </p:sp>
      <p:sp>
        <p:nvSpPr>
          <p:cNvPr id="1048808" name="@这不是阿燊"/>
          <p:cNvSpPr/>
          <p:nvPr>
            <p:custDataLst>
              <p:tags r:id="rId4"/>
            </p:custDataLst>
          </p:nvPr>
        </p:nvSpPr>
        <p:spPr>
          <a:xfrm>
            <a:off x="4644000" y="7562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0" name="序号"/>
          <p:cNvSpPr txBox="1"/>
          <p:nvPr>
            <p:custDataLst>
              <p:tags r:id="rId5"/>
            </p:custDataLst>
          </p:nvPr>
        </p:nvSpPr>
        <p:spPr>
          <a:xfrm>
            <a:off x="4965310" y="8102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8812" name="项标题"/>
          <p:cNvSpPr txBox="1"/>
          <p:nvPr>
            <p:custDataLst>
              <p:tags r:id="rId6"/>
            </p:custDataLst>
          </p:nvPr>
        </p:nvSpPr>
        <p:spPr>
          <a:xfrm>
            <a:off x="5905745" y="8102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单击添加目录项标题</a:t>
            </a:r>
            <a:endParaRPr lang="zh-CN" altLang="en-US" sz="2400" b="1" spc="300">
              <a:solidFill>
                <a:schemeClr val="lt1">
                  <a:lumMod val="100000"/>
                </a:schemeClr>
              </a:solidFill>
              <a:latin typeface="+mj-ea"/>
              <a:ea typeface="+mj-ea"/>
            </a:endParaRPr>
          </a:p>
        </p:txBody>
      </p:sp>
      <p:sp>
        <p:nvSpPr>
          <p:cNvPr id="1048814" name="@这不是阿燊"/>
          <p:cNvSpPr/>
          <p:nvPr>
            <p:custDataLst>
              <p:tags r:id="rId7"/>
            </p:custDataLst>
          </p:nvPr>
        </p:nvSpPr>
        <p:spPr>
          <a:xfrm>
            <a:off x="4644000" y="171132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6" name="序号"/>
          <p:cNvSpPr txBox="1"/>
          <p:nvPr>
            <p:custDataLst>
              <p:tags r:id="rId8"/>
            </p:custDataLst>
          </p:nvPr>
        </p:nvSpPr>
        <p:spPr>
          <a:xfrm>
            <a:off x="4965310" y="176530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8818" name="项标题"/>
          <p:cNvSpPr txBox="1"/>
          <p:nvPr>
            <p:custDataLst>
              <p:tags r:id="rId9"/>
            </p:custDataLst>
          </p:nvPr>
        </p:nvSpPr>
        <p:spPr>
          <a:xfrm>
            <a:off x="5905745" y="176530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虚拟语气概述</a:t>
            </a:r>
            <a:endParaRPr lang="zh-CN" altLang="en-US" sz="2400" b="1" spc="300">
              <a:solidFill>
                <a:schemeClr val="lt1">
                  <a:lumMod val="100000"/>
                </a:schemeClr>
              </a:solidFill>
              <a:latin typeface="+mj-ea"/>
              <a:ea typeface="+mj-ea"/>
            </a:endParaRPr>
          </a:p>
        </p:txBody>
      </p:sp>
      <p:sp>
        <p:nvSpPr>
          <p:cNvPr id="1048820" name="@这不是阿燊"/>
          <p:cNvSpPr/>
          <p:nvPr>
            <p:custDataLst>
              <p:tags r:id="rId10"/>
            </p:custDataLst>
          </p:nvPr>
        </p:nvSpPr>
        <p:spPr>
          <a:xfrm>
            <a:off x="4644000" y="266636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2" name="序号"/>
          <p:cNvSpPr txBox="1"/>
          <p:nvPr>
            <p:custDataLst>
              <p:tags r:id="rId11"/>
            </p:custDataLst>
          </p:nvPr>
        </p:nvSpPr>
        <p:spPr>
          <a:xfrm>
            <a:off x="4965310" y="272034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8824" name="项标题"/>
          <p:cNvSpPr txBox="1"/>
          <p:nvPr>
            <p:custDataLst>
              <p:tags r:id="rId12"/>
            </p:custDataLst>
          </p:nvPr>
        </p:nvSpPr>
        <p:spPr>
          <a:xfrm>
            <a:off x="5905745" y="272034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虚拟语气的基本形式</a:t>
            </a:r>
            <a:endParaRPr lang="zh-CN" altLang="en-US" sz="2400" b="1" spc="300">
              <a:solidFill>
                <a:schemeClr val="lt1">
                  <a:lumMod val="100000"/>
                </a:schemeClr>
              </a:solidFill>
              <a:latin typeface="+mj-ea"/>
              <a:ea typeface="+mj-ea"/>
            </a:endParaRPr>
          </a:p>
        </p:txBody>
      </p:sp>
      <p:sp>
        <p:nvSpPr>
          <p:cNvPr id="1048826" name="@这不是阿燊"/>
          <p:cNvSpPr/>
          <p:nvPr>
            <p:custDataLst>
              <p:tags r:id="rId13"/>
            </p:custDataLst>
          </p:nvPr>
        </p:nvSpPr>
        <p:spPr>
          <a:xfrm>
            <a:off x="4644000" y="362140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8" name="序号"/>
          <p:cNvSpPr txBox="1"/>
          <p:nvPr>
            <p:custDataLst>
              <p:tags r:id="rId14"/>
            </p:custDataLst>
          </p:nvPr>
        </p:nvSpPr>
        <p:spPr>
          <a:xfrm>
            <a:off x="4965310" y="367538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8830" name="项标题"/>
          <p:cNvSpPr txBox="1"/>
          <p:nvPr>
            <p:custDataLst>
              <p:tags r:id="rId15"/>
            </p:custDataLst>
          </p:nvPr>
        </p:nvSpPr>
        <p:spPr>
          <a:xfrm>
            <a:off x="5905745" y="367538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虚拟语气的特殊形式</a:t>
            </a:r>
            <a:endParaRPr lang="zh-CN" altLang="en-US" sz="2400" b="1" spc="300">
              <a:solidFill>
                <a:schemeClr val="lt1">
                  <a:lumMod val="100000"/>
                </a:schemeClr>
              </a:solidFill>
              <a:latin typeface="+mj-ea"/>
              <a:ea typeface="+mj-ea"/>
            </a:endParaRPr>
          </a:p>
        </p:txBody>
      </p:sp>
      <p:sp>
        <p:nvSpPr>
          <p:cNvPr id="1048832" name="@这不是阿燊"/>
          <p:cNvSpPr/>
          <p:nvPr>
            <p:custDataLst>
              <p:tags r:id="rId16"/>
            </p:custDataLst>
          </p:nvPr>
        </p:nvSpPr>
        <p:spPr>
          <a:xfrm>
            <a:off x="4644000" y="457644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34" name="序号"/>
          <p:cNvSpPr txBox="1"/>
          <p:nvPr>
            <p:custDataLst>
              <p:tags r:id="rId17"/>
            </p:custDataLst>
          </p:nvPr>
        </p:nvSpPr>
        <p:spPr>
          <a:xfrm>
            <a:off x="4965310" y="463042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8836" name="项标题"/>
          <p:cNvSpPr txBox="1"/>
          <p:nvPr>
            <p:custDataLst>
              <p:tags r:id="rId18"/>
            </p:custDataLst>
          </p:nvPr>
        </p:nvSpPr>
        <p:spPr>
          <a:xfrm>
            <a:off x="5905745" y="463042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虚拟语气的常见用法</a:t>
            </a:r>
            <a:endParaRPr lang="zh-CN" altLang="en-US" sz="2400" b="1" spc="300">
              <a:solidFill>
                <a:schemeClr val="lt1">
                  <a:lumMod val="100000"/>
                </a:schemeClr>
              </a:solidFill>
              <a:latin typeface="+mj-ea"/>
              <a:ea typeface="+mj-ea"/>
            </a:endParaRPr>
          </a:p>
        </p:txBody>
      </p:sp>
      <p:sp>
        <p:nvSpPr>
          <p:cNvPr id="1048838" name="@这不是阿燊"/>
          <p:cNvSpPr/>
          <p:nvPr>
            <p:custDataLst>
              <p:tags r:id="rId19"/>
            </p:custDataLst>
          </p:nvPr>
        </p:nvSpPr>
        <p:spPr>
          <a:xfrm>
            <a:off x="4644000" y="55314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40" name="序号"/>
          <p:cNvSpPr txBox="1"/>
          <p:nvPr>
            <p:custDataLst>
              <p:tags r:id="rId20"/>
            </p:custDataLst>
          </p:nvPr>
        </p:nvSpPr>
        <p:spPr>
          <a:xfrm>
            <a:off x="4965310" y="55854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1048842" name="项标题"/>
          <p:cNvSpPr txBox="1"/>
          <p:nvPr>
            <p:custDataLst>
              <p:tags r:id="rId21"/>
            </p:custDataLst>
          </p:nvPr>
        </p:nvSpPr>
        <p:spPr>
          <a:xfrm>
            <a:off x="5905745" y="55854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虚拟语气的注意事项</a:t>
            </a:r>
            <a:endParaRPr lang="zh-CN" altLang="en-US" sz="2400" b="1" spc="300">
              <a:solidFill>
                <a:schemeClr val="lt1">
                  <a:lumMod val="100000"/>
                </a:schemeClr>
              </a:solidFill>
              <a:latin typeface="+mj-ea"/>
              <a:ea typeface="+mj-ea"/>
            </a:endParaRPr>
          </a:p>
        </p:txBody>
      </p: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单击添加章节标题</a:t>
            </a:r>
            <a:endParaRPr lang="en-US" altLang="zh-CN"/>
          </a:p>
        </p:txBody>
      </p:sp>
      <p:sp>
        <p:nvSpPr>
          <p:cNvPr id="104887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虚拟语气概述</a:t>
            </a:r>
            <a:endParaRPr lang="zh-CN" altLang="en-US">
              <a:sym typeface="+mn-lt"/>
            </a:endParaRPr>
          </a:p>
        </p:txBody>
      </p:sp>
      <p:sp>
        <p:nvSpPr>
          <p:cNvPr id="1048914"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6" name="标题 1"/>
          <p:cNvSpPr>
            <a:spLocks noGrp="1"/>
          </p:cNvSpPr>
          <p:nvPr>
            <p:ph type="title"/>
          </p:nvPr>
        </p:nvSpPr>
        <p:spPr/>
        <p:txBody>
          <a:bodyPr/>
          <a:lstStyle/>
          <a:p>
            <a:r>
              <a:rPr lang="zh-CN" altLang="en-US"/>
              <a:t>虚拟语气的定义</a:t>
            </a:r>
            <a:endParaRPr lang="zh-CN" altLang="en-US"/>
          </a:p>
        </p:txBody>
      </p:sp>
      <p:sp>
        <p:nvSpPr>
          <p:cNvPr id="104897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8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8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8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8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8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9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9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9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在英语中，虚拟语气有三种形式：基本形式、过去形式和完成形式。</a:t>
            </a:r>
            <a:endParaRPr lang="zh-CN" altLang="en-US" sz="2400">
              <a:latin typeface="+mn-ea"/>
              <a:ea typeface="+mn-ea"/>
            </a:endParaRPr>
          </a:p>
        </p:txBody>
      </p:sp>
      <p:sp>
        <p:nvSpPr>
          <p:cNvPr id="104899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虚拟语气的基本形式与陈述语气相同，但表达者使用虚拟语气来表达自己的主观愿望或假设情况。</a:t>
            </a:r>
            <a:endParaRPr lang="zh-CN" altLang="en-US" sz="2400">
              <a:latin typeface="+mn-ea"/>
              <a:ea typeface="+mn-ea"/>
            </a:endParaRPr>
          </a:p>
        </p:txBody>
      </p:sp>
      <p:sp>
        <p:nvSpPr>
          <p:cNvPr id="104899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虚拟语气是一种特殊的语法形式，用于表达与实际情况相反或与实际情况不符的情况。</a:t>
            </a:r>
            <a:endParaRPr lang="zh-CN" altLang="en-US" sz="2400">
              <a:latin typeface="+mn-ea"/>
              <a:ea typeface="+mn-ea"/>
            </a:endParaRPr>
          </a:p>
        </p:txBody>
      </p:sp>
      <p:sp>
        <p:nvSpPr>
          <p:cNvPr id="104900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虚拟语气通常用于文学作品中，以增强作品的感染力和表现力。</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4" name="标题 1"/>
          <p:cNvSpPr>
            <a:spLocks noGrp="1"/>
          </p:cNvSpPr>
          <p:nvPr>
            <p:ph type="title"/>
          </p:nvPr>
        </p:nvSpPr>
        <p:spPr/>
        <p:txBody>
          <a:bodyPr/>
          <a:lstStyle/>
          <a:p>
            <a:r>
              <a:rPr lang="zh-CN" altLang="en-US"/>
              <a:t>虚拟语气的分类</a:t>
            </a:r>
            <a:endParaRPr lang="zh-CN" altLang="en-US"/>
          </a:p>
        </p:txBody>
      </p:sp>
      <p:sp>
        <p:nvSpPr>
          <p:cNvPr id="1049036"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38"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0"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2"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假设虚拟语气</a:t>
            </a:r>
            <a:endParaRPr lang="zh-CN" altLang="en-US" sz="1400" spc="150">
              <a:solidFill>
                <a:schemeClr val="tx1"/>
              </a:solidFill>
              <a:effectLst/>
              <a:latin typeface="+mn-ea"/>
              <a:sym typeface="+mn-ea"/>
            </a:endParaRPr>
          </a:p>
        </p:txBody>
      </p:sp>
      <p:sp>
        <p:nvSpPr>
          <p:cNvPr id="1049046"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条件虚拟语气</a:t>
            </a:r>
            <a:endParaRPr lang="zh-CN" altLang="en-US" sz="1400" spc="150">
              <a:solidFill>
                <a:schemeClr val="tx1"/>
              </a:solidFill>
              <a:effectLst/>
              <a:latin typeface="+mn-ea"/>
              <a:sym typeface="+mn-ea"/>
            </a:endParaRPr>
          </a:p>
        </p:txBody>
      </p:sp>
      <p:sp>
        <p:nvSpPr>
          <p:cNvPr id="104904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愿望虚拟语气</a:t>
            </a:r>
            <a:endParaRPr lang="zh-CN" altLang="en-US" sz="1400" spc="150">
              <a:solidFill>
                <a:schemeClr val="tx1"/>
              </a:solidFill>
              <a:effectLst/>
              <a:latin typeface="+mn-ea"/>
              <a:sym typeface="+mn-ea"/>
            </a:endParaRPr>
          </a:p>
        </p:txBody>
      </p:sp>
      <p:sp>
        <p:nvSpPr>
          <p:cNvPr id="1049050"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委婉虚拟语气</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4" name="标题 1"/>
          <p:cNvSpPr>
            <a:spLocks noGrp="1"/>
          </p:cNvSpPr>
          <p:nvPr>
            <p:ph type="title"/>
          </p:nvPr>
        </p:nvSpPr>
        <p:spPr/>
        <p:txBody>
          <a:bodyPr/>
          <a:lstStyle/>
          <a:p>
            <a:r>
              <a:rPr lang="zh-CN" altLang="en-US"/>
              <a:t>虚拟语气的用法</a:t>
            </a:r>
            <a:endParaRPr lang="zh-CN" altLang="en-US"/>
          </a:p>
        </p:txBody>
      </p:sp>
      <p:sp>
        <p:nvSpPr>
          <p:cNvPr id="1049086"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虚拟语气的基本形式：与现在事实相反、与过去事实相反、与将来事实可能相反</a:t>
            </a:r>
            <a:endParaRPr lang="zh-CN" altLang="en-US" sz="1200" spc="150">
              <a:solidFill>
                <a:schemeClr val="tx1">
                  <a:lumMod val="65000"/>
                  <a:lumOff val="35000"/>
                </a:schemeClr>
              </a:solidFill>
              <a:latin typeface="+mn-ea"/>
              <a:sym typeface="+mn-ea"/>
            </a:endParaRPr>
          </a:p>
        </p:txBody>
      </p:sp>
      <p:sp>
        <p:nvSpPr>
          <p:cNvPr id="1049088"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虚拟语气的特殊形式：含蓄虚拟语气、情态动词虚拟语气</a:t>
            </a:r>
            <a:endParaRPr lang="zh-CN" altLang="en-US" sz="1200" spc="150">
              <a:solidFill>
                <a:schemeClr val="tx1">
                  <a:lumMod val="65000"/>
                  <a:lumOff val="35000"/>
                </a:schemeClr>
              </a:solidFill>
              <a:latin typeface="+mn-ea"/>
              <a:sym typeface="+mn-ea"/>
            </a:endParaRPr>
          </a:p>
        </p:txBody>
      </p:sp>
      <p:sp>
        <p:nvSpPr>
          <p:cNvPr id="1049090"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虚拟语气的用法总结：表示与实际情况相反的情况、表示与过去事实相反的情况、表示与将来事实可能相反的情况</a:t>
            </a:r>
            <a:endParaRPr lang="zh-CN" altLang="en-US" sz="1200" spc="150">
              <a:solidFill>
                <a:schemeClr val="tx1">
                  <a:lumMod val="65000"/>
                  <a:lumOff val="35000"/>
                </a:schemeClr>
              </a:solidFill>
              <a:latin typeface="+mn-ea"/>
              <a:sym typeface="+mn-ea"/>
            </a:endParaRPr>
          </a:p>
        </p:txBody>
      </p:sp>
      <p:sp>
        <p:nvSpPr>
          <p:cNvPr id="1049092"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虚拟语气的注意事项：注意与真实语气的区别、注意在特定语境下的用法、注意在某些固定搭配中的用法</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2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虚拟语气的基本形式</a:t>
            </a:r>
            <a:endParaRPr lang="zh-CN" altLang="en-US">
              <a:sym typeface="+mn-lt"/>
            </a:endParaRPr>
          </a:p>
        </p:txBody>
      </p:sp>
      <p:sp>
        <p:nvSpPr>
          <p:cNvPr id="104912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90" name="标题 1"/>
          <p:cNvSpPr>
            <a:spLocks noGrp="1"/>
          </p:cNvSpPr>
          <p:nvPr>
            <p:ph type="title"/>
          </p:nvPr>
        </p:nvSpPr>
        <p:spPr/>
        <p:txBody>
          <a:bodyPr/>
          <a:lstStyle/>
          <a:p>
            <a:r>
              <a:rPr lang="zh-CN" altLang="en-US"/>
              <a:t>与现在事实相反的虚拟语气形式</a:t>
            </a:r>
            <a:endParaRPr lang="zh-CN" altLang="en-US"/>
          </a:p>
        </p:txBody>
      </p:sp>
      <p:sp>
        <p:nvSpPr>
          <p:cNvPr id="104919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9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0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0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0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0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0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例子：如果我现在是个老师，我会更加耐心地教导我的学生。</a:t>
            </a:r>
            <a:endParaRPr lang="zh-CN" altLang="en-US" sz="2200">
              <a:latin typeface="+mn-ea"/>
              <a:ea typeface="+mn-ea"/>
            </a:endParaRPr>
          </a:p>
        </p:txBody>
      </p:sp>
      <p:sp>
        <p:nvSpPr>
          <p:cNvPr id="104921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fontScale="9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解释：这个虚拟语气形式表示与现在实际情况相反的情况，即“我现在不是老师”，所以“我会更加耐心地教导我的学生”只是一种假设。</a:t>
            </a:r>
            <a:endParaRPr lang="zh-CN" altLang="en-US" sz="2400">
              <a:latin typeface="+mn-ea"/>
              <a:ea typeface="+mn-ea"/>
            </a:endParaRPr>
          </a:p>
        </p:txBody>
      </p:sp>
      <p:sp>
        <p:nvSpPr>
          <p:cNvPr id="104921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定义：与现在事实相反的虚拟语气形式表示与现在实际情况相反的情况或假设。</a:t>
            </a:r>
            <a:endParaRPr lang="zh-CN" altLang="en-US" sz="2200">
              <a:latin typeface="+mn-ea"/>
              <a:ea typeface="+mn-ea"/>
            </a:endParaRPr>
          </a:p>
        </p:txBody>
      </p:sp>
      <p:sp>
        <p:nvSpPr>
          <p:cNvPr id="104921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形式：使用动词的过去时形式，如“would”、“could”、“should”、“might”等。</a:t>
            </a:r>
            <a:endParaRPr lang="zh-CN" altLang="en-US" sz="22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48" name="标题 1"/>
          <p:cNvSpPr>
            <a:spLocks noGrp="1"/>
          </p:cNvSpPr>
          <p:nvPr>
            <p:ph type="title"/>
          </p:nvPr>
        </p:nvSpPr>
        <p:spPr/>
        <p:txBody>
          <a:bodyPr/>
          <a:lstStyle/>
          <a:p>
            <a:r>
              <a:rPr lang="zh-CN" altLang="en-US"/>
              <a:t>与过去事实相反的虚拟语气形式</a:t>
            </a:r>
            <a:endParaRPr lang="zh-CN" altLang="en-US"/>
          </a:p>
        </p:txBody>
      </p:sp>
      <p:sp>
        <p:nvSpPr>
          <p:cNvPr id="104925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条件状语从句：与过去事实相反的条件状语从句，使用“had+过去分词”的形式</a:t>
            </a:r>
            <a:endParaRPr lang="zh-CN" altLang="en-US" sz="2000" spc="150">
              <a:solidFill>
                <a:schemeClr val="tx1">
                  <a:lumMod val="85000"/>
                  <a:lumOff val="15000"/>
                </a:schemeClr>
              </a:solidFill>
              <a:latin typeface="+mn-ea"/>
              <a:sym typeface="+mn-ea"/>
            </a:endParaRPr>
          </a:p>
        </p:txBody>
      </p:sp>
      <p:sp>
        <p:nvSpPr>
          <p:cNvPr id="104925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6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主句：主句使用“would/should/could/might+have+过去分词”的形式</a:t>
            </a:r>
            <a:endParaRPr lang="zh-CN" altLang="en-US" sz="2000" spc="150">
              <a:solidFill>
                <a:schemeClr val="tx1">
                  <a:lumMod val="85000"/>
                  <a:lumOff val="15000"/>
                </a:schemeClr>
              </a:solidFill>
              <a:latin typeface="+mn-ea"/>
              <a:sym typeface="+mn-ea"/>
            </a:endParaRPr>
          </a:p>
        </p:txBody>
      </p:sp>
      <p:sp>
        <p:nvSpPr>
          <p:cNvPr id="104926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6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6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示例：If I had known your phone number then，I would have called you.</a:t>
            </a:r>
            <a:endParaRPr lang="zh-CN" altLang="en-US" sz="2000" spc="150">
              <a:solidFill>
                <a:schemeClr val="tx1">
                  <a:lumMod val="85000"/>
                  <a:lumOff val="15000"/>
                </a:schemeClr>
              </a:solidFill>
              <a:latin typeface="+mn-ea"/>
              <a:sym typeface="+mn-ea"/>
            </a:endParaRPr>
          </a:p>
        </p:txBody>
      </p:sp>
      <p:sp>
        <p:nvSpPr>
          <p:cNvPr id="104926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7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7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注意事项：与过去事实相反的虚拟语气形式常用于表达遗憾、后悔、希望等情感，也可以用于礼貌地提出建议或请求。</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06" name="标题 1"/>
          <p:cNvSpPr>
            <a:spLocks noGrp="1"/>
          </p:cNvSpPr>
          <p:nvPr>
            <p:ph type="title"/>
          </p:nvPr>
        </p:nvSpPr>
        <p:spPr/>
        <p:txBody>
          <a:bodyPr/>
          <a:lstStyle/>
          <a:p>
            <a:r>
              <a:rPr lang="zh-CN" altLang="en-US"/>
              <a:t>与将来事实相反的虚拟语气形式</a:t>
            </a:r>
            <a:endParaRPr lang="zh-CN" altLang="en-US"/>
          </a:p>
        </p:txBody>
      </p:sp>
      <p:sp>
        <p:nvSpPr>
          <p:cNvPr id="104930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例子：例如，“If I had time tomorrow, I would study.”（如果我明天有时间，我会学习。）</a:t>
            </a:r>
            <a:endParaRPr lang="en-US" altLang="zh-CN">
              <a:solidFill>
                <a:schemeClr val="dk1">
                  <a:lumMod val="80000"/>
                  <a:lumOff val="20000"/>
                </a:schemeClr>
              </a:solidFill>
              <a:latin typeface="+mn-ea"/>
              <a:sym typeface="+mn-ea"/>
            </a:endParaRPr>
          </a:p>
        </p:txBody>
      </p:sp>
      <p:sp>
        <p:nvSpPr>
          <p:cNvPr id="104931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条件状语从句：与将来事实相反的条件状语从句，使用“would/should/could/might + 动词原形”的形式。</a:t>
            </a:r>
            <a:endParaRPr lang="zh-CN" altLang="en-US">
              <a:solidFill>
                <a:schemeClr val="dk1">
                  <a:lumMod val="80000"/>
                  <a:lumOff val="20000"/>
                </a:schemeClr>
              </a:solidFill>
              <a:latin typeface="+mn-ea"/>
              <a:sym typeface="+mn-ea"/>
            </a:endParaRPr>
          </a:p>
        </p:txBody>
      </p:sp>
      <p:sp>
        <p:nvSpPr>
          <p:cNvPr id="104932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3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主句：主句使用“would/should/could/might + 动词原形”的形式，表示对将来事实的虚拟。</a:t>
            </a:r>
            <a:endParaRPr lang="zh-CN" altLang="en-US">
              <a:solidFill>
                <a:schemeClr val="dk1">
                  <a:lumMod val="80000"/>
                  <a:lumOff val="20000"/>
                </a:schemeClr>
              </a:solidFill>
              <a:latin typeface="+mn-ea"/>
              <a:sym typeface="+mn-ea"/>
            </a:endParaRPr>
          </a:p>
        </p:txBody>
      </p:sp>
      <p:sp>
        <p:nvSpPr>
          <p:cNvPr id="104933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3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3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3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注意事项：在使用与将来事实相反的虚拟语气时，要注意时态的一致性，以及与实际情况的对比。</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72"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虚拟语气的特殊形式</a:t>
            </a:r>
            <a:endParaRPr lang="zh-CN" altLang="en-US">
              <a:sym typeface="+mn-lt"/>
            </a:endParaRPr>
          </a:p>
        </p:txBody>
      </p:sp>
      <p:sp>
        <p:nvSpPr>
          <p:cNvPr id="1049374"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PART04</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36" name="标题 1"/>
          <p:cNvSpPr>
            <a:spLocks noGrp="1"/>
          </p:cNvSpPr>
          <p:nvPr>
            <p:ph type="title"/>
          </p:nvPr>
        </p:nvSpPr>
        <p:spPr/>
        <p:txBody>
          <a:bodyPr/>
          <a:lstStyle/>
          <a:p>
            <a:r>
              <a:rPr lang="zh-CN" altLang="en-US"/>
              <a:t>含蓄条件句中的虚拟语气形式</a:t>
            </a:r>
            <a:endParaRPr lang="zh-CN" altLang="en-US"/>
          </a:p>
        </p:txBody>
      </p:sp>
      <p:sp>
        <p:nvSpPr>
          <p:cNvPr id="104943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4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44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定义：含蓄条件句是指通过上下文或语境暗示条件关系的句子</a:t>
            </a:r>
            <a:endParaRPr lang="zh-CN" altLang="en-US" sz="2000" spc="200">
              <a:solidFill>
                <a:schemeClr val="tx1">
                  <a:lumMod val="85000"/>
                  <a:lumOff val="15000"/>
                </a:schemeClr>
              </a:solidFill>
              <a:latin typeface="+mn-ea"/>
              <a:sym typeface="+mn-ea"/>
            </a:endParaRPr>
          </a:p>
        </p:txBody>
      </p:sp>
      <p:sp>
        <p:nvSpPr>
          <p:cNvPr id="104944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4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44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形式：与现在相反，从句用一般过去时，主句用would+动词原形</a:t>
            </a:r>
            <a:endParaRPr lang="zh-CN" altLang="en-US" sz="2000" spc="200">
              <a:solidFill>
                <a:schemeClr val="tx1">
                  <a:lumMod val="85000"/>
                  <a:lumOff val="15000"/>
                </a:schemeClr>
              </a:solidFill>
              <a:latin typeface="+mn-ea"/>
              <a:sym typeface="+mn-ea"/>
            </a:endParaRPr>
          </a:p>
        </p:txBody>
      </p:sp>
      <p:sp>
        <p:nvSpPr>
          <p:cNvPr id="104945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5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45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例子：If I had time now, I would read the book.</a:t>
            </a:r>
            <a:endParaRPr lang="zh-CN" altLang="en-US" sz="2000" spc="200">
              <a:solidFill>
                <a:schemeClr val="tx1">
                  <a:lumMod val="85000"/>
                  <a:lumOff val="15000"/>
                </a:schemeClr>
              </a:solidFill>
              <a:latin typeface="+mn-ea"/>
              <a:sym typeface="+mn-ea"/>
            </a:endParaRPr>
          </a:p>
        </p:txBody>
      </p:sp>
      <p:sp>
        <p:nvSpPr>
          <p:cNvPr id="104945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5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460" name="文本框 10"/>
          <p:cNvSpPr txBox="1"/>
          <p:nvPr>
            <p:custDataLst>
              <p:tags r:id="rId13"/>
            </p:custDataLst>
          </p:nvPr>
        </p:nvSpPr>
        <p:spPr>
          <a:xfrm>
            <a:off x="9018691" y="2256680"/>
            <a:ext cx="2185815" cy="3265652"/>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解释：这个虚拟语气形式表示在某个条件下，某件事情就会发生，但实际上这个条件是不成立的，因此这件事情也不会发生</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94" name="标题 1"/>
          <p:cNvSpPr>
            <a:spLocks noGrp="1"/>
          </p:cNvSpPr>
          <p:nvPr>
            <p:ph type="title"/>
          </p:nvPr>
        </p:nvSpPr>
        <p:spPr/>
        <p:txBody>
          <a:bodyPr>
            <a:normAutofit fontScale="90000"/>
          </a:bodyPr>
          <a:lstStyle/>
          <a:p>
            <a:r>
              <a:rPr lang="zh-CN" altLang="en-US"/>
              <a:t>含蓄条件句中的虚拟语气形式与真实条件句的区别</a:t>
            </a:r>
            <a:endParaRPr lang="zh-CN" altLang="en-US"/>
          </a:p>
        </p:txBody>
      </p:sp>
      <p:sp>
        <p:nvSpPr>
          <p:cNvPr id="1049496" name="矩形: 圆角 1"/>
          <p:cNvSpPr/>
          <p:nvPr>
            <p:custDataLst>
              <p:tags r:id="rId2"/>
            </p:custDataLst>
          </p:nvPr>
        </p:nvSpPr>
        <p:spPr>
          <a:xfrm>
            <a:off x="838200" y="2314184"/>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498" name="Freeform 7"/>
          <p:cNvSpPr/>
          <p:nvPr>
            <p:custDataLst>
              <p:tags r:id="rId3"/>
            </p:custDataLst>
          </p:nvPr>
        </p:nvSpPr>
        <p:spPr bwMode="auto">
          <a:xfrm flipV="1">
            <a:off x="958055" y="2446816"/>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00" name="标题"/>
          <p:cNvSpPr txBox="1"/>
          <p:nvPr>
            <p:custDataLst>
              <p:tags r:id="rId4"/>
            </p:custDataLst>
          </p:nvPr>
        </p:nvSpPr>
        <p:spPr>
          <a:xfrm>
            <a:off x="958055" y="2406661"/>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502" name="正文"/>
          <p:cNvSpPr txBox="1"/>
          <p:nvPr>
            <p:custDataLst>
              <p:tags r:id="rId5"/>
            </p:custDataLst>
          </p:nvPr>
        </p:nvSpPr>
        <p:spPr>
          <a:xfrm>
            <a:off x="2334866" y="2315401"/>
            <a:ext cx="3697692" cy="133722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000" spc="150">
                <a:solidFill>
                  <a:schemeClr val="dk1">
                    <a:lumMod val="80000"/>
                    <a:lumOff val="20000"/>
                  </a:schemeClr>
                </a:solidFill>
                <a:latin typeface="+mn-ea"/>
              </a:rPr>
              <a:t>含蓄条件句中的虚拟语气形式：在含蓄条件句中，虚拟语气形式通常是通过上下文暗示或语境来表达的，而不是直接使用虚拟语气动词。</a:t>
            </a:r>
            <a:endParaRPr lang="zh-CN" altLang="en-US" sz="1000" spc="150">
              <a:solidFill>
                <a:schemeClr val="dk1">
                  <a:lumMod val="80000"/>
                  <a:lumOff val="20000"/>
                </a:schemeClr>
              </a:solidFill>
              <a:latin typeface="+mn-ea"/>
            </a:endParaRPr>
          </a:p>
        </p:txBody>
      </p:sp>
      <p:sp>
        <p:nvSpPr>
          <p:cNvPr id="1049504" name="矩形: 圆角 19"/>
          <p:cNvSpPr/>
          <p:nvPr>
            <p:custDataLst>
              <p:tags r:id="rId6"/>
            </p:custDataLst>
          </p:nvPr>
        </p:nvSpPr>
        <p:spPr>
          <a:xfrm>
            <a:off x="6159274" y="2314184"/>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506" name="Freeform 7"/>
          <p:cNvSpPr/>
          <p:nvPr>
            <p:custDataLst>
              <p:tags r:id="rId7"/>
            </p:custDataLst>
          </p:nvPr>
        </p:nvSpPr>
        <p:spPr bwMode="auto">
          <a:xfrm flipV="1">
            <a:off x="6273045" y="2445599"/>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08" name="标题"/>
          <p:cNvSpPr txBox="1"/>
          <p:nvPr>
            <p:custDataLst>
              <p:tags r:id="rId8"/>
            </p:custDataLst>
          </p:nvPr>
        </p:nvSpPr>
        <p:spPr>
          <a:xfrm>
            <a:off x="6273045" y="2406053"/>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510" name="正文"/>
          <p:cNvSpPr txBox="1"/>
          <p:nvPr>
            <p:custDataLst>
              <p:tags r:id="rId9"/>
            </p:custDataLst>
          </p:nvPr>
        </p:nvSpPr>
        <p:spPr>
          <a:xfrm>
            <a:off x="7650464" y="2316618"/>
            <a:ext cx="3697692" cy="1337228"/>
          </a:xfrm>
          <a:prstGeom prst="rect">
            <a:avLst/>
          </a:prstGeom>
          <a:noFill/>
        </p:spPr>
        <p:txBody>
          <a:bodyPr wrap="square" lIns="90000" tIns="46800" rIns="90000" bIns="46800" rtlCol="0" anchor="ctr"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与真实条件句的区别：含蓄条件句中的虚拟语气形式与真实条件句中的虚拟语气形式不同，因为它们表达的是不同的语境和含义。在真实条件句中，虚拟语气形式通常用于表达与实际情况相反的情况，而在含蓄条件句中，虚拟语气形式则用于表达一种暗示或隐含的意思。</a:t>
            </a:r>
            <a:endParaRPr lang="zh-CN" altLang="en-US" sz="1400" spc="150">
              <a:solidFill>
                <a:schemeClr val="dk1">
                  <a:lumMod val="80000"/>
                  <a:lumOff val="20000"/>
                </a:schemeClr>
              </a:solidFill>
              <a:latin typeface="+mn-ea"/>
            </a:endParaRPr>
          </a:p>
        </p:txBody>
      </p:sp>
      <p:sp>
        <p:nvSpPr>
          <p:cNvPr id="1049512" name="矩形: 圆角 28"/>
          <p:cNvSpPr/>
          <p:nvPr>
            <p:custDataLst>
              <p:tags r:id="rId10"/>
            </p:custDataLst>
          </p:nvPr>
        </p:nvSpPr>
        <p:spPr>
          <a:xfrm>
            <a:off x="838200" y="3888726"/>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514" name="Freeform 7"/>
          <p:cNvSpPr/>
          <p:nvPr>
            <p:custDataLst>
              <p:tags r:id="rId11"/>
            </p:custDataLst>
          </p:nvPr>
        </p:nvSpPr>
        <p:spPr bwMode="auto">
          <a:xfrm flipV="1">
            <a:off x="958055" y="4021357"/>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16" name="标题"/>
          <p:cNvSpPr txBox="1"/>
          <p:nvPr>
            <p:custDataLst>
              <p:tags r:id="rId12"/>
            </p:custDataLst>
          </p:nvPr>
        </p:nvSpPr>
        <p:spPr>
          <a:xfrm>
            <a:off x="958055" y="3981202"/>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518" name="正文"/>
          <p:cNvSpPr txBox="1"/>
          <p:nvPr>
            <p:custDataLst>
              <p:tags r:id="rId13"/>
            </p:custDataLst>
          </p:nvPr>
        </p:nvSpPr>
        <p:spPr>
          <a:xfrm>
            <a:off x="2334866" y="3889942"/>
            <a:ext cx="3697692" cy="133722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000" spc="150">
                <a:solidFill>
                  <a:schemeClr val="dk1">
                    <a:lumMod val="80000"/>
                    <a:lumOff val="20000"/>
                  </a:schemeClr>
                </a:solidFill>
                <a:latin typeface="+mn-ea"/>
              </a:rPr>
              <a:t>例子：例如，“如果你早点告诉我，我就不会错过这个机会了。”这句话中的“如果”和“就”表达了一种含蓄的条件关系，而不是直接使用虚拟语气动词。</a:t>
            </a:r>
            <a:endParaRPr lang="zh-CN" altLang="en-US" sz="1000" spc="150">
              <a:solidFill>
                <a:schemeClr val="dk1">
                  <a:lumMod val="80000"/>
                  <a:lumOff val="20000"/>
                </a:schemeClr>
              </a:solidFill>
              <a:latin typeface="+mn-ea"/>
            </a:endParaRPr>
          </a:p>
        </p:txBody>
      </p:sp>
      <p:sp>
        <p:nvSpPr>
          <p:cNvPr id="1049520" name="矩形: 圆角 24"/>
          <p:cNvSpPr/>
          <p:nvPr>
            <p:custDataLst>
              <p:tags r:id="rId14"/>
            </p:custDataLst>
          </p:nvPr>
        </p:nvSpPr>
        <p:spPr>
          <a:xfrm>
            <a:off x="6159274" y="3888726"/>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522" name="Freeform 7"/>
          <p:cNvSpPr/>
          <p:nvPr>
            <p:custDataLst>
              <p:tags r:id="rId15"/>
            </p:custDataLst>
          </p:nvPr>
        </p:nvSpPr>
        <p:spPr bwMode="auto">
          <a:xfrm flipV="1">
            <a:off x="6273045" y="4020140"/>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24" name="标题"/>
          <p:cNvSpPr txBox="1"/>
          <p:nvPr>
            <p:custDataLst>
              <p:tags r:id="rId16"/>
            </p:custDataLst>
          </p:nvPr>
        </p:nvSpPr>
        <p:spPr>
          <a:xfrm>
            <a:off x="6273045" y="3979986"/>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526" name="正文"/>
          <p:cNvSpPr txBox="1"/>
          <p:nvPr>
            <p:custDataLst>
              <p:tags r:id="rId17"/>
            </p:custDataLst>
          </p:nvPr>
        </p:nvSpPr>
        <p:spPr>
          <a:xfrm>
            <a:off x="7650464" y="3890551"/>
            <a:ext cx="3697692" cy="1337228"/>
          </a:xfrm>
          <a:prstGeom prst="rect">
            <a:avLst/>
          </a:prstGeom>
          <a:noFill/>
        </p:spPr>
        <p:txBody>
          <a:bodyPr wrap="square" lIns="90000" tIns="46800" rIns="90000" bIns="46800" rtlCol="0" anchor="ctr" anchorCtr="0">
            <a:normAutofit fontScale="7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总结：含蓄条件句中的虚拟语气形式与真实条件句的区别在于它们表达的语境和含义不同。在含蓄条件句中，虚拟语气形式用于表达一种暗示或隐含的意思，而在真实条件句中，虚拟语气形式则用于表达与实际情况相反的情况。</a:t>
            </a:r>
            <a:endParaRPr lang="zh-CN" altLang="en-US" sz="1400" spc="150">
              <a:solidFill>
                <a:schemeClr val="dk1">
                  <a:lumMod val="80000"/>
                  <a:lumOff val="20000"/>
                </a:schemeClr>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https://d.book118.com/997034200023006025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1"/>
  <p:tag name="KSO_WM_UNIT_INDEX" val="1_1_1"/>
  <p:tag name="KSO_WM_UNIT_LAYERLEVEL" val="1_1_1"/>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2"/>
  <p:tag name="KSO_WM_UNIT_INDEX" val="1_1_2"/>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1"/>
  <p:tag name="KSO_WM_UNIT_INDEX" val="1_2_1"/>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2"/>
  <p:tag name="KSO_WM_UNIT_INDEX" val="1_2_2"/>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1"/>
  <p:tag name="KSO_WM_UNIT_INDEX" val="1_3_1"/>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2"/>
  <p:tag name="KSO_WM_UNIT_INDEX" val="1_3_2"/>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1"/>
  <p:tag name="KSO_WM_UNIT_INDEX" val="1_4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2"/>
  <p:tag name="KSO_WM_UNIT_INDEX" val="1_4_2"/>
  <p:tag name="KSO_WM_UNIT_LAYERLEVEL" val="1_1_1"/>
  <p:tag name="KSO_WM_UNIT_SUBTYPE" val="d"/>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1"/>
  <p:tag name="KSO_WM_UNIT_INDEX" val="1_5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2"/>
  <p:tag name="KSO_WM_UNIT_INDEX" val="1_5_2"/>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1"/>
  <p:tag name="KSO_WM_UNIT_INDEX" val="1_6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2"/>
  <p:tag name="KSO_WM_UNIT_INDEX" val="1_6_2"/>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7.xml><?xml version="1.0" encoding="utf-8"?>
<p:tagLst xmlns:p="http://schemas.openxmlformats.org/presentationml/2006/main">
  <p:tag name="KSO_WM_BEAUTIFY_FLAG" val="#wm#"/>
  <p:tag name="KSO_WM_DIAGRAM_GROUP_CODE" val="l1-1"/>
  <p:tag name="KSO_WM_SLIDE_DIAGTYPE" val="l"/>
  <p:tag name="KSO_WM_SLIDE_ID" val="custom2023098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03.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3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4"/>
  <p:tag name="KSO_WM_UNIT_TYPE" val="e"/>
  <p:tag name="KSO_WM_UNIT_VALUE" val="13"/>
</p:tagLst>
</file>

<file path=ppt/tags/tag173.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1_1"/>
  <p:tag name="KSO_WM_UNIT_INDEX" val="1_1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2_1"/>
  <p:tag name="KSO_WM_UNIT_INDEX" val="1_2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3_1"/>
  <p:tag name="KSO_WM_UNIT_INDEX" val="1_3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4_1"/>
  <p:tag name="KSO_WM_UNIT_INDEX" val="1_4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4_1"/>
  <p:tag name="KSO_WM_UNIT_INDEX" val="1_4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0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anchor="ctr" anchorCtr="0" compatLnSpc="1" forceAA="0" fromWordArt="0" horzOverflow="overflow" numCol="1" rtlCol="0" spcCol="0" vert="horz" vertOverflow="overflow" wrap="square">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rtlCol="0" wrap="square">
        <a:spAutoFit/>
      </a:bodyPr>
      <a:lstStyle>
        <a:defPPr>
          <a:defRPr altLang="en-US" b="1" lang="zh-CN">
            <a:gradFill>
              <a:gsLst>
                <a:gs pos="0">
                  <a:schemeClr val="accent2">
                    <a:lumMod val="70000"/>
                    <a:lumOff val="30000"/>
                  </a:schemeClr>
                </a:gs>
                <a:gs pos="35000">
                  <a:schemeClr val="accent2"/>
                </a:gs>
                <a:gs pos="100000">
                  <a:schemeClr val="accent1"/>
                </a:gs>
              </a:gsLst>
              <a:lin ang="3000000" scaled="0"/>
            </a:gra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Wingdings</vt:lpstr>
      <vt:lpstr>Office Theme</vt:lpstr>
      <vt:lpstr>高中英语公开课虚拟语气课件新人教版选修</vt:lpstr>
      <vt:lpstr>目录</vt:lpstr>
      <vt:lpstr>单击添加章节标题</vt:lpstr>
      <vt:lpstr>虚拟语气概述</vt:lpstr>
      <vt:lpstr>PowerPoint Presentation</vt:lpstr>
      <vt:lpstr>虚拟语气的定义</vt:lpstr>
      <vt:lpstr>虚拟语气的分类</vt:lpstr>
      <vt:lpstr>虚拟语气的用法</vt:lpstr>
      <vt:lpstr>虚拟语气的基本形式</vt:lpstr>
      <vt:lpstr>PowerPoint Presentation</vt:lpstr>
      <vt:lpstr>与现在事实相反的虚拟语气形式</vt:lpstr>
      <vt:lpstr>与过去事实相反的虚拟语气形式</vt:lpstr>
      <vt:lpstr>与将来事实相反的虚拟语气形式</vt:lpstr>
      <vt:lpstr>虚拟语气的特殊形式</vt:lpstr>
      <vt:lpstr>PowerPoint Presentation</vt:lpstr>
      <vt:lpstr>含蓄条件句中的虚拟语气形式</vt:lpstr>
      <vt:lpstr>含蓄条件句中的虚拟语气形式与真实条件句的区别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2024-08-29T13:29:35.326</cp:lastPrinted>
  <dcterms:created xsi:type="dcterms:W3CDTF">2024-08-29T05:29:35Z</dcterms:created>
  <dcterms:modified xsi:type="dcterms:W3CDTF">2024-08-29T05:29:37Z</dcterms:modified>
</cp:coreProperties>
</file>