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B116F-E55E-4535-81F9-0BE87E4CE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08BED-ACBA-4BED-9D04-A30DFB90E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38E7C-0151-4BFF-992E-78D5A273E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19C51-6951-423E-B171-F6E048BC1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4E3545-C702-4A25-BBFD-855C079D8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C65FBF-4B71-4306-A686-81478A861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DD7702-B9C9-4527-97AE-C5FB7039F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DD6E3-392F-4B79-9A87-5687F15D9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F3891-C92C-497E-BC46-FDDD754BE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755AE-0075-4D79-87D5-537C626D3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23159-97B8-4D1F-BC83-F4394DAC5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自定义版式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A898BE6-BC4C-4BC5-B330-2B2C81E44396}" type="datetime1">
              <a:rPr kumimoji="1" 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宋体" pitchFamily="2" charset="-122"/>
                <a:cs typeface="+mn-cs"/>
              </a:rPr>
              <a:t/>
            </a:fld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 sz="18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Line 2"/>
          <p:cNvSpPr/>
          <p:nvPr/>
        </p:nvSpPr>
        <p:spPr>
          <a:xfrm>
            <a:off x="533400" y="6629400"/>
            <a:ext cx="8359775" cy="0"/>
          </a:xfrm>
          <a:prstGeom prst="line">
            <a:avLst/>
          </a:prstGeom>
          <a:ln w="28575" cap="rnd" cmpd="sng">
            <a:solidFill>
              <a:srgbClr val="00FF00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/>
        </p:txBody>
      </p:sp>
      <p:sp>
        <p:nvSpPr>
          <p:cNvPr id="1027" name="Line 3"/>
          <p:cNvSpPr/>
          <p:nvPr/>
        </p:nvSpPr>
        <p:spPr>
          <a:xfrm>
            <a:off x="533400" y="6581775"/>
            <a:ext cx="8359775" cy="0"/>
          </a:xfrm>
          <a:prstGeom prst="line">
            <a:avLst/>
          </a:prstGeom>
          <a:ln w="9525" cap="flat" cmpd="sng">
            <a:solidFill>
              <a:srgbClr val="00FF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Relationship Id="rId4" Type="http://schemas.openxmlformats.org/officeDocument/2006/relationships/audio" Target="../media/media1.wav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Relationship Id="rId4" Type="http://schemas.openxmlformats.org/officeDocument/2006/relationships/audio" Target="../media/media2.wav" /><Relationship Id="rId5" Type="http://schemas.openxmlformats.org/officeDocument/2006/relationships/audio" Target="../media/media3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Relationship Id="rId4" Type="http://schemas.openxmlformats.org/officeDocument/2006/relationships/audio" Target="../media/media1.wav" /><Relationship Id="rId5" Type="http://schemas.openxmlformats.org/officeDocument/2006/relationships/audio" Target="../media/media4.wav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Relationship Id="rId4" Type="http://schemas.openxmlformats.org/officeDocument/2006/relationships/audio" Target="../media/media3.wav" /><Relationship Id="rId5" Type="http://schemas.openxmlformats.org/officeDocument/2006/relationships/audio" Target="../media/media1.wav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Relationship Id="rId4" Type="http://schemas.openxmlformats.org/officeDocument/2006/relationships/audio" Target="../media/media3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Relationship Id="rId4" Type="http://schemas.openxmlformats.org/officeDocument/2006/relationships/audio" Target="../media/media3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Relationship Id="rId4" Type="http://schemas.openxmlformats.org/officeDocument/2006/relationships/audio" Target="../media/media5.wav" /><Relationship Id="rId5" Type="http://schemas.openxmlformats.org/officeDocument/2006/relationships/audio" Target="../media/media4.wav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1201200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Picture 2" descr="134"/>
          <p:cNvPicPr>
            <a:picLocks noChangeAspect="1"/>
          </p:cNvPicPr>
          <p:nvPr/>
        </p:nvPicPr>
        <p:blipFill>
          <a:blip r:embed="rId2">
            <a:lum contrast="6000"/>
          </a:blip>
          <a:stretch>
            <a:fillRect/>
          </a:stretch>
        </p:blipFill>
        <p:spPr>
          <a:xfrm>
            <a:off x="-76200" y="-57150"/>
            <a:ext cx="9220200" cy="69151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099" name="Text Box 3"/>
          <p:cNvSpPr txBox="1"/>
          <p:nvPr/>
        </p:nvSpPr>
        <p:spPr>
          <a:xfrm>
            <a:off x="539750" y="765175"/>
            <a:ext cx="7924800" cy="1098550"/>
          </a:xfrm>
          <a:prstGeom prst="rect">
            <a:avLst/>
          </a:prstGeom>
          <a:noFill/>
          <a:ln w="9525">
            <a:noFill/>
          </a:ln>
          <a:effectLst>
            <a:outerShdw dist="35921" dir="2699999" algn="ctr" rotWithShape="0">
              <a:schemeClr val="bg2"/>
            </a:outerShdw>
          </a:effec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600" b="1">
                <a:solidFill>
                  <a:srgbClr val="6600FF"/>
                </a:solidFill>
                <a:latin typeface="Times New Roman" pitchFamily="18" charset="0"/>
                <a:ea typeface="华文彩云" pitchFamily="2" charset="-122"/>
              </a:rPr>
              <a:t>别了，“不列颠尼亚”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Picture 2" descr="香港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099" name="WordArt 5"/>
          <p:cNvSpPr>
            <a:spLocks noTextEdit="1"/>
          </p:cNvSpPr>
          <p:nvPr/>
        </p:nvSpPr>
        <p:spPr>
          <a:xfrm>
            <a:off x="4859338" y="4724400"/>
            <a:ext cx="2952750" cy="1219200"/>
          </a:xfrm>
          <a:prstGeom prst="rect">
            <a:avLst/>
          </a:prstGeom>
        </p:spPr>
        <p:txBody>
          <a:bodyPr wrap="none" fromWordArt="1">
            <a:prstTxWarp prst="textTriangle">
              <a:avLst>
                <a:gd name="adj" fmla="val 50000"/>
              </a:avLst>
            </a:prstTxWarp>
            <a:normAutofit/>
            <a:scene3d>
              <a:camera prst="legacyObliqueTopLeft">
                <a:rot lat="0" lon="0" rev="0"/>
              </a:camera>
              <a:lightRig rig="legacyNormal3" dir="r"/>
            </a:scene3d>
            <a:sp3d extrusionH="201600" prstMaterial="legacyMatte">
              <a:extrusionClr>
                <a:srgbClr val="0066CC"/>
              </a:extrusionClr>
            </a:sp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gradFill rotWithShape="1">
                  <a:gsLst>
                    <a:gs pos="0">
                      <a:srgbClr val="FFFFCC"/>
                    </a:gs>
                    <a:gs pos="100000">
                      <a:srgbClr val="FF0000"/>
                    </a:gs>
                  </a:gsLst>
                  <a:lin ang="5400000" scaled="1"/>
                </a:gradFill>
                <a:latin typeface="宋体" pitchFamily="2" charset="-122"/>
                <a:ea typeface="宋体" pitchFamily="2" charset="-122"/>
              </a:rPr>
              <a:t>香港</a:t>
            </a:r>
          </a:p>
        </p:txBody>
      </p:sp>
      <p:pic>
        <p:nvPicPr>
          <p:cNvPr id="4100" name="Picture 5" descr="万羽LOGO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10550" y="0"/>
            <a:ext cx="933450" cy="9810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Text Box 2"/>
          <p:cNvSpPr txBox="1"/>
          <p:nvPr/>
        </p:nvSpPr>
        <p:spPr>
          <a:xfrm>
            <a:off x="395288" y="2276475"/>
            <a:ext cx="65532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66FF"/>
                </a:solidFill>
                <a:latin typeface="黑体" pitchFamily="49" charset="-122"/>
                <a:ea typeface="黑体" pitchFamily="49" charset="-122"/>
              </a:rPr>
              <a:t>体裁：通讯（</a:t>
            </a:r>
            <a:r>
              <a:rPr lang="zh-CN" altLang="en-US" sz="3200" b="1">
                <a:solidFill>
                  <a:srgbClr val="FF00FF"/>
                </a:solidFill>
                <a:latin typeface="黑体" pitchFamily="49" charset="-122"/>
                <a:ea typeface="黑体" pitchFamily="49" charset="-122"/>
              </a:rPr>
              <a:t>特写）</a:t>
            </a:r>
          </a:p>
        </p:txBody>
      </p:sp>
      <p:sp>
        <p:nvSpPr>
          <p:cNvPr id="35846" name="Text Box 6"/>
          <p:cNvSpPr txBox="1"/>
          <p:nvPr/>
        </p:nvSpPr>
        <p:spPr>
          <a:xfrm>
            <a:off x="0" y="4437063"/>
            <a:ext cx="7848600" cy="13731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>
                <a:solidFill>
                  <a:srgbClr val="990099"/>
                </a:solidFill>
                <a:latin typeface="黑体" pitchFamily="49" charset="-122"/>
                <a:ea typeface="黑体" pitchFamily="49" charset="-122"/>
              </a:rPr>
              <a:t>       </a:t>
            </a:r>
            <a:r>
              <a:rPr lang="zh-CN" altLang="en-US" sz="3600" b="1">
                <a:solidFill>
                  <a:srgbClr val="FF7C80"/>
                </a:solidFill>
                <a:latin typeface="黑体" pitchFamily="49" charset="-122"/>
                <a:ea typeface="黑体" pitchFamily="49" charset="-122"/>
              </a:rPr>
              <a:t>通讯</a:t>
            </a:r>
            <a:r>
              <a:rPr lang="zh-CN" altLang="en-US" sz="3200" b="1">
                <a:solidFill>
                  <a:srgbClr val="6600FF"/>
                </a:solidFill>
                <a:latin typeface="黑体" pitchFamily="49" charset="-122"/>
                <a:ea typeface="黑体" pitchFamily="49" charset="-122"/>
              </a:rPr>
              <a:t>是新闻的一种。</a:t>
            </a: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6600FF"/>
                </a:solidFill>
                <a:latin typeface="黑体" pitchFamily="49" charset="-122"/>
                <a:ea typeface="黑体" pitchFamily="49" charset="-122"/>
              </a:rPr>
              <a:t>       现在我们回忆一下，新闻可分为：</a:t>
            </a:r>
          </a:p>
        </p:txBody>
      </p:sp>
      <p:pic>
        <p:nvPicPr>
          <p:cNvPr id="5124" name="Picture 8" descr="0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663" y="0"/>
            <a:ext cx="4859337" cy="42687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5849" name="AutoShape 9"/>
          <p:cNvSpPr/>
          <p:nvPr/>
        </p:nvSpPr>
        <p:spPr>
          <a:xfrm>
            <a:off x="179388" y="404813"/>
            <a:ext cx="762000" cy="838200"/>
          </a:xfrm>
          <a:prstGeom prst="star4">
            <a:avLst>
              <a:gd name="adj" fmla="val 12500"/>
            </a:avLst>
          </a:prstGeom>
          <a:gradFill rotWithShape="0">
            <a:gsLst>
              <a:gs pos="0">
                <a:srgbClr val="FFFFFF"/>
              </a:gs>
              <a:gs pos="100000">
                <a:srgbClr val="1B8DFF"/>
              </a:gs>
            </a:gsLst>
            <a:path path="shape">
              <a:fillToRect l="50000" t="50000" r="50000" b="50000"/>
            </a:path>
          </a:gra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latin typeface="Times New Roman" pitchFamily="18" charset="0"/>
            </a:endParaRPr>
          </a:p>
        </p:txBody>
      </p:sp>
      <p:sp>
        <p:nvSpPr>
          <p:cNvPr id="5126" name="WordArt 10"/>
          <p:cNvSpPr>
            <a:spLocks noTextEdit="1"/>
          </p:cNvSpPr>
          <p:nvPr/>
        </p:nvSpPr>
        <p:spPr>
          <a:xfrm>
            <a:off x="900113" y="260350"/>
            <a:ext cx="3311525" cy="1008063"/>
          </a:xfrm>
          <a:prstGeom prst="rect">
            <a:avLst/>
          </a:prstGeom>
        </p:spPr>
        <p:txBody>
          <a:bodyPr wrap="none" fromWordArt="1">
            <a:prstTxWarp prst="textFadeUp">
              <a:avLst>
                <a:gd name="adj" fmla="val 9991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ln w="12700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520402"/>
                    </a:gs>
                    <a:gs pos="100000">
                      <a:srgbClr val="FFCC00"/>
                    </a:gs>
                  </a:gsLst>
                  <a:lin ang="5400000" scaled="1"/>
                </a:gradFill>
                <a:effectLst>
                  <a:outerShdw dist="35921" dir="2699999" sy="50000" rotWithShape="0">
                    <a:srgbClr val="875B0D">
                      <a:alpha val="70000"/>
                    </a:srgbClr>
                  </a:outerShdw>
                </a:effectLst>
                <a:latin typeface="宋体" pitchFamily="2" charset="-122"/>
                <a:ea typeface="宋体" pitchFamily="2" charset="-122"/>
              </a:rPr>
              <a:t>知识积累</a:t>
            </a:r>
            <a:endParaRPr lang="zh-CN" altLang="en-US" sz="3600" b="1">
              <a:ln w="1270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gradFill rotWithShape="1">
                <a:gsLst>
                  <a:gs pos="0">
                    <a:srgbClr val="520402"/>
                  </a:gs>
                  <a:gs pos="100000">
                    <a:srgbClr val="FFCC00"/>
                  </a:gs>
                </a:gsLst>
                <a:lin ang="5400000" scaled="1"/>
              </a:gradFill>
              <a:effectLst>
                <a:outerShdw dist="35921" dir="2699999" sy="50000" rotWithShape="0">
                  <a:srgbClr val="875B0D">
                    <a:alpha val="70000"/>
                  </a:srgbClr>
                </a:outerShdw>
              </a:effectLst>
              <a:latin typeface="宋体" pitchFamily="2" charset="-122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dur="5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358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58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5" dur="300" fill="hold" grpId="1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4" dur="300"/>
                                        <p:tgtEl>
                                          <p:spTgt spid="358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/>
      <p:bldP spid="35846" grpId="1"/>
      <p:bldP spid="35849" grpId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Picture 17" descr="香港回归碑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9600" y="2133600"/>
            <a:ext cx="3657600" cy="4724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9939" name="Text Box 3"/>
          <p:cNvSpPr txBox="1"/>
          <p:nvPr/>
        </p:nvSpPr>
        <p:spPr>
          <a:xfrm>
            <a:off x="250825" y="762000"/>
            <a:ext cx="1425575" cy="646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990099"/>
                </a:solidFill>
                <a:latin typeface="黑体" pitchFamily="49" charset="-122"/>
                <a:ea typeface="黑体" pitchFamily="49" charset="-122"/>
              </a:rPr>
              <a:t>新闻</a:t>
            </a:r>
          </a:p>
        </p:txBody>
      </p:sp>
      <p:sp>
        <p:nvSpPr>
          <p:cNvPr id="39940" name="AutoShape 4"/>
          <p:cNvSpPr/>
          <p:nvPr/>
        </p:nvSpPr>
        <p:spPr>
          <a:xfrm>
            <a:off x="1295400" y="685800"/>
            <a:ext cx="228600" cy="914400"/>
          </a:xfrm>
          <a:prstGeom prst="leftBrace">
            <a:avLst>
              <a:gd name="adj1" fmla="val 33333"/>
              <a:gd name="adj2" fmla="val 51565"/>
            </a:avLst>
          </a:prstGeom>
          <a:noFill/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zh-CN" b="1">
              <a:solidFill>
                <a:srgbClr val="990099"/>
              </a:solidFill>
              <a:latin typeface="Times New Roman" pitchFamily="18" charset="0"/>
            </a:endParaRPr>
          </a:p>
        </p:txBody>
      </p:sp>
      <p:sp>
        <p:nvSpPr>
          <p:cNvPr id="39942" name="Text Box 6"/>
          <p:cNvSpPr txBox="1"/>
          <p:nvPr/>
        </p:nvSpPr>
        <p:spPr>
          <a:xfrm>
            <a:off x="1600200" y="381000"/>
            <a:ext cx="129540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6600FF"/>
                </a:solidFill>
                <a:latin typeface="黑体" pitchFamily="49" charset="-122"/>
                <a:ea typeface="黑体" pitchFamily="49" charset="-122"/>
              </a:rPr>
              <a:t>消息</a:t>
            </a:r>
          </a:p>
        </p:txBody>
      </p:sp>
      <p:sp>
        <p:nvSpPr>
          <p:cNvPr id="39943" name="Text Box 7"/>
          <p:cNvSpPr txBox="1"/>
          <p:nvPr/>
        </p:nvSpPr>
        <p:spPr>
          <a:xfrm>
            <a:off x="1600200" y="1219200"/>
            <a:ext cx="152400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6600FF"/>
                </a:solidFill>
                <a:latin typeface="黑体" pitchFamily="49" charset="-122"/>
                <a:ea typeface="黑体" pitchFamily="49" charset="-122"/>
              </a:rPr>
              <a:t>通讯</a:t>
            </a:r>
          </a:p>
        </p:txBody>
      </p:sp>
      <p:sp>
        <p:nvSpPr>
          <p:cNvPr id="39944" name="AutoShape 8"/>
          <p:cNvSpPr/>
          <p:nvPr/>
        </p:nvSpPr>
        <p:spPr>
          <a:xfrm>
            <a:off x="2438400" y="1066800"/>
            <a:ext cx="228600" cy="762000"/>
          </a:xfrm>
          <a:prstGeom prst="leftBrace">
            <a:avLst>
              <a:gd name="adj1" fmla="val 27777"/>
              <a:gd name="adj2" fmla="val 50000"/>
            </a:avLst>
          </a:prstGeom>
          <a:noFill/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zh-CN" b="1">
              <a:latin typeface="Times New Roman" pitchFamily="18" charset="0"/>
            </a:endParaRPr>
          </a:p>
        </p:txBody>
      </p:sp>
      <p:sp>
        <p:nvSpPr>
          <p:cNvPr id="39945" name="Text Box 9"/>
          <p:cNvSpPr txBox="1"/>
          <p:nvPr/>
        </p:nvSpPr>
        <p:spPr>
          <a:xfrm>
            <a:off x="2743200" y="914400"/>
            <a:ext cx="1900238" cy="523875"/>
          </a:xfrm>
          <a:prstGeom prst="rect">
            <a:avLst/>
          </a:prstGeom>
          <a:solidFill>
            <a:srgbClr val="33CC33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1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人物通讯</a:t>
            </a:r>
          </a:p>
        </p:txBody>
      </p:sp>
      <p:sp>
        <p:nvSpPr>
          <p:cNvPr id="39946" name="Text Box 10"/>
          <p:cNvSpPr txBox="1"/>
          <p:nvPr/>
        </p:nvSpPr>
        <p:spPr>
          <a:xfrm>
            <a:off x="2743200" y="1524000"/>
            <a:ext cx="1900238" cy="523875"/>
          </a:xfrm>
          <a:prstGeom prst="rect">
            <a:avLst/>
          </a:prstGeom>
          <a:solidFill>
            <a:srgbClr val="33CC33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2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事件通讯</a:t>
            </a:r>
          </a:p>
        </p:txBody>
      </p:sp>
      <p:sp>
        <p:nvSpPr>
          <p:cNvPr id="39947" name="Text Box 11"/>
          <p:cNvSpPr txBox="1"/>
          <p:nvPr/>
        </p:nvSpPr>
        <p:spPr>
          <a:xfrm>
            <a:off x="4932363" y="908050"/>
            <a:ext cx="1871662" cy="523875"/>
          </a:xfrm>
          <a:prstGeom prst="rect">
            <a:avLst/>
          </a:prstGeom>
          <a:solidFill>
            <a:srgbClr val="33CC33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3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工作通讯</a:t>
            </a:r>
          </a:p>
        </p:txBody>
      </p:sp>
      <p:sp>
        <p:nvSpPr>
          <p:cNvPr id="39949" name="Text Box 13"/>
          <p:cNvSpPr txBox="1"/>
          <p:nvPr/>
        </p:nvSpPr>
        <p:spPr>
          <a:xfrm>
            <a:off x="5003800" y="1484313"/>
            <a:ext cx="1800225" cy="523875"/>
          </a:xfrm>
          <a:prstGeom prst="rect">
            <a:avLst/>
          </a:prstGeom>
          <a:solidFill>
            <a:srgbClr val="33CC33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4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风貌通讯</a:t>
            </a:r>
          </a:p>
        </p:txBody>
      </p:sp>
      <p:sp>
        <p:nvSpPr>
          <p:cNvPr id="39951" name="Text Box 15"/>
          <p:cNvSpPr txBox="1"/>
          <p:nvPr/>
        </p:nvSpPr>
        <p:spPr>
          <a:xfrm>
            <a:off x="250825" y="2708275"/>
            <a:ext cx="4537075" cy="647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CC0099"/>
                </a:solidFill>
                <a:latin typeface="黑体" pitchFamily="49" charset="-122"/>
                <a:ea typeface="黑体" pitchFamily="49" charset="-122"/>
              </a:rPr>
              <a:t>新闻最主要的特征是：</a:t>
            </a:r>
          </a:p>
        </p:txBody>
      </p:sp>
      <p:sp>
        <p:nvSpPr>
          <p:cNvPr id="39954" name="Text Box 18"/>
          <p:cNvSpPr txBox="1"/>
          <p:nvPr/>
        </p:nvSpPr>
        <p:spPr>
          <a:xfrm>
            <a:off x="8161338" y="1916113"/>
            <a:ext cx="677862" cy="4637087"/>
          </a:xfrm>
          <a:prstGeom prst="rect">
            <a:avLst/>
          </a:prstGeom>
          <a:solidFill>
            <a:schemeClr val="accent2"/>
          </a:solidFill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b="1">
                <a:solidFill>
                  <a:srgbClr val="3399FF"/>
                </a:solidFill>
                <a:latin typeface="Times New Roman" pitchFamily="18" charset="0"/>
                <a:ea typeface="MingLiU" pitchFamily="49" charset="-120"/>
              </a:rPr>
              <a:t> </a:t>
            </a:r>
            <a:r>
              <a:rPr lang="zh-CN" altLang="en-US" sz="3200" b="1">
                <a:solidFill>
                  <a:srgbClr val="3399FF"/>
                </a:solidFill>
                <a:latin typeface="黑体" pitchFamily="49" charset="-122"/>
                <a:ea typeface="黑体" pitchFamily="49" charset="-122"/>
              </a:rPr>
              <a:t>香 港 回 归 纪 念 碑</a:t>
            </a:r>
          </a:p>
        </p:txBody>
      </p:sp>
      <p:sp>
        <p:nvSpPr>
          <p:cNvPr id="39956" name="AutoShape 20"/>
          <p:cNvSpPr/>
          <p:nvPr/>
        </p:nvSpPr>
        <p:spPr>
          <a:xfrm>
            <a:off x="539750" y="3500438"/>
            <a:ext cx="3505200" cy="1295400"/>
          </a:xfrm>
          <a:prstGeom prst="star8">
            <a:avLst>
              <a:gd name="adj" fmla="val 38250"/>
            </a:avLst>
          </a:prstGeom>
          <a:solidFill>
            <a:srgbClr val="3366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latin typeface="Times New Roman" pitchFamily="18" charset="0"/>
            </a:endParaRPr>
          </a:p>
        </p:txBody>
      </p:sp>
      <p:sp>
        <p:nvSpPr>
          <p:cNvPr id="39957" name="Text Box 21"/>
          <p:cNvSpPr txBox="1">
            <a:spLocks noChangeArrowheads="1"/>
          </p:cNvSpPr>
          <p:nvPr/>
        </p:nvSpPr>
        <p:spPr bwMode="auto">
          <a:xfrm>
            <a:off x="1042988" y="3789363"/>
            <a:ext cx="2514600" cy="584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marR="0" defTabSz="914400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en-US" altLang="zh-CN" kern="1200" cap="none" spc="0" normalizeH="0" baseline="0" noProof="0">
                <a:latin typeface="Times New Roman" pitchFamily="18" charset="0"/>
                <a:ea typeface="宋体" pitchFamily="2" charset="-122"/>
                <a:cs typeface="+mn-cs"/>
              </a:rPr>
              <a:t> </a:t>
            </a:r>
            <a:r>
              <a:rPr kumimoji="1" lang="zh-CN" altLang="en-US" sz="3200" b="1" kern="1200" cap="none" spc="0" normalizeH="0" baseline="0" noProof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ea typeface="华文新魏" pitchFamily="2" charset="-122"/>
                <a:cs typeface="+mn-cs"/>
              </a:rPr>
              <a:t>用事实说话</a:t>
            </a:r>
          </a:p>
        </p:txBody>
      </p:sp>
      <p:sp>
        <p:nvSpPr>
          <p:cNvPr id="6160" name="TextBox 15"/>
          <p:cNvSpPr txBox="1"/>
          <p:nvPr/>
        </p:nvSpPr>
        <p:spPr>
          <a:xfrm>
            <a:off x="900113" y="5516563"/>
            <a:ext cx="2951162" cy="585787"/>
          </a:xfrm>
          <a:prstGeom prst="rect">
            <a:avLst/>
          </a:prstGeom>
          <a:solidFill>
            <a:schemeClr val="accent2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报道迅速及时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" dur="2000"/>
                                        <p:tgtEl>
                                          <p:spTgt spid="399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dur="2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99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dur="2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39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dur="10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dur="10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dur="10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9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9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99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99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5" presetClass="entr" presetSubtype="0" dur="10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99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99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99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99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26" dur="300" fill="hold" grpId="9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1" dur="300"/>
                                        <p:tgtEl>
                                          <p:spTgt spid="399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ntr" presetSubtype="8" dur="20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6" dur="2000"/>
                                        <p:tgtEl>
                                          <p:spTgt spid="399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9" presetID="55" presetClass="entr" presetSubtype="0" dur="1000" fill="hold" grpId="1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99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99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99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/>
      <p:bldP spid="39940" grpId="1"/>
      <p:bldP spid="39942" grpId="2"/>
      <p:bldP spid="39943" grpId="3"/>
      <p:bldP spid="39944" grpId="4"/>
      <p:bldP spid="39945" grpId="5"/>
      <p:bldP spid="39946" grpId="6"/>
      <p:bldP spid="39947" grpId="7"/>
      <p:bldP spid="39949" grpId="8"/>
      <p:bldP spid="39951" grpId="9"/>
      <p:bldP spid="39954" grpId="10"/>
      <p:bldP spid="39956" grpId="11"/>
      <p:bldP spid="39957" grpId="1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9" name="Text Box 11"/>
          <p:cNvSpPr txBox="1"/>
          <p:nvPr/>
        </p:nvSpPr>
        <p:spPr>
          <a:xfrm>
            <a:off x="539750" y="3716338"/>
            <a:ext cx="3200400" cy="2286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9900FF"/>
                </a:solidFill>
                <a:latin typeface="华文新魏" pitchFamily="2" charset="-122"/>
                <a:ea typeface="华文新魏" pitchFamily="2" charset="-122"/>
              </a:rPr>
              <a:t>3</a:t>
            </a:r>
            <a:r>
              <a:rPr lang="zh-CN" altLang="en-US" sz="3200" b="1">
                <a:solidFill>
                  <a:srgbClr val="9900FF"/>
                </a:solidFill>
                <a:latin typeface="华文新魏" pitchFamily="2" charset="-122"/>
                <a:ea typeface="华文新魏" pitchFamily="2" charset="-122"/>
              </a:rPr>
              <a:t>、</a:t>
            </a:r>
            <a:r>
              <a:rPr lang="zh-CN" altLang="en-US" sz="3200" b="1">
                <a:solidFill>
                  <a:srgbClr val="9900FF"/>
                </a:solidFill>
                <a:latin typeface="Times New Roman" pitchFamily="18" charset="0"/>
                <a:ea typeface="华文新魏" pitchFamily="2" charset="-122"/>
              </a:rPr>
              <a:t>新闻的标题有什么特点呢？ </a:t>
            </a: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9900FF"/>
                </a:solidFill>
                <a:latin typeface="Times New Roman" pitchFamily="18" charset="0"/>
                <a:ea typeface="华文新魏" pitchFamily="2" charset="-122"/>
              </a:rPr>
              <a:t>除了</a:t>
            </a:r>
            <a:r>
              <a:rPr lang="zh-CN" altLang="en-US" sz="2800" b="1">
                <a:solidFill>
                  <a:srgbClr val="FF6699"/>
                </a:solidFill>
                <a:latin typeface="Times New Roman" pitchFamily="18" charset="0"/>
                <a:ea typeface="MingLiU" pitchFamily="49" charset="-120"/>
              </a:rPr>
              <a:t>主标</a:t>
            </a:r>
            <a:r>
              <a:rPr lang="zh-CN" altLang="en-US" sz="3200" b="1">
                <a:solidFill>
                  <a:srgbClr val="9900FF"/>
                </a:solidFill>
                <a:latin typeface="Times New Roman" pitchFamily="18" charset="0"/>
                <a:ea typeface="华文新魏" pitchFamily="2" charset="-122"/>
              </a:rPr>
              <a:t>还有哪些？</a:t>
            </a:r>
          </a:p>
        </p:txBody>
      </p:sp>
      <p:sp>
        <p:nvSpPr>
          <p:cNvPr id="2061" name="Text Box 13"/>
          <p:cNvSpPr txBox="1">
            <a:spLocks noChangeArrowheads="1"/>
          </p:cNvSpPr>
          <p:nvPr/>
        </p:nvSpPr>
        <p:spPr bwMode="auto">
          <a:xfrm>
            <a:off x="1116013" y="5949950"/>
            <a:ext cx="2362200" cy="519113"/>
          </a:xfrm>
          <a:prstGeom prst="rect">
            <a:avLst/>
          </a:prstGeom>
          <a:solidFill>
            <a:srgbClr val="FFFF66"/>
          </a:solidFill>
          <a:ln w="9525">
            <a:noFill/>
            <a:miter lim="800000"/>
          </a:ln>
          <a:effectLst>
            <a:outerShdw dist="107763" dir="2700000" algn="ctr" rotWithShape="0">
              <a:schemeClr val="bg2"/>
            </a:outerShdw>
          </a:effec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marR="0" defTabSz="914400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en-US" altLang="zh-CN" sz="2800" b="1" kern="1200" cap="none" spc="0" normalizeH="0" baseline="0" noProof="0">
                <a:solidFill>
                  <a:schemeClr val="accent2"/>
                </a:solidFill>
                <a:latin typeface="Times New Roman" pitchFamily="18" charset="0"/>
                <a:ea typeface="MingLiU" pitchFamily="49" charset="-120"/>
                <a:cs typeface="+mn-cs"/>
              </a:rPr>
              <a:t>  </a:t>
            </a:r>
            <a:r>
              <a:rPr kumimoji="1" lang="zh-CN" altLang="en-US" sz="2800" b="1" kern="1200" cap="none" spc="0" normalizeH="0" baseline="0" noProof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  <a:ea typeface="MingLiU" pitchFamily="49" charset="-120"/>
                <a:cs typeface="+mn-cs"/>
              </a:rPr>
              <a:t>引标和副标</a:t>
            </a:r>
            <a:endParaRPr kumimoji="1" lang="zh-CN" altLang="en-US" sz="2800" b="1" kern="1200" cap="none" spc="0" normalizeH="0" baseline="0" noProof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Times New Roman" pitchFamily="18" charset="0"/>
              <a:ea typeface="MingLiU" pitchFamily="49" charset="-120"/>
              <a:cs typeface="+mn-cs"/>
            </a:endParaRPr>
          </a:p>
        </p:txBody>
      </p:sp>
      <p:sp>
        <p:nvSpPr>
          <p:cNvPr id="2062" name="Text Box 14"/>
          <p:cNvSpPr txBox="1"/>
          <p:nvPr/>
        </p:nvSpPr>
        <p:spPr>
          <a:xfrm>
            <a:off x="395288" y="765175"/>
            <a:ext cx="80772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9900FF"/>
                </a:solidFill>
                <a:latin typeface="Times New Roman" pitchFamily="18" charset="0"/>
                <a:ea typeface="华文新魏" pitchFamily="2" charset="-122"/>
              </a:rPr>
              <a:t>  </a:t>
            </a:r>
            <a:r>
              <a:rPr lang="en-US" altLang="zh-CN" sz="3200" b="1">
                <a:solidFill>
                  <a:srgbClr val="9900FF"/>
                </a:solidFill>
                <a:latin typeface="华文新魏" pitchFamily="2" charset="-122"/>
                <a:ea typeface="华文新魏" pitchFamily="2" charset="-122"/>
              </a:rPr>
              <a:t>1</a:t>
            </a:r>
            <a:r>
              <a:rPr lang="zh-CN" altLang="en-US" sz="3200" b="1">
                <a:solidFill>
                  <a:srgbClr val="9900FF"/>
                </a:solidFill>
                <a:latin typeface="华文新魏" pitchFamily="2" charset="-122"/>
                <a:ea typeface="华文新魏" pitchFamily="2" charset="-122"/>
              </a:rPr>
              <a:t>、</a:t>
            </a:r>
            <a:r>
              <a:rPr lang="zh-CN" altLang="en-US" sz="3200" b="1">
                <a:solidFill>
                  <a:srgbClr val="9900FF"/>
                </a:solidFill>
                <a:latin typeface="Times New Roman" pitchFamily="18" charset="0"/>
                <a:ea typeface="华文新魏" pitchFamily="2" charset="-122"/>
              </a:rPr>
              <a:t>新闻正文一般分为哪几个部分？</a:t>
            </a:r>
          </a:p>
        </p:txBody>
      </p:sp>
      <p:sp>
        <p:nvSpPr>
          <p:cNvPr id="2064" name="Text Box 16"/>
          <p:cNvSpPr txBox="1">
            <a:spLocks noChangeArrowheads="1"/>
          </p:cNvSpPr>
          <p:nvPr/>
        </p:nvSpPr>
        <p:spPr bwMode="auto">
          <a:xfrm>
            <a:off x="1116013" y="1484313"/>
            <a:ext cx="5257800" cy="519112"/>
          </a:xfrm>
          <a:prstGeom prst="rect">
            <a:avLst/>
          </a:prstGeom>
          <a:solidFill>
            <a:srgbClr val="FFFF66"/>
          </a:solidFill>
          <a:ln w="9525">
            <a:noFill/>
            <a:miter lim="800000"/>
          </a:ln>
          <a:effectLst>
            <a:outerShdw dist="107763" dir="2700000" algn="ctr" rotWithShape="0">
              <a:schemeClr val="bg2"/>
            </a:outerShdw>
          </a:effec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marR="0" defTabSz="914400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2800" b="1" kern="1200" cap="none" spc="0" normalizeH="0" baseline="0" noProof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  <a:ea typeface="MingLiU" pitchFamily="49" charset="-120"/>
                <a:cs typeface="+mn-cs"/>
              </a:rPr>
              <a:t>标题、导语、主体、背景和结语</a:t>
            </a:r>
            <a:endParaRPr kumimoji="1" lang="zh-CN" altLang="en-US" sz="2800" b="1" kern="1200" cap="none" spc="0" normalizeH="0" baseline="0" noProof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Times New Roman" pitchFamily="18" charset="0"/>
              <a:ea typeface="MingLiU" pitchFamily="49" charset="-120"/>
              <a:cs typeface="+mn-cs"/>
            </a:endParaRPr>
          </a:p>
        </p:txBody>
      </p:sp>
      <p:sp>
        <p:nvSpPr>
          <p:cNvPr id="2065" name="Text Box 17"/>
          <p:cNvSpPr txBox="1"/>
          <p:nvPr/>
        </p:nvSpPr>
        <p:spPr>
          <a:xfrm>
            <a:off x="468313" y="2276475"/>
            <a:ext cx="58674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9900FF"/>
                </a:solidFill>
                <a:latin typeface="华文新魏" pitchFamily="2" charset="-122"/>
                <a:ea typeface="华文新魏" pitchFamily="2" charset="-122"/>
              </a:rPr>
              <a:t>  </a:t>
            </a:r>
            <a:r>
              <a:rPr lang="en-US" altLang="zh-CN" sz="3200" b="1">
                <a:solidFill>
                  <a:srgbClr val="9900FF"/>
                </a:solidFill>
                <a:latin typeface="华文新魏" pitchFamily="2" charset="-122"/>
                <a:ea typeface="华文新魏" pitchFamily="2" charset="-122"/>
              </a:rPr>
              <a:t>2</a:t>
            </a:r>
            <a:r>
              <a:rPr lang="zh-CN" altLang="en-US" sz="3200" b="1">
                <a:solidFill>
                  <a:srgbClr val="9900FF"/>
                </a:solidFill>
                <a:latin typeface="华文新魏" pitchFamily="2" charset="-122"/>
                <a:ea typeface="华文新魏" pitchFamily="2" charset="-122"/>
              </a:rPr>
              <a:t>、哪几部分是缺一不可的</a:t>
            </a:r>
          </a:p>
        </p:txBody>
      </p:sp>
      <p:sp>
        <p:nvSpPr>
          <p:cNvPr id="2067" name="Rectangle 19"/>
          <p:cNvSpPr>
            <a:spLocks noChangeArrowheads="1"/>
          </p:cNvSpPr>
          <p:nvPr/>
        </p:nvSpPr>
        <p:spPr bwMode="auto">
          <a:xfrm>
            <a:off x="900113" y="3068638"/>
            <a:ext cx="3028950" cy="519112"/>
          </a:xfrm>
          <a:prstGeom prst="rect">
            <a:avLst/>
          </a:prstGeom>
          <a:solidFill>
            <a:srgbClr val="FFFF66"/>
          </a:solidFill>
          <a:ln w="9525">
            <a:noFill/>
            <a:miter lim="800000"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800" b="1" i="0" u="none" strike="noStrike" kern="1200" cap="none" spc="0" normalizeH="0" baseline="0" noProof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Times New Roman" pitchFamily="18" charset="0"/>
                <a:ea typeface="MingLiU" pitchFamily="49" charset="-120"/>
                <a:cs typeface="+mn-cs"/>
              </a:rPr>
              <a:t>标题、导语、主体</a:t>
            </a:r>
            <a:endParaRPr kumimoji="1" lang="zh-CN" altLang="en-US" sz="2800" b="1" i="0" u="none" strike="noStrike" kern="1200" cap="none" spc="0" normalizeH="0" baseline="0" noProof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uLnTx/>
              <a:uFillTx/>
              <a:latin typeface="Times New Roman" pitchFamily="18" charset="0"/>
              <a:ea typeface="MingLiU" pitchFamily="49" charset="-120"/>
              <a:cs typeface="+mn-cs"/>
            </a:endParaRPr>
          </a:p>
        </p:txBody>
      </p:sp>
      <p:pic>
        <p:nvPicPr>
          <p:cNvPr id="7176" name="Picture 21" descr="香港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1638" y="3276600"/>
            <a:ext cx="4932362" cy="3581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7" name="AutoShape 24"/>
          <p:cNvSpPr/>
          <p:nvPr/>
        </p:nvSpPr>
        <p:spPr>
          <a:xfrm>
            <a:off x="304800" y="152400"/>
            <a:ext cx="685800" cy="762000"/>
          </a:xfrm>
          <a:prstGeom prst="star4">
            <a:avLst>
              <a:gd name="adj" fmla="val 12500"/>
            </a:avLst>
          </a:prstGeom>
          <a:gradFill rotWithShape="0">
            <a:gsLst>
              <a:gs pos="0">
                <a:schemeClr val="bg1"/>
              </a:gs>
              <a:gs pos="100000">
                <a:srgbClr val="FFCC00"/>
              </a:gs>
            </a:gsLst>
            <a:path path="shape">
              <a:fillToRect l="50000" t="50000" r="50000" b="50000"/>
            </a:path>
          </a:gra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latin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dur="300" fill="hold" grpId="2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3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5" presetClass="entr" presetSubtype="0" dur="75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9" grpId="0"/>
      <p:bldP spid="2062" grpId="1"/>
      <p:bldP spid="2065" grpId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Text Box 2"/>
          <p:cNvSpPr txBox="1"/>
          <p:nvPr/>
        </p:nvSpPr>
        <p:spPr>
          <a:xfrm>
            <a:off x="228600" y="228600"/>
            <a:ext cx="8686800" cy="2592388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50000">
                <a:srgbClr val="FFD9FF"/>
              </a:gs>
              <a:gs pos="100000">
                <a:srgbClr val="FFFFFF"/>
              </a:gs>
            </a:gsLst>
            <a:lin ang="5400000" scaled="1"/>
          </a:gradFill>
          <a:ln w="63500" cap="flat" cmpd="sng">
            <a:pattFill prst="weave">
              <a:fgClr>
                <a:schemeClr val="accent1"/>
              </a:fgClr>
              <a:bgClr>
                <a:srgbClr val="FFFFFF"/>
              </a:bgClr>
            </a:patt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6600"/>
                </a:solidFill>
                <a:latin typeface="黑体" pitchFamily="49" charset="-122"/>
                <a:ea typeface="黑体" pitchFamily="49" charset="-122"/>
              </a:rPr>
              <a:t>        </a:t>
            </a:r>
            <a:r>
              <a:rPr lang="zh-CN" altLang="en-US" sz="3200" b="1">
                <a:solidFill>
                  <a:srgbClr val="FF6600"/>
                </a:solidFill>
                <a:latin typeface="黑体" pitchFamily="49" charset="-122"/>
                <a:ea typeface="黑体" pitchFamily="49" charset="-122"/>
              </a:rPr>
              <a:t>本文是一篇</a:t>
            </a:r>
            <a:r>
              <a:rPr lang="zh-CN" altLang="en-US" sz="3200" b="1">
                <a:solidFill>
                  <a:srgbClr val="FF3300"/>
                </a:solidFill>
                <a:latin typeface="黑体" pitchFamily="49" charset="-122"/>
                <a:ea typeface="黑体" pitchFamily="49" charset="-122"/>
              </a:rPr>
              <a:t>特写</a:t>
            </a:r>
            <a:r>
              <a:rPr lang="zh-CN" altLang="en-US" sz="3200" b="1">
                <a:solidFill>
                  <a:srgbClr val="FF6600"/>
                </a:solidFill>
                <a:latin typeface="黑体" pitchFamily="49" charset="-122"/>
                <a:ea typeface="黑体" pitchFamily="49" charset="-122"/>
              </a:rPr>
              <a:t>，特写也称新闻速写、新闻素描，要求用类似于电影的“特写镜头”的手法反映事实，是作者深入新闻事件现场，或某些重要和精彩的场面，生动、形象地将所报道的事实再现在读者面前。</a:t>
            </a:r>
          </a:p>
        </p:txBody>
      </p:sp>
      <p:pic>
        <p:nvPicPr>
          <p:cNvPr id="8195" name="Picture 3" descr="香港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563" y="2971800"/>
            <a:ext cx="8778875" cy="38862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dur="5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2" descr="香港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1775" y="0"/>
            <a:ext cx="6372225" cy="56403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19" name="Text Box 3"/>
          <p:cNvSpPr txBox="1"/>
          <p:nvPr/>
        </p:nvSpPr>
        <p:spPr>
          <a:xfrm>
            <a:off x="3419475" y="5949950"/>
            <a:ext cx="4348163" cy="646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香港 维多利亚港</a:t>
            </a:r>
          </a:p>
        </p:txBody>
      </p:sp>
      <p:sp>
        <p:nvSpPr>
          <p:cNvPr id="51204" name="Text Box 4"/>
          <p:cNvSpPr txBox="1"/>
          <p:nvPr/>
        </p:nvSpPr>
        <p:spPr>
          <a:xfrm>
            <a:off x="304800" y="228600"/>
            <a:ext cx="2057400" cy="2041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9900"/>
                </a:solidFill>
                <a:latin typeface="Times New Roman" pitchFamily="18" charset="0"/>
                <a:ea typeface="华文新魏" pitchFamily="2" charset="-122"/>
              </a:rPr>
              <a:t>        </a:t>
            </a:r>
            <a:r>
              <a:rPr lang="zh-CN" altLang="en-US" sz="3200" b="1">
                <a:solidFill>
                  <a:srgbClr val="FF9900"/>
                </a:solidFill>
                <a:latin typeface="Times New Roman" pitchFamily="18" charset="0"/>
                <a:ea typeface="华文新魏" pitchFamily="2" charset="-122"/>
              </a:rPr>
              <a:t>本文正文由的那几个部分组成：</a:t>
            </a:r>
          </a:p>
        </p:txBody>
      </p:sp>
      <p:sp>
        <p:nvSpPr>
          <p:cNvPr id="51207" name="Text Box 7"/>
          <p:cNvSpPr txBox="1"/>
          <p:nvPr/>
        </p:nvSpPr>
        <p:spPr>
          <a:xfrm>
            <a:off x="539750" y="2349500"/>
            <a:ext cx="2376488" cy="11604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accent1"/>
                </a:solidFill>
                <a:latin typeface="黑体" pitchFamily="49" charset="-122"/>
                <a:ea typeface="黑体" pitchFamily="49" charset="-122"/>
              </a:rPr>
              <a:t>1</a:t>
            </a:r>
            <a:r>
              <a:rPr lang="zh-CN" altLang="en-US" sz="2800" b="1">
                <a:solidFill>
                  <a:schemeClr val="accent1"/>
                </a:solidFill>
                <a:latin typeface="黑体" pitchFamily="49" charset="-122"/>
                <a:ea typeface="黑体" pitchFamily="49" charset="-122"/>
              </a:rPr>
              <a:t>、导语</a:t>
            </a:r>
          </a:p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1B8DFF"/>
                </a:solidFill>
                <a:latin typeface="黑体" pitchFamily="49" charset="-122"/>
                <a:ea typeface="黑体" pitchFamily="49" charset="-122"/>
              </a:rPr>
              <a:t>（第</a:t>
            </a:r>
            <a:r>
              <a:rPr lang="en-US" altLang="zh-CN" sz="2800" b="1">
                <a:solidFill>
                  <a:srgbClr val="1B8DFF"/>
                </a:solidFill>
                <a:latin typeface="黑体" pitchFamily="49" charset="-122"/>
                <a:ea typeface="黑体" pitchFamily="49" charset="-122"/>
              </a:rPr>
              <a:t>1</a:t>
            </a:r>
            <a:r>
              <a:rPr lang="zh-CN" altLang="en-US" sz="2800" b="1">
                <a:solidFill>
                  <a:srgbClr val="1B8DFF"/>
                </a:solidFill>
                <a:latin typeface="黑体" pitchFamily="49" charset="-122"/>
                <a:ea typeface="黑体" pitchFamily="49" charset="-122"/>
              </a:rPr>
              <a:t>段）</a:t>
            </a:r>
          </a:p>
        </p:txBody>
      </p:sp>
      <p:sp>
        <p:nvSpPr>
          <p:cNvPr id="51208" name="Text Box 8"/>
          <p:cNvSpPr txBox="1"/>
          <p:nvPr/>
        </p:nvSpPr>
        <p:spPr>
          <a:xfrm>
            <a:off x="468313" y="3716338"/>
            <a:ext cx="2736850" cy="11604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accent1"/>
                </a:solidFill>
                <a:latin typeface="黑体" pitchFamily="49" charset="-122"/>
                <a:ea typeface="黑体" pitchFamily="49" charset="-122"/>
              </a:rPr>
              <a:t>2</a:t>
            </a:r>
            <a:r>
              <a:rPr lang="zh-CN" altLang="en-US" sz="2800" b="1">
                <a:solidFill>
                  <a:schemeClr val="accent1"/>
                </a:solidFill>
                <a:latin typeface="黑体" pitchFamily="49" charset="-122"/>
                <a:ea typeface="黑体" pitchFamily="49" charset="-122"/>
              </a:rPr>
              <a:t>、主体   </a:t>
            </a:r>
          </a:p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1B8DFF"/>
                </a:solidFill>
                <a:latin typeface="黑体" pitchFamily="49" charset="-122"/>
                <a:ea typeface="黑体" pitchFamily="49" charset="-122"/>
              </a:rPr>
              <a:t>（</a:t>
            </a:r>
            <a:r>
              <a:rPr lang="en-US" altLang="zh-CN" sz="2800" b="1">
                <a:solidFill>
                  <a:srgbClr val="1B8DFF"/>
                </a:solidFill>
                <a:latin typeface="黑体" pitchFamily="49" charset="-122"/>
                <a:ea typeface="黑体" pitchFamily="49" charset="-122"/>
              </a:rPr>
              <a:t>2—10</a:t>
            </a:r>
            <a:r>
              <a:rPr lang="zh-CN" altLang="en-US" sz="2800" b="1">
                <a:solidFill>
                  <a:srgbClr val="1B8DFF"/>
                </a:solidFill>
                <a:latin typeface="黑体" pitchFamily="49" charset="-122"/>
                <a:ea typeface="黑体" pitchFamily="49" charset="-122"/>
              </a:rPr>
              <a:t>段）</a:t>
            </a:r>
          </a:p>
        </p:txBody>
      </p:sp>
      <p:sp>
        <p:nvSpPr>
          <p:cNvPr id="51209" name="Text Box 9"/>
          <p:cNvSpPr txBox="1"/>
          <p:nvPr/>
        </p:nvSpPr>
        <p:spPr>
          <a:xfrm>
            <a:off x="468313" y="5013325"/>
            <a:ext cx="2374900" cy="11604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accent1"/>
                </a:solidFill>
                <a:latin typeface="黑体" pitchFamily="49" charset="-122"/>
                <a:ea typeface="黑体" pitchFamily="49" charset="-122"/>
              </a:rPr>
              <a:t>3</a:t>
            </a:r>
            <a:r>
              <a:rPr lang="zh-CN" altLang="en-US" sz="2800" b="1">
                <a:solidFill>
                  <a:schemeClr val="accent1"/>
                </a:solidFill>
                <a:latin typeface="黑体" pitchFamily="49" charset="-122"/>
                <a:ea typeface="黑体" pitchFamily="49" charset="-122"/>
              </a:rPr>
              <a:t>、结语</a:t>
            </a:r>
          </a:p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1B8DFF"/>
                </a:solidFill>
                <a:latin typeface="黑体" pitchFamily="49" charset="-122"/>
                <a:ea typeface="黑体" pitchFamily="49" charset="-122"/>
              </a:rPr>
              <a:t>（最后</a:t>
            </a:r>
            <a:r>
              <a:rPr lang="en-US" altLang="zh-CN" sz="2800" b="1">
                <a:solidFill>
                  <a:srgbClr val="1B8DFF"/>
                </a:solidFill>
                <a:latin typeface="黑体" pitchFamily="49" charset="-122"/>
                <a:ea typeface="黑体" pitchFamily="49" charset="-122"/>
              </a:rPr>
              <a:t>1</a:t>
            </a:r>
            <a:r>
              <a:rPr lang="zh-CN" altLang="en-US" sz="2800" b="1">
                <a:solidFill>
                  <a:srgbClr val="1B8DFF"/>
                </a:solidFill>
                <a:latin typeface="黑体" pitchFamily="49" charset="-122"/>
                <a:ea typeface="黑体" pitchFamily="49" charset="-122"/>
              </a:rPr>
              <a:t>段）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dur="3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300"/>
                                        <p:tgtEl>
                                          <p:spTgt spid="51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dur="5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1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1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2" dur="5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1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1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1" dur="5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51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51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4" grpId="0"/>
      <p:bldP spid="51207" grpId="1"/>
      <p:bldP spid="51208" grpId="2"/>
      <p:bldP spid="51209" grpId="3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Text Box 2"/>
          <p:cNvSpPr txBox="1"/>
          <p:nvPr/>
        </p:nvSpPr>
        <p:spPr>
          <a:xfrm>
            <a:off x="381000" y="304800"/>
            <a:ext cx="8458200" cy="20621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3300"/>
                </a:solidFill>
                <a:latin typeface="Times New Roman" pitchFamily="18" charset="0"/>
                <a:ea typeface="华文新魏" pitchFamily="2" charset="-122"/>
              </a:rPr>
              <a:t>        </a:t>
            </a:r>
            <a:r>
              <a:rPr lang="zh-CN" altLang="en-US" sz="3200" b="1">
                <a:solidFill>
                  <a:srgbClr val="FF66FF"/>
                </a:solidFill>
                <a:latin typeface="黑体" pitchFamily="49" charset="-122"/>
                <a:ea typeface="黑体" pitchFamily="49" charset="-122"/>
              </a:rPr>
              <a:t>特写</a:t>
            </a:r>
            <a:r>
              <a:rPr lang="zh-CN" altLang="en-US" sz="3200" b="1">
                <a:solidFill>
                  <a:srgbClr val="FF3300"/>
                </a:solidFill>
                <a:latin typeface="黑体" pitchFamily="49" charset="-122"/>
                <a:ea typeface="黑体" pitchFamily="49" charset="-122"/>
              </a:rPr>
              <a:t>往往采用文学手法，集中、突出地描述某一重大事件的发生现场，或某些重要和精彩的场面，生动形象地将所报道的事实再现在读者面前。</a:t>
            </a:r>
          </a:p>
        </p:txBody>
      </p:sp>
      <p:sp>
        <p:nvSpPr>
          <p:cNvPr id="41987" name="Text Box 3"/>
          <p:cNvSpPr txBox="1"/>
          <p:nvPr/>
        </p:nvSpPr>
        <p:spPr>
          <a:xfrm>
            <a:off x="533400" y="2362200"/>
            <a:ext cx="8305800" cy="13731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>
                <a:latin typeface="黑体" pitchFamily="49" charset="-122"/>
                <a:ea typeface="黑体" pitchFamily="49" charset="-122"/>
              </a:rPr>
              <a:t>         </a:t>
            </a:r>
            <a:r>
              <a:rPr lang="zh-CN" altLang="en-US" sz="2800" b="1">
                <a:solidFill>
                  <a:srgbClr val="9966FF"/>
                </a:solidFill>
                <a:latin typeface="黑体" pitchFamily="49" charset="-122"/>
                <a:ea typeface="黑体" pitchFamily="49" charset="-122"/>
              </a:rPr>
              <a:t>本文主体部分就是选取</a:t>
            </a:r>
            <a:r>
              <a:rPr lang="en-US" altLang="zh-CN" sz="2800" b="1">
                <a:solidFill>
                  <a:srgbClr val="9966FF"/>
                </a:solidFill>
                <a:latin typeface="黑体" pitchFamily="49" charset="-122"/>
                <a:ea typeface="黑体" pitchFamily="49" charset="-122"/>
              </a:rPr>
              <a:t>97</a:t>
            </a:r>
            <a:r>
              <a:rPr lang="zh-CN" altLang="en-US" sz="2800" b="1">
                <a:solidFill>
                  <a:srgbClr val="9966FF"/>
                </a:solidFill>
                <a:latin typeface="黑体" pitchFamily="49" charset="-122"/>
                <a:ea typeface="黑体" pitchFamily="49" charset="-122"/>
              </a:rPr>
              <a:t>香港回归，英国撤退时的几个重要场景。请快速阅读课文，找出这几个场景。</a:t>
            </a:r>
          </a:p>
        </p:txBody>
      </p:sp>
      <p:sp>
        <p:nvSpPr>
          <p:cNvPr id="41988" name="Text Box 4"/>
          <p:cNvSpPr txBox="1"/>
          <p:nvPr/>
        </p:nvSpPr>
        <p:spPr>
          <a:xfrm>
            <a:off x="533400" y="4191000"/>
            <a:ext cx="26670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6600"/>
                </a:solidFill>
                <a:latin typeface="Times New Roman" pitchFamily="18" charset="0"/>
              </a:rPr>
              <a:t>四个场景</a:t>
            </a:r>
          </a:p>
        </p:txBody>
      </p:sp>
      <p:pic>
        <p:nvPicPr>
          <p:cNvPr id="10245" name="Picture 5" descr="解放军进驻香港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0" y="3340100"/>
            <a:ext cx="5486400" cy="35179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500"/>
                                        <p:tgtEl>
                                          <p:spTgt spid="4198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500"/>
                                        <p:tgtEl>
                                          <p:spTgt spid="419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500"/>
                                        <p:tgtEl>
                                          <p:spTgt spid="419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1" dur="1000" fill="hold" grpId="2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19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19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/>
      <p:bldP spid="41987" grpId="1"/>
      <p:bldP spid="41988" grpId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0" name="Rectangle 2"/>
          <p:cNvSpPr/>
          <p:nvPr/>
        </p:nvSpPr>
        <p:spPr>
          <a:xfrm>
            <a:off x="539750" y="404813"/>
            <a:ext cx="8159750" cy="1077912"/>
          </a:xfrm>
          <a:prstGeom prst="rect">
            <a:avLst/>
          </a:prstGeom>
          <a:gradFill rotWithShape="1">
            <a:gsLst>
              <a:gs pos="0">
                <a:srgbClr val="D3E8F7"/>
              </a:gs>
              <a:gs pos="100000">
                <a:srgbClr val="FFFFFF"/>
              </a:gs>
            </a:gsLst>
            <a:lin ang="5400000" scaled="1"/>
          </a:gradFill>
          <a:ln w="9525" cap="flat" cmpd="sng">
            <a:solidFill>
              <a:srgbClr val="FFFF99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第一场景：</a:t>
            </a: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4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点</a:t>
            </a: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30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分，末任港督彭定康告别  港督府，降下港督旗帜。（第三自然段）</a:t>
            </a:r>
            <a:endParaRPr lang="zh-CN" altLang="en-US" sz="3200">
              <a:latin typeface="黑体" pitchFamily="49" charset="-122"/>
              <a:ea typeface="黑体" pitchFamily="49" charset="-122"/>
            </a:endParaRPr>
          </a:p>
        </p:txBody>
      </p:sp>
      <p:pic>
        <p:nvPicPr>
          <p:cNvPr id="11267" name="Picture 3" descr="彭定康和女儿象人群告别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0" y="1773238"/>
            <a:ext cx="6062663" cy="49212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8" name="Text Box 4"/>
          <p:cNvSpPr txBox="1"/>
          <p:nvPr/>
        </p:nvSpPr>
        <p:spPr>
          <a:xfrm>
            <a:off x="7551738" y="1557338"/>
            <a:ext cx="738187" cy="5111750"/>
          </a:xfrm>
          <a:prstGeom prst="rect">
            <a:avLst/>
          </a:prstGeom>
          <a:solidFill>
            <a:schemeClr val="accent2"/>
          </a:solidFill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9966FF"/>
                </a:solidFill>
                <a:latin typeface="黑体" pitchFamily="49" charset="-122"/>
                <a:ea typeface="黑体" pitchFamily="49" charset="-122"/>
              </a:rPr>
              <a:t>彭定康和女儿离开总督府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Rectangle 2"/>
          <p:cNvSpPr/>
          <p:nvPr/>
        </p:nvSpPr>
        <p:spPr>
          <a:xfrm>
            <a:off x="468313" y="333375"/>
            <a:ext cx="8231187" cy="1563688"/>
          </a:xfrm>
          <a:prstGeom prst="rect">
            <a:avLst/>
          </a:prstGeom>
          <a:solidFill>
            <a:srgbClr val="CCFFFF"/>
          </a:solidFill>
          <a:ln w="9525" cap="flat" cmpd="sng">
            <a:solidFill>
              <a:srgbClr val="6600CC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第二场景：</a:t>
            </a: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6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时</a:t>
            </a: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15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分，在添马舰军营东面广场举行象征英国统治结束的告别仪式，降下英国国旗。（第五自然段）</a:t>
            </a:r>
          </a:p>
        </p:txBody>
      </p:sp>
      <p:pic>
        <p:nvPicPr>
          <p:cNvPr id="12291" name="Picture 4" descr="{C5857FD0-31A7-11D9-962D-00E04C004EDA}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825" y="2060575"/>
            <a:ext cx="6648450" cy="46196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2" name="Text Box 5"/>
          <p:cNvSpPr txBox="1"/>
          <p:nvPr/>
        </p:nvSpPr>
        <p:spPr>
          <a:xfrm>
            <a:off x="7720013" y="1989138"/>
            <a:ext cx="677862" cy="4535487"/>
          </a:xfrm>
          <a:prstGeom prst="rect">
            <a:avLst/>
          </a:prstGeom>
          <a:solidFill>
            <a:schemeClr val="accent2"/>
          </a:solidFill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彭定康接过降下的旗帜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Rectangle 2"/>
          <p:cNvSpPr/>
          <p:nvPr/>
        </p:nvSpPr>
        <p:spPr>
          <a:xfrm>
            <a:off x="533400" y="381000"/>
            <a:ext cx="7926388" cy="1570038"/>
          </a:xfrm>
          <a:prstGeom prst="rect">
            <a:avLst/>
          </a:prstGeom>
          <a:noFill/>
          <a:ln w="9525" cap="flat" cmpd="sng">
            <a:solidFill>
              <a:srgbClr val="FF0066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第三场景：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子夜时分，中英香港交接仪式，米字旗香港最后一次降落，五星红旗升起。（第八自然段）</a:t>
            </a:r>
          </a:p>
        </p:txBody>
      </p:sp>
      <p:pic>
        <p:nvPicPr>
          <p:cNvPr id="13315" name="Picture 3" descr="0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113" y="2008188"/>
            <a:ext cx="7481887" cy="46402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3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"/>
                                        <p:tgtEl>
                                          <p:spTgt spid="46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https://d.book118.com/997112012002006055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标准模板">
  <a:themeElements>
    <a:clrScheme name="标准模板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标准模板">
      <a:majorFont>
        <a:latin typeface="Times New Roman"/>
        <a:ea typeface="宋体" charset="-122"/>
        <a:cs typeface="Arial"/>
      </a:majorFont>
      <a:minorFont>
        <a:latin typeface="Times New Roman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zh-CN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zh-CN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标准模板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标准模板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标准模板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标准模板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标准模板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标准模板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标准模板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Times New Roman</vt:lpstr>
      <vt:lpstr>宋体</vt:lpstr>
      <vt:lpstr>华文彩云</vt:lpstr>
      <vt:lpstr>黑体</vt:lpstr>
      <vt:lpstr>MingLiU</vt:lpstr>
      <vt:lpstr>华文新魏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2024-09-29T12:08:06.394</cp:lastPrinted>
  <dcterms:created xsi:type="dcterms:W3CDTF">2024-09-29T04:08:06Z</dcterms:created>
  <dcterms:modified xsi:type="dcterms:W3CDTF">2024-09-29T04:08:08Z</dcterms:modified>
</cp:coreProperties>
</file>