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EMFTQM+IGGRCQ+ArialMT"/>
      <p:regular r:id="rId19"/>
    </p:embeddedFont>
    <p:embeddedFont>
      <p:font typeface="HWPRSN+MS-UIGothic"/>
      <p:regular r:id="rId20"/>
    </p:embeddedFont>
    <p:embeddedFont>
      <p:font typeface="RSLPEL+CVWQGQ+MicrosoftYaHei-Bold"/>
      <p:regular r:id="rId21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F89B8F-E183-4FB1-AE6A-DC43965B6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1F4F0C-EBA2-4B46-A722-FFB2426EB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4010D8-0FAA-4706-A1F4-D6D3DE753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6345A7-FC13-4B7A-ABB4-27F97DE18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4B2C5F-51A6-4C56-85C1-4FAA23D95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D5BD77-7F78-4A80-BED6-7A143F4CE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3C1D99-766A-45AB-9957-BEAB91526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5F7368-2A5C-48EE-88F9-29195FA9A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DF8B26-8246-427B-81B3-A77975756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7E004F-6B4A-4401-B7B6-8A6DE3462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4548FA-E4D1-4047-A549-1CCA5829B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11405003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07175" y="1943290"/>
            <a:ext cx="2795224" cy="35271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EMFTQM+IGGRCQ+ArialMT"/>
                <a:cs typeface="EMFTQM+IGGRCQ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HWPRSN+MS-UIGothic"/>
                <a:cs typeface="HWPRSN+MS-UIGothic"/>
              </a:rPr>
              <a:t>餐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饮</a:t>
            </a:r>
            <a:r>
              <a:rPr sz="2400">
                <a:solidFill>
                  <a:srgbClr val="FFFFFF"/>
                </a:solidFill>
                <a:latin typeface="HWPRSN+MS-UIGothic"/>
                <a:cs typeface="HWPRSN+MS-UIGothic"/>
              </a:rPr>
              <a:t>服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2400">
                <a:solidFill>
                  <a:srgbClr val="FFFFFF"/>
                </a:solidFill>
                <a:latin typeface="HWPRSN+MS-UIGothic"/>
                <a:cs typeface="HWPRSN+MS-UIGothic"/>
              </a:rPr>
              <a:t>概述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EMFTQM+IGGRCQ+ArialMT"/>
                <a:cs typeface="EMFTQM+IGGRCQ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HWPRSN+MS-UIGothic"/>
                <a:cs typeface="HWPRSN+MS-UIGothic"/>
              </a:rPr>
              <a:t>服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2400">
                <a:solidFill>
                  <a:srgbClr val="FFFFFF"/>
                </a:solidFill>
                <a:latin typeface="HWPRSN+MS-UIGothic"/>
                <a:cs typeface="HWPRSN+MS-UIGothic"/>
              </a:rPr>
              <a:t>意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2400">
                <a:solidFill>
                  <a:srgbClr val="FFFFFF"/>
                </a:solidFill>
                <a:latin typeface="HWPRSN+MS-UIGothic"/>
                <a:cs typeface="HWPRSN+MS-UIGothic"/>
              </a:rPr>
              <a:t>的培养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EMFTQM+IGGRCQ+ArialMT"/>
                <a:cs typeface="EMFTQM+IGGRCQ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HWPRSN+MS-UIGothic"/>
                <a:cs typeface="HWPRSN+MS-UIGothic"/>
              </a:rPr>
              <a:t>餐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饮</a:t>
            </a:r>
            <a:r>
              <a:rPr sz="2400">
                <a:solidFill>
                  <a:srgbClr val="FFFFFF"/>
                </a:solidFill>
                <a:latin typeface="HWPRSN+MS-UIGothic"/>
                <a:cs typeface="HWPRSN+MS-UIGothic"/>
              </a:rPr>
              <a:t>服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2400">
                <a:solidFill>
                  <a:srgbClr val="FFFFFF"/>
                </a:solidFill>
                <a:latin typeface="HWPRSN+MS-UIGothic"/>
                <a:cs typeface="HWPRSN+MS-UIGothic"/>
              </a:rPr>
              <a:t>流程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EMFTQM+IGGRCQ+ArialMT"/>
                <a:cs typeface="EMFTQM+IGGRCQ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优质</a:t>
            </a:r>
            <a:r>
              <a:rPr sz="2400">
                <a:solidFill>
                  <a:srgbClr val="FFFFFF"/>
                </a:solidFill>
                <a:latin typeface="HWPRSN+MS-UIGothic"/>
                <a:cs typeface="HWPRSN+MS-UIGothic"/>
              </a:rPr>
              <a:t>服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2400">
                <a:solidFill>
                  <a:srgbClr val="FFFFFF"/>
                </a:solidFill>
                <a:latin typeface="HWPRSN+MS-UIGothic"/>
                <a:cs typeface="HWPRSN+MS-UIGothic"/>
              </a:rPr>
              <a:t>技巧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EMFTQM+IGGRCQ+ArialMT"/>
                <a:cs typeface="EMFTQM+IGGRCQ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HWPRSN+MS-UIGothic"/>
                <a:cs typeface="HWPRSN+MS-UIGothic"/>
              </a:rPr>
              <a:t>提升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顾</a:t>
            </a:r>
            <a:r>
              <a:rPr sz="2400">
                <a:solidFill>
                  <a:srgbClr val="FFFFFF"/>
                </a:solidFill>
                <a:latin typeface="HWPRSN+MS-UIGothic"/>
                <a:cs typeface="HWPRSN+MS-UIGothic"/>
              </a:rPr>
              <a:t>客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2400">
                <a:solidFill>
                  <a:srgbClr val="FFFFFF"/>
                </a:solidFill>
                <a:latin typeface="HWPRSN+MS-UIGothic"/>
                <a:cs typeface="HWPRSN+MS-UIGothic"/>
              </a:rPr>
              <a:t>意度</a:t>
            </a:r>
          </a:p>
          <a:p>
            <a:pPr marL="0" marR="0">
              <a:lnSpc>
                <a:spcPts val="2552"/>
              </a:lnSpc>
              <a:spcBef>
                <a:spcPts val="176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EMFTQM+IGGRCQ+ArialMT"/>
                <a:cs typeface="EMFTQM+IGGRCQ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HWPRSN+MS-UIGothic"/>
                <a:cs typeface="HWPRSN+MS-UIGothic"/>
              </a:rPr>
              <a:t>案例分析与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FFFFFF"/>
                </a:solidFill>
                <a:latin typeface="HWPRSN+MS-UIGothic"/>
                <a:cs typeface="HWPRSN+MS-UIGothic"/>
              </a:rPr>
              <a:t>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HWPRSN+MS-UIGothic"/>
                <a:cs typeface="HWPRSN+MS-UIGothic"/>
              </a:rPr>
              <a:t>餐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饮</a:t>
            </a:r>
            <a:r>
              <a:rPr sz="3000">
                <a:solidFill>
                  <a:srgbClr val="00B6FF"/>
                </a:solidFill>
                <a:latin typeface="HWPRSN+MS-UIGothic"/>
                <a:cs typeface="HWPRSN+MS-UIGothic"/>
              </a:rPr>
              <a:t>服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00B6FF"/>
                </a:solidFill>
                <a:latin typeface="HWPRSN+MS-UIGothic"/>
                <a:cs typeface="HWPRSN+MS-UIGothic"/>
              </a:rPr>
              <a:t>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HWPRSN+MS-UIGothic"/>
                <a:cs typeface="HWPRSN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00214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WPRSN+MS-UIGothic"/>
                <a:cs typeface="HWPRSN+MS-UIGothic"/>
              </a:rPr>
              <a:t>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FFFFFF"/>
                </a:solidFill>
                <a:latin typeface="HWPRSN+MS-UIGothic"/>
                <a:cs typeface="HWPRSN+MS-UIGothic"/>
              </a:rPr>
              <a:t>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HWPRSN+MS-UIGothic"/>
                <a:cs typeface="HWPRSN+MS-UIGothic"/>
              </a:rPr>
              <a:t>是指通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HWPRSN+MS-UIGothic"/>
                <a:cs typeface="HWPRSN+MS-UIGothic"/>
              </a:rPr>
              <a:t>提供食物和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FFFFFF"/>
                </a:solidFill>
                <a:latin typeface="HWPRSN+MS-UIGothic"/>
                <a:cs typeface="HWPRSN+MS-UIGothic"/>
              </a:rPr>
              <a:t>品来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FFF"/>
                </a:solidFill>
                <a:latin typeface="HWPRSN+MS-UIGothic"/>
                <a:cs typeface="HWPRSN+MS-UIGothic"/>
              </a:rPr>
              <a:t>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FFFFFF"/>
                </a:solidFill>
                <a:latin typeface="HWPRSN+MS-UIGothic"/>
                <a:cs typeface="HWPRSN+MS-UIGothic"/>
              </a:rPr>
              <a:t>客需求的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HWPRSN+MS-UIGothic"/>
                <a:cs typeface="HWPRSN+MS-UIGothic"/>
              </a:rPr>
              <a:t>程，其特点包括个性化、情感化、多元化和高效化。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B6FF"/>
                </a:solidFill>
                <a:latin typeface="HWPRSN+MS-UIGothic"/>
                <a:cs typeface="HWPRSN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1388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HWPRSN+MS-UIGothic"/>
                <a:cs typeface="HWPRSN+MS-UIGothic"/>
              </a:rPr>
              <a:t>餐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005B80"/>
                </a:solidFill>
                <a:latin typeface="HWPRSN+MS-UIGothic"/>
                <a:cs typeface="HWPRSN+MS-UIGothic"/>
              </a:rPr>
              <a:t>服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5B80"/>
                </a:solidFill>
                <a:latin typeface="HWPRSN+MS-UIGothic"/>
                <a:cs typeface="HWPRSN+MS-UIGothic"/>
              </a:rPr>
              <a:t>是指餐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厅</a:t>
            </a:r>
            <a:r>
              <a:rPr sz="1500">
                <a:solidFill>
                  <a:srgbClr val="005B80"/>
                </a:solidFill>
                <a:latin typeface="HWPRSN+MS-UIGothic"/>
                <a:cs typeface="HWPRSN+MS-UIGothic"/>
              </a:rPr>
              <a:t>、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饭</a:t>
            </a:r>
            <a:r>
              <a:rPr sz="1500">
                <a:solidFill>
                  <a:srgbClr val="005B80"/>
                </a:solidFill>
                <a:latin typeface="HWPRSN+MS-UIGothic"/>
                <a:cs typeface="HWPRSN+MS-UIGothic"/>
              </a:rPr>
              <a:t>店等餐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饮场</a:t>
            </a:r>
            <a:r>
              <a:rPr sz="1500">
                <a:solidFill>
                  <a:srgbClr val="005B80"/>
                </a:solidFill>
                <a:latin typeface="HWPRSN+MS-UIGothic"/>
                <a:cs typeface="HWPRSN+MS-UIGothic"/>
              </a:rPr>
              <a:t>所提供的服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5B80"/>
                </a:solidFill>
                <a:latin typeface="HWPRSN+MS-UIGothic"/>
                <a:cs typeface="HWPRSN+MS-UIGothic"/>
              </a:rPr>
              <a:t>，包括点餐、上菜、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005B80"/>
                </a:solidFill>
                <a:latin typeface="HWPRSN+MS-UIGothic"/>
                <a:cs typeface="HWPRSN+MS-UIGothic"/>
              </a:rPr>
              <a:t>料等服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5B80"/>
                </a:solidFill>
                <a:latin typeface="HWPRSN+MS-UIGothic"/>
                <a:cs typeface="HWPRSN+MS-UIGothic"/>
              </a:rPr>
              <a:t>内容。其特点在于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005B80"/>
                </a:solidFill>
                <a:latin typeface="HWPRSN+MS-UIGothic"/>
                <a:cs typeface="HWPRSN+MS-UIGothic"/>
              </a:rPr>
              <a:t>不同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005B80"/>
                </a:solidFill>
                <a:latin typeface="HWPRSN+MS-UIGothic"/>
                <a:cs typeface="HWPRSN+MS-UIGothic"/>
              </a:rPr>
              <a:t>客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HWPRSN+MS-UIGothic"/>
                <a:cs typeface="HWPRSN+MS-UIGothic"/>
              </a:rPr>
              <a:t>的需求提供个性化的服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5B80"/>
                </a:solidFill>
                <a:latin typeface="HWPRSN+MS-UIGothic"/>
                <a:cs typeface="HWPRSN+MS-UIGothic"/>
              </a:rPr>
              <a:t>，注重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005B80"/>
                </a:solidFill>
                <a:latin typeface="HWPRSN+MS-UIGothic"/>
                <a:cs typeface="HWPRSN+MS-UIGothic"/>
              </a:rPr>
              <a:t>客体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005B80"/>
                </a:solidFill>
                <a:latin typeface="HWPRSN+MS-UIGothic"/>
                <a:cs typeface="HWPRSN+MS-UIGothic"/>
              </a:rPr>
              <a:t>和情感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5B80"/>
                </a:solidFill>
                <a:latin typeface="HWPRSN+MS-UIGothic"/>
                <a:cs typeface="HWPRSN+MS-UIGothic"/>
              </a:rPr>
              <a:t>足，同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5B80"/>
                </a:solidFill>
                <a:latin typeface="HWPRSN+MS-UIGothic"/>
                <a:cs typeface="HWPRSN+MS-UIGothic"/>
              </a:rPr>
              <a:t>随着消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5B80"/>
                </a:solidFill>
                <a:latin typeface="HWPRSN+MS-UIGothic"/>
                <a:cs typeface="HWPRSN+MS-UIGothic"/>
              </a:rPr>
              <a:t>者口味的多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005B80"/>
                </a:solidFill>
                <a:latin typeface="HWPRSN+MS-UIGothic"/>
                <a:cs typeface="HWPRSN+MS-UIGothic"/>
              </a:rPr>
              <a:t>化，餐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005B80"/>
                </a:solidFill>
                <a:latin typeface="HWPRSN+MS-UIGothic"/>
                <a:cs typeface="HWPRSN+MS-UIGothic"/>
              </a:rPr>
              <a:t>服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5B80"/>
                </a:solidFill>
                <a:latin typeface="HWPRSN+MS-UIGothic"/>
                <a:cs typeface="HWPRSN+MS-UIGothic"/>
              </a:rPr>
              <a:t>也需要不断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5B80"/>
                </a:solidFill>
                <a:latin typeface="HWPRSN+MS-UIGothic"/>
                <a:cs typeface="HWPRSN+MS-UIGothic"/>
              </a:rPr>
              <a:t>新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HWPRSN+MS-UIGothic"/>
                <a:cs typeface="HWPRSN+MS-UIGothic"/>
              </a:rPr>
              <a:t>和多元化，最后由于餐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饮业</a:t>
            </a:r>
            <a:r>
              <a:rPr sz="1500">
                <a:solidFill>
                  <a:srgbClr val="005B80"/>
                </a:solidFill>
                <a:latin typeface="HWPRSN+MS-UIGothic"/>
                <a:cs typeface="HWPRSN+MS-UIGothic"/>
              </a:rPr>
              <a:t>的特殊性，餐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005B80"/>
                </a:solidFill>
                <a:latin typeface="HWPRSN+MS-UIGothic"/>
                <a:cs typeface="HWPRSN+MS-UIGothic"/>
              </a:rPr>
              <a:t>服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5B80"/>
                </a:solidFill>
                <a:latin typeface="HWPRSN+MS-UIGothic"/>
                <a:cs typeface="HWPRSN+MS-UIGothic"/>
              </a:rPr>
              <a:t>需要高效、快速地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5B80"/>
                </a:solidFill>
                <a:latin typeface="HWPRSN+MS-UIGothic"/>
                <a:cs typeface="HWPRSN+MS-UIGothic"/>
              </a:rPr>
              <a:t>足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005B80"/>
                </a:solidFill>
                <a:latin typeface="HWPRSN+MS-UIGothic"/>
                <a:cs typeface="HWPRSN+MS-UIGothic"/>
              </a:rPr>
              <a:t>客需求。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HWPRSN+MS-UIGothic"/>
                <a:cs typeface="HWPRSN+MS-UIGothic"/>
              </a:rPr>
              <a:t>餐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饮</a:t>
            </a:r>
            <a:r>
              <a:rPr sz="3000">
                <a:solidFill>
                  <a:srgbClr val="00B6FF"/>
                </a:solidFill>
                <a:latin typeface="HWPRSN+MS-UIGothic"/>
                <a:cs typeface="HWPRSN+MS-UIGothic"/>
              </a:rPr>
              <a:t>服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00B6FF"/>
                </a:solidFill>
                <a:latin typeface="HWPRSN+MS-UIGothic"/>
                <a:cs typeface="HWPRSN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B6FF"/>
                </a:solidFill>
                <a:latin typeface="HWPRSN+MS-UIGothic"/>
                <a:cs typeface="HWPRSN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HWPRSN+MS-UIGothic"/>
                <a:cs typeface="HWPRSN+MS-UIGothic"/>
              </a:rPr>
              <a:t>餐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饮</a:t>
            </a:r>
            <a:r>
              <a:rPr sz="3000">
                <a:solidFill>
                  <a:srgbClr val="00B6FF"/>
                </a:solidFill>
                <a:latin typeface="HWPRSN+MS-UIGothic"/>
                <a:cs typeface="HWPRSN+MS-UIGothic"/>
              </a:rPr>
              <a:t>服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00B6FF"/>
                </a:solidFill>
                <a:latin typeface="HWPRSN+MS-UIGothic"/>
                <a:cs typeface="HWPRSN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HWPRSN+MS-UIGothic"/>
                <a:cs typeface="HWPRSN+MS-UIGothic"/>
              </a:rPr>
              <a:t>展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07160" y="182161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36715" y="182161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B6FF"/>
                </a:solidFill>
                <a:latin typeface="HWPRSN+MS-UIGothic"/>
                <a:cs typeface="HWPRSN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07160" y="2853543"/>
            <a:ext cx="446861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WPRSN+MS-UIGothic"/>
                <a:cs typeface="HWPRSN+MS-UIGothic"/>
              </a:rPr>
              <a:t>随着消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FFFFFF"/>
                </a:solidFill>
                <a:latin typeface="HWPRSN+MS-UIGothic"/>
                <a:cs typeface="HWPRSN+MS-UIGothic"/>
              </a:rPr>
              <a:t>者需求的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HWPRSN+MS-UIGothic"/>
                <a:cs typeface="HWPRSN+MS-UIGothic"/>
              </a:rPr>
              <a:t>化和科技的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HWPRSN+MS-UIGothic"/>
                <a:cs typeface="HWPRSN+MS-UIGothic"/>
              </a:rPr>
              <a:t>步，餐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FFFFFF"/>
                </a:solidFill>
                <a:latin typeface="HWPRSN+MS-UIGothic"/>
                <a:cs typeface="HWPRSN+MS-UIGothic"/>
              </a:rPr>
              <a:t>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HWPRSN+MS-UIGothic"/>
                <a:cs typeface="HWPRSN+MS-UIGothic"/>
              </a:rPr>
              <a:t>正朝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WPRSN+MS-UIGothic"/>
                <a:cs typeface="HWPRSN+MS-UIGothic"/>
              </a:rPr>
              <a:t>着智能化、个性化、健康化和社交化的方向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HWPRSN+MS-UIGothic"/>
                <a:cs typeface="HWPRSN+MS-UIGothic"/>
              </a:rPr>
              <a:t>展。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736715" y="2853543"/>
            <a:ext cx="4730479" cy="2588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HWPRSN+MS-UIGothic"/>
                <a:cs typeface="HWPRSN+MS-UIGothic"/>
              </a:rPr>
              <a:t>随着科技的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5B80"/>
                </a:solidFill>
                <a:latin typeface="HWPRSN+MS-UIGothic"/>
                <a:cs typeface="HWPRSN+MS-UIGothic"/>
              </a:rPr>
              <a:t>步，越来越多的智能化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5B80"/>
                </a:solidFill>
                <a:latin typeface="HWPRSN+MS-UIGothic"/>
                <a:cs typeface="HWPRSN+MS-UIGothic"/>
              </a:rPr>
              <a:t>和技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5B80"/>
                </a:solidFill>
                <a:latin typeface="HWPRSN+MS-UIGothic"/>
                <a:cs typeface="HWPRSN+MS-UIGothic"/>
              </a:rPr>
              <a:t>被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5B80"/>
                </a:solidFill>
                <a:latin typeface="HWPRSN+MS-UIGothic"/>
                <a:cs typeface="HWPRSN+MS-UIGothic"/>
              </a:rPr>
              <a:t>用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HWPRSN+MS-UIGothic"/>
                <a:cs typeface="HWPRSN+MS-UIGothic"/>
              </a:rPr>
              <a:t>到餐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005B80"/>
                </a:solidFill>
                <a:latin typeface="HWPRSN+MS-UIGothic"/>
                <a:cs typeface="HWPRSN+MS-UIGothic"/>
              </a:rPr>
              <a:t>服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5B80"/>
                </a:solidFill>
                <a:latin typeface="HWPRSN+MS-UIGothic"/>
                <a:cs typeface="HWPRSN+MS-UIGothic"/>
              </a:rPr>
              <a:t>中，如智能点餐系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5B80"/>
                </a:solidFill>
                <a:latin typeface="HWPRSN+MS-UIGothic"/>
                <a:cs typeface="HWPRSN+MS-UIGothic"/>
              </a:rPr>
              <a:t>、自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5B80"/>
                </a:solidFill>
                <a:latin typeface="HWPRSN+MS-UIGothic"/>
                <a:cs typeface="HWPRSN+MS-UIGothic"/>
              </a:rPr>
              <a:t>化送餐机器人等，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HWPRSN+MS-UIGothic"/>
                <a:cs typeface="HWPRSN+MS-UIGothic"/>
              </a:rPr>
              <a:t>提高了服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5B80"/>
                </a:solidFill>
                <a:latin typeface="HWPRSN+MS-UIGothic"/>
                <a:cs typeface="HWPRSN+MS-UIGothic"/>
              </a:rPr>
              <a:t>效率和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顾</a:t>
            </a:r>
            <a:r>
              <a:rPr sz="1350">
                <a:solidFill>
                  <a:srgbClr val="005B80"/>
                </a:solidFill>
                <a:latin typeface="HWPRSN+MS-UIGothic"/>
                <a:cs typeface="HWPRSN+MS-UIGothic"/>
              </a:rPr>
              <a:t>客体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验</a:t>
            </a:r>
            <a:r>
              <a:rPr sz="1350">
                <a:solidFill>
                  <a:srgbClr val="005B80"/>
                </a:solidFill>
                <a:latin typeface="HWPRSN+MS-UIGothic"/>
                <a:cs typeface="HWPRSN+MS-UIGothic"/>
              </a:rPr>
              <a:t>。同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5B80"/>
                </a:solidFill>
                <a:latin typeface="HWPRSN+MS-UIGothic"/>
                <a:cs typeface="HWPRSN+MS-UIGothic"/>
              </a:rPr>
              <a:t>，消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5B80"/>
                </a:solidFill>
                <a:latin typeface="HWPRSN+MS-UIGothic"/>
                <a:cs typeface="HWPRSN+MS-UIGothic"/>
              </a:rPr>
              <a:t>者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5B80"/>
                </a:solidFill>
                <a:latin typeface="HWPRSN+MS-UIGothic"/>
                <a:cs typeface="HWPRSN+MS-UIGothic"/>
              </a:rPr>
              <a:t>于个性化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HWPRSN+MS-UIGothic"/>
                <a:cs typeface="HWPRSN+MS-UIGothic"/>
              </a:rPr>
              <a:t>需求的追求也促使餐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005B80"/>
                </a:solidFill>
                <a:latin typeface="HWPRSN+MS-UIGothic"/>
                <a:cs typeface="HWPRSN+MS-UIGothic"/>
              </a:rPr>
              <a:t>服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5B80"/>
                </a:solidFill>
                <a:latin typeface="HWPRSN+MS-UIGothic"/>
                <a:cs typeface="HWPRSN+MS-UIGothic"/>
              </a:rPr>
              <a:t>不断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005B80"/>
                </a:solidFill>
                <a:latin typeface="HWPRSN+MS-UIGothic"/>
                <a:cs typeface="HWPRSN+MS-UIGothic"/>
              </a:rPr>
              <a:t>新和差异化，以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5B80"/>
                </a:solidFill>
                <a:latin typeface="HWPRSN+MS-UIGothic"/>
                <a:cs typeface="HWPRSN+MS-UIGothic"/>
              </a:rPr>
              <a:t>足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HWPRSN+MS-UIGothic"/>
                <a:cs typeface="HWPRSN+MS-UIGothic"/>
              </a:rPr>
              <a:t>不同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顾</a:t>
            </a:r>
            <a:r>
              <a:rPr sz="1350">
                <a:solidFill>
                  <a:srgbClr val="005B80"/>
                </a:solidFill>
                <a:latin typeface="HWPRSN+MS-UIGothic"/>
                <a:cs typeface="HWPRSN+MS-UIGothic"/>
              </a:rPr>
              <a:t>客的需求。此外，健康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005B80"/>
                </a:solidFill>
                <a:latin typeface="HWPRSN+MS-UIGothic"/>
                <a:cs typeface="HWPRSN+MS-UIGothic"/>
              </a:rPr>
              <a:t>食的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5B80"/>
                </a:solidFill>
                <a:latin typeface="HWPRSN+MS-UIGothic"/>
                <a:cs typeface="HWPRSN+MS-UIGothic"/>
              </a:rPr>
              <a:t>念也日益深入人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HWPRSN+MS-UIGothic"/>
                <a:cs typeface="HWPRSN+MS-UIGothic"/>
              </a:rPr>
              <a:t>心，健康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005B80"/>
                </a:solidFill>
                <a:latin typeface="HWPRSN+MS-UIGothic"/>
                <a:cs typeface="HWPRSN+MS-UIGothic"/>
              </a:rPr>
              <a:t>养的餐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饮产</a:t>
            </a:r>
            <a:r>
              <a:rPr sz="1350">
                <a:solidFill>
                  <a:srgbClr val="005B80"/>
                </a:solidFill>
                <a:latin typeface="HWPRSN+MS-UIGothic"/>
                <a:cs typeface="HWPRSN+MS-UIGothic"/>
              </a:rPr>
              <a:t>品和服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5B80"/>
                </a:solidFill>
                <a:latin typeface="HWPRSN+MS-UIGothic"/>
                <a:cs typeface="HWPRSN+MS-UIGothic"/>
              </a:rPr>
              <a:t>越来越受到消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5B80"/>
                </a:solidFill>
                <a:latin typeface="HWPRSN+MS-UIGothic"/>
                <a:cs typeface="HWPRSN+MS-UIGothic"/>
              </a:rPr>
              <a:t>者的青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睐</a:t>
            </a:r>
            <a:r>
              <a:rPr sz="1350">
                <a:solidFill>
                  <a:srgbClr val="005B80"/>
                </a:solidFill>
                <a:latin typeface="HWPRSN+MS-UIGothic"/>
                <a:cs typeface="HWPRSN+MS-UIGothic"/>
              </a:rPr>
              <a:t>。最后，社交媒体的普及也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5B80"/>
                </a:solidFill>
                <a:latin typeface="HWPRSN+MS-UIGothic"/>
                <a:cs typeface="HWPRSN+MS-UIGothic"/>
              </a:rPr>
              <a:t>餐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饮</a:t>
            </a:r>
            <a:r>
              <a:rPr sz="1350">
                <a:solidFill>
                  <a:srgbClr val="005B80"/>
                </a:solidFill>
                <a:latin typeface="HWPRSN+MS-UIGothic"/>
                <a:cs typeface="HWPRSN+MS-UIGothic"/>
              </a:rPr>
              <a:t>服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5B80"/>
                </a:solidFill>
                <a:latin typeface="HWPRSN+MS-UIGothic"/>
                <a:cs typeface="HWPRSN+MS-UIGothic"/>
              </a:rPr>
              <a:t>提供了更多的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营销</a:t>
            </a:r>
            <a:r>
              <a:rPr sz="1350">
                <a:solidFill>
                  <a:srgbClr val="005B80"/>
                </a:solidFill>
                <a:latin typeface="HWPRSN+MS-UIGothic"/>
                <a:cs typeface="HWPRSN+MS-UIGothic"/>
              </a:rPr>
              <a:t>和推广渠道，增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5B80"/>
                </a:solidFill>
                <a:latin typeface="HWPRSN+MS-UIGothic"/>
                <a:cs typeface="HWPRSN+MS-UIGothic"/>
              </a:rPr>
              <a:t>了与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顾</a:t>
            </a:r>
            <a:r>
              <a:rPr sz="1350">
                <a:solidFill>
                  <a:srgbClr val="005B80"/>
                </a:solidFill>
                <a:latin typeface="HWPRSN+MS-UIGothic"/>
                <a:cs typeface="HWPRSN+MS-UIGothic"/>
              </a:rPr>
              <a:t>客的互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5B80"/>
                </a:solidFill>
                <a:latin typeface="HWPRSN+MS-UIGothic"/>
                <a:cs typeface="HWPRSN+MS-UIGothic"/>
              </a:rPr>
              <a:t>和沟通。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HWPRSN+MS-UIGothic"/>
                <a:cs typeface="HWPRSN+MS-UIGothic"/>
              </a:rPr>
              <a:t>服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00B6FF"/>
                </a:solidFill>
                <a:latin typeface="HWPRSN+MS-UIGothic"/>
                <a:cs typeface="HWPRSN+MS-UIGothic"/>
              </a:rPr>
              <a:t>意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识</a:t>
            </a:r>
            <a:r>
              <a:rPr sz="3000">
                <a:solidFill>
                  <a:srgbClr val="00B6FF"/>
                </a:solidFill>
                <a:latin typeface="HWPRSN+MS-UIGothic"/>
                <a:cs typeface="HWPRSN+MS-UIGothic"/>
              </a:rPr>
              <a:t>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HWPRSN+MS-UIGothic"/>
                <a:cs typeface="HWPRSN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243694" y="2004055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HWPRSN+MS-UIGothic"/>
                <a:cs typeface="HWPRSN+MS-UIGothic"/>
              </a:rPr>
              <a:t>服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务</a:t>
            </a:r>
            <a:r>
              <a:rPr sz="1550" spc="25">
                <a:solidFill>
                  <a:srgbClr val="00B6FF"/>
                </a:solidFill>
                <a:latin typeface="HWPRSN+MS-UIGothic"/>
                <a:cs typeface="HWPRSN+MS-UIGothic"/>
              </a:rPr>
              <a:t>意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识</a:t>
            </a:r>
            <a:r>
              <a:rPr sz="1550" spc="25">
                <a:solidFill>
                  <a:srgbClr val="00B6FF"/>
                </a:solidFill>
                <a:latin typeface="HWPRSN+MS-UIGothic"/>
                <a:cs typeface="HWPRSN+MS-UIGothic"/>
              </a:rPr>
              <a:t>的定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43694" y="4147815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HWPRSN+MS-UIGothic"/>
                <a:cs typeface="HWPRSN+MS-UIGothic"/>
              </a:rPr>
              <a:t>服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务</a:t>
            </a:r>
            <a:r>
              <a:rPr sz="1550" spc="25">
                <a:solidFill>
                  <a:srgbClr val="00B6FF"/>
                </a:solidFill>
                <a:latin typeface="HWPRSN+MS-UIGothic"/>
                <a:cs typeface="HWPRSN+MS-UIGothic"/>
              </a:rPr>
              <a:t>意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识</a:t>
            </a:r>
            <a:r>
              <a:rPr sz="1550" spc="25">
                <a:solidFill>
                  <a:srgbClr val="00B6FF"/>
                </a:solidFill>
                <a:latin typeface="HWPRSN+MS-UIGothic"/>
                <a:cs typeface="HWPRSN+MS-UIGothic"/>
              </a:rPr>
              <a:t>的特点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HWPRSN+MS-UIGothic"/>
                <a:cs typeface="HWPRSN+MS-UIGothic"/>
              </a:rPr>
              <a:t>服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00B6FF"/>
                </a:solidFill>
                <a:latin typeface="HWPRSN+MS-UIGothic"/>
                <a:cs typeface="HWPRSN+MS-UIGothic"/>
              </a:rPr>
              <a:t>意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识</a:t>
            </a:r>
            <a:r>
              <a:rPr sz="3000">
                <a:solidFill>
                  <a:srgbClr val="00B6FF"/>
                </a:solidFill>
                <a:latin typeface="HWPRSN+MS-UIGothic"/>
                <a:cs typeface="HWPRSN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79270" y="17099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HWPRSN+MS-UIGothic"/>
                <a:cs typeface="HWPRSN+MS-UIGothic"/>
              </a:rPr>
              <a:t>提高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顾</a:t>
            </a:r>
            <a:r>
              <a:rPr sz="2000" spc="23">
                <a:solidFill>
                  <a:srgbClr val="FFFDFD"/>
                </a:solidFill>
                <a:latin typeface="HWPRSN+MS-UIGothic"/>
                <a:cs typeface="HWPRSN+MS-UIGothic"/>
              </a:rPr>
              <a:t>客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满</a:t>
            </a:r>
            <a:r>
              <a:rPr sz="2000" spc="23">
                <a:solidFill>
                  <a:srgbClr val="FFFDFD"/>
                </a:solidFill>
                <a:latin typeface="HWPRSN+MS-UIGothic"/>
                <a:cs typeface="HWPRSN+MS-UIGothic"/>
              </a:rPr>
              <a:t>意度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312150" y="170995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HWPRSN+MS-UIGothic"/>
                <a:cs typeface="HWPRSN+MS-UIGothic"/>
              </a:rPr>
              <a:t>促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2000" spc="25">
                <a:solidFill>
                  <a:srgbClr val="FFFDFD"/>
                </a:solidFill>
                <a:latin typeface="HWPRSN+MS-UIGothic"/>
                <a:cs typeface="HWPRSN+MS-UIGothic"/>
              </a:rPr>
              <a:t>企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2000" spc="25">
                <a:solidFill>
                  <a:srgbClr val="FFFDFD"/>
                </a:solidFill>
                <a:latin typeface="HWPRSN+MS-UIGothic"/>
                <a:cs typeface="HWPRSN+MS-UIGothic"/>
              </a:rPr>
              <a:t>可持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续发</a:t>
            </a:r>
            <a:r>
              <a:rPr sz="2000">
                <a:solidFill>
                  <a:srgbClr val="FFFDFD"/>
                </a:solidFill>
                <a:latin typeface="HWPRSN+MS-UIGothic"/>
                <a:cs typeface="HWPRSN+MS-UIGothic"/>
              </a:rPr>
              <a:t>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WPRSN+MS-UIGothic"/>
                <a:cs typeface="HWPRSN+MS-UIGothic"/>
              </a:rPr>
              <a:t>良好的服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HWPRSN+MS-UIGothic"/>
                <a:cs typeface="HWPRSN+MS-UIGothic"/>
              </a:rPr>
              <a:t>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DFD"/>
                </a:solidFill>
                <a:latin typeface="HWPRSN+MS-UIGothic"/>
                <a:cs typeface="HWPRSN+MS-UIGothic"/>
              </a:rPr>
              <a:t>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够让顾</a:t>
            </a:r>
            <a:r>
              <a:rPr sz="1500">
                <a:solidFill>
                  <a:srgbClr val="FFFDFD"/>
                </a:solidFill>
                <a:latin typeface="HWPRSN+MS-UIGothic"/>
                <a:cs typeface="HWPRSN+MS-UIGothic"/>
              </a:rPr>
              <a:t>客感受到尊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WPRSN+MS-UIGothic"/>
                <a:cs typeface="HWPRSN+MS-UIGothic"/>
              </a:rPr>
              <a:t>重和关注，提高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FFFDFD"/>
                </a:solidFill>
                <a:latin typeface="HWPRSN+MS-UIGothic"/>
                <a:cs typeface="HWPRSN+MS-UIGothic"/>
              </a:rPr>
              <a:t>客的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DFD"/>
                </a:solidFill>
                <a:latin typeface="HWPRSN+MS-UIGothic"/>
                <a:cs typeface="HWPRSN+MS-UIGothic"/>
              </a:rPr>
              <a:t>意度和忠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WPRSN+MS-UIGothic"/>
                <a:cs typeface="HWPRSN+MS-UIGothic"/>
              </a:rPr>
              <a:t>度。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WPRSN+MS-UIGothic"/>
                <a:cs typeface="HWPRSN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HWPRSN+MS-UIGothic"/>
                <a:cs typeface="HWPRSN+MS-UIGothic"/>
              </a:rPr>
              <a:t>培养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HWPRSN+MS-UIGothic"/>
                <a:cs typeface="HWPRSN+MS-UIGothic"/>
              </a:rPr>
              <a:t>工的服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HWPRSN+MS-UIGothic"/>
                <a:cs typeface="HWPRSN+MS-UIGothic"/>
              </a:rPr>
              <a:t>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DFD"/>
                </a:solidFill>
                <a:latin typeface="HWPRSN+MS-UIGothic"/>
                <a:cs typeface="HWPRSN+MS-UIGothic"/>
              </a:rPr>
              <a:t>，提高整体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WPRSN+MS-UIGothic"/>
                <a:cs typeface="HWPRSN+MS-UIGothic"/>
              </a:rPr>
              <a:t>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HWPRSN+MS-UIGothic"/>
                <a:cs typeface="HWPRSN+MS-UIGothic"/>
              </a:rPr>
              <a:t>水平，能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HWPRSN+MS-UIGothic"/>
                <a:cs typeface="HWPRSN+MS-UIGothic"/>
              </a:rPr>
              <a:t>增加企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HWPRSN+MS-UIGothic"/>
                <a:cs typeface="HWPRSN+MS-UIGothic"/>
              </a:rPr>
              <a:t>的市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HWPRSN+MS-UIGothic"/>
                <a:cs typeface="HWPRSN+MS-UIGothic"/>
              </a:rPr>
              <a:t>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额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WPRSN+MS-UIGothic"/>
                <a:cs typeface="HWPRSN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FFFDFD"/>
                </a:solidFill>
                <a:latin typeface="HWPRSN+MS-UIGothic"/>
                <a:cs typeface="HWPRSN+MS-UIGothic"/>
              </a:rPr>
              <a:t>争力，促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HWPRSN+MS-UIGothic"/>
                <a:cs typeface="HWPRSN+MS-UIGothic"/>
              </a:rPr>
              <a:t>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HWPRSN+MS-UIGothic"/>
                <a:cs typeface="HWPRSN+MS-UIGothic"/>
              </a:rPr>
              <a:t>的可持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续发</a:t>
            </a:r>
            <a:r>
              <a:rPr sz="1500">
                <a:solidFill>
                  <a:srgbClr val="FFFDFD"/>
                </a:solidFill>
                <a:latin typeface="HWPRSN+MS-UIGothic"/>
                <a:cs typeface="HWPRSN+MS-UIGothic"/>
              </a:rPr>
              <a:t>展。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02884" y="385371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HWPRSN+MS-UIGothic"/>
                <a:cs typeface="HWPRSN+MS-UIGothic"/>
              </a:rPr>
              <a:t>提升企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2000" spc="25">
                <a:solidFill>
                  <a:srgbClr val="FFFDFD"/>
                </a:solidFill>
                <a:latin typeface="HWPRSN+MS-UIGothic"/>
                <a:cs typeface="HWPRSN+MS-UIGothic"/>
              </a:rPr>
              <a:t>形象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WPRSN+MS-UIGothic"/>
                <a:cs typeface="HWPRSN+MS-UIGothic"/>
              </a:rPr>
              <a:t>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HWPRSN+MS-UIGothic"/>
                <a:cs typeface="HWPRSN+MS-UIGothic"/>
              </a:rPr>
              <a:t>水平的高低直接影响到企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HWPRSN+MS-UIGothic"/>
                <a:cs typeface="HWPRSN+MS-UIGothic"/>
              </a:rPr>
              <a:t>的形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WPRSN+MS-UIGothic"/>
                <a:cs typeface="HWPRSN+MS-UIGothic"/>
              </a:rPr>
              <a:t>象和口碑，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优质</a:t>
            </a:r>
            <a:r>
              <a:rPr sz="1500">
                <a:solidFill>
                  <a:srgbClr val="FFFDFD"/>
                </a:solidFill>
                <a:latin typeface="HWPRSN+MS-UIGothic"/>
                <a:cs typeface="HWPRSN+MS-UIGothic"/>
              </a:rPr>
              <a:t>的服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HWPRSN+MS-UIGothic"/>
                <a:cs typeface="HWPRSN+MS-UIGothic"/>
              </a:rPr>
              <a:t>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HWPRSN+MS-UIGothic"/>
                <a:cs typeface="HWPRSN+MS-UIGothic"/>
              </a:rPr>
              <a:t>提升企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WPRSN+MS-UIGothic"/>
                <a:cs typeface="HWPRSN+MS-UIGothic"/>
              </a:rPr>
              <a:t>的知名度和美誉度。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HWPRSN+MS-UIGothic"/>
                <a:cs typeface="HWPRSN+MS-UIGothic"/>
              </a:rPr>
              <a:t>服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00B6FF"/>
                </a:solidFill>
                <a:latin typeface="HWPRSN+MS-UIGothic"/>
                <a:cs typeface="HWPRSN+MS-UIGothic"/>
              </a:rPr>
              <a:t>意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识</a:t>
            </a:r>
            <a:r>
              <a:rPr sz="3000">
                <a:solidFill>
                  <a:srgbClr val="00B6FF"/>
                </a:solidFill>
                <a:latin typeface="HWPRSN+MS-UIGothic"/>
                <a:cs typeface="HWPRSN+MS-UIGothic"/>
              </a:rPr>
              <a:t>的培养方法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SLPEL+CVWQGQ+MicrosoftYaHei-Bold"/>
                <a:cs typeface="RSLPEL+CVWQGQ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SLPEL+CVWQGQ+MicrosoftYaHei-Bold"/>
                <a:cs typeface="RSLPEL+CVWQGQ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SLPEL+CVWQGQ+MicrosoftYaHei-Bold"/>
                <a:cs typeface="RSLPEL+CVWQGQ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HWPRSN+MS-UIGothic"/>
                <a:cs typeface="HWPRSN+MS-UIGothic"/>
              </a:rPr>
              <a:t>加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强员</a:t>
            </a:r>
            <a:r>
              <a:rPr sz="2000" spc="25">
                <a:solidFill>
                  <a:srgbClr val="00B6FF"/>
                </a:solidFill>
                <a:latin typeface="HWPRSN+MS-UIGothic"/>
                <a:cs typeface="HWPRSN+MS-UIGothic"/>
              </a:rPr>
              <a:t>工培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训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HWPRSN+MS-UIGothic"/>
                <a:cs typeface="HWPRSN+MS-UIGothic"/>
              </a:rPr>
              <a:t>建立激励机制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HWPRSN+MS-UIGothic"/>
                <a:cs typeface="HWPRSN+MS-UIGothic"/>
              </a:rPr>
              <a:t>倡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导</a:t>
            </a:r>
            <a:r>
              <a:rPr sz="2000" spc="25">
                <a:solidFill>
                  <a:srgbClr val="00B6FF"/>
                </a:solidFill>
                <a:latin typeface="HWPRSN+MS-UIGothic"/>
                <a:cs typeface="HWPRSN+MS-UIGothic"/>
              </a:rPr>
              <a:t>企</a:t>
            </a: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业</a:t>
            </a:r>
            <a:r>
              <a:rPr sz="2000" spc="25">
                <a:solidFill>
                  <a:srgbClr val="00B6FF"/>
                </a:solidFill>
                <a:latin typeface="HWPRSN+MS-UIGothic"/>
                <a:cs typeface="HWPRSN+MS-UIGothic"/>
              </a:rPr>
              <a:t>文化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预订</a:t>
            </a:r>
            <a:r>
              <a:rPr sz="3000">
                <a:solidFill>
                  <a:srgbClr val="00B6FF"/>
                </a:solidFill>
                <a:latin typeface="HWPRSN+MS-UIGothic"/>
                <a:cs typeface="HWPRSN+MS-UIGothic"/>
              </a:rPr>
              <a:t>与接待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HWPRSN+MS-UIGothic"/>
                <a:cs typeface="HWPRSN+MS-UIGothic"/>
              </a:rPr>
              <a:t>迎接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顾</a:t>
            </a:r>
            <a:r>
              <a:rPr sz="2300">
                <a:solidFill>
                  <a:srgbClr val="00B6FF"/>
                </a:solidFill>
                <a:latin typeface="HWPRSN+MS-UIGothic"/>
                <a:cs typeface="HWPRSN+MS-UIGothic"/>
              </a:rPr>
              <a:t>客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HWPRSN+MS-UIGothic"/>
                <a:cs typeface="HWPRSN+MS-UIGothic"/>
              </a:rPr>
              <a:t>接受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预订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HWPRSN+MS-UIGothic"/>
                <a:cs typeface="HWPRSN+MS-UIGothic"/>
              </a:rPr>
              <a:t>提供菜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HWPRSN+MS-UIGothic"/>
                <a:cs typeface="HWPRSN+MS-UIGothic"/>
              </a:rPr>
              <a:t>点餐与推荐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HWPRSN+MS-UIGothic"/>
                <a:cs typeface="HWPRSN+MS-UIGothic"/>
              </a:rPr>
              <a:t>了解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顾</a:t>
            </a:r>
            <a:r>
              <a:rPr sz="2300" spc="23">
                <a:solidFill>
                  <a:srgbClr val="00B6FF"/>
                </a:solidFill>
                <a:latin typeface="HWPRSN+MS-UIGothic"/>
                <a:cs typeface="HWPRSN+MS-UIGothic"/>
              </a:rPr>
              <a:t>客需求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HWPRSN+MS-UIGothic"/>
                <a:cs typeface="HWPRSN+MS-UIGothic"/>
              </a:rPr>
              <a:t>推荐特色菜品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HWPRSN+MS-UIGothic"/>
                <a:cs typeface="HWPRSN+MS-UIGothic"/>
              </a:rPr>
              <a:t>确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认</a:t>
            </a:r>
            <a:r>
              <a:rPr sz="2300" spc="25">
                <a:solidFill>
                  <a:srgbClr val="00B6FF"/>
                </a:solidFill>
                <a:latin typeface="HWPRSN+MS-UIGothic"/>
                <a:cs typeface="HWPRSN+MS-UIGothic"/>
              </a:rPr>
              <a:t>点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HWPRSN+MS-UIGothic"/>
                <a:cs typeface="HWPRSN+MS-UIGothic"/>
              </a:rPr>
              <a:t>上菜与分餐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6575" y="34104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HWPRSN+MS-UIGothic"/>
                <a:cs typeface="HWPRSN+MS-UIGothic"/>
              </a:rPr>
              <a:t>及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时</a:t>
            </a:r>
            <a:r>
              <a:rPr sz="2000" spc="25">
                <a:solidFill>
                  <a:srgbClr val="00B6FF"/>
                </a:solidFill>
                <a:latin typeface="HWPRSN+MS-UIGothic"/>
                <a:cs typeface="HWPRSN+MS-UIGothic"/>
              </a:rPr>
              <a:t>上菜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52745" y="3410489"/>
            <a:ext cx="16636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HWPRSN+MS-UIGothic"/>
                <a:cs typeface="HWPRSN+MS-UIGothic"/>
              </a:rPr>
              <a:t>分餐制服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09002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HWPRSN+MS-UIGothic"/>
                <a:cs typeface="HWPRSN+MS-UIGothic"/>
              </a:rPr>
              <a:t>留意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顾</a:t>
            </a:r>
            <a:r>
              <a:rPr sz="2000" spc="25">
                <a:solidFill>
                  <a:srgbClr val="00B6FF"/>
                </a:solidFill>
                <a:latin typeface="HWPRSN+MS-UIGothic"/>
                <a:cs typeface="HWPRSN+MS-UIGothic"/>
              </a:rPr>
              <a:t>客反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馈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WPRSN+MS-UIGothic"/>
                <a:cs typeface="HWPRSN+MS-UIGothic"/>
              </a:rPr>
              <a:t>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HWPRSN+MS-UIGothic"/>
                <a:cs typeface="HWPRSN+MS-UIGothic"/>
              </a:rPr>
              <a:t>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员应</a:t>
            </a:r>
            <a:r>
              <a:rPr sz="1500">
                <a:solidFill>
                  <a:srgbClr val="FFFFFF"/>
                </a:solidFill>
                <a:latin typeface="HWPRSN+MS-UIGothic"/>
                <a:cs typeface="HWPRSN+MS-UIGothic"/>
              </a:rPr>
              <a:t>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HWPRSN+MS-UIGothic"/>
                <a:cs typeface="HWPRSN+MS-UIGothic"/>
              </a:rPr>
              <a:t>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FFFFFF"/>
                </a:solidFill>
                <a:latin typeface="HWPRSN+MS-UIGothic"/>
                <a:cs typeface="HWPRSN+MS-UIGothic"/>
              </a:rPr>
              <a:t>客点好的菜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WPRSN+MS-UIGothic"/>
                <a:cs typeface="HWPRSN+MS-UIGothic"/>
              </a:rPr>
              <a:t>品送到餐桌，并确保菜品的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HWPRSN+MS-UIGothic"/>
                <a:cs typeface="HWPRSN+MS-UIGothic"/>
              </a:rPr>
              <a:t>量</a:t>
            </a:r>
          </a:p>
          <a:p>
            <a:pPr marL="952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WPRSN+MS-UIGothic"/>
                <a:cs typeface="HWPRSN+MS-UIGothic"/>
              </a:rPr>
              <a:t>和温度。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HWPRSN+MS-UIGothic"/>
                <a:cs typeface="HWPRSN+MS-UIGothic"/>
              </a:rPr>
              <a:t>于需要分餐的菜品，服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HWPRSN+MS-UIGothic"/>
                <a:cs typeface="HWPRSN+MS-UIGothic"/>
              </a:rPr>
              <a:t>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HWPRSN+MS-UIGothic"/>
                <a:cs typeface="HWPRSN+MS-UIGothic"/>
              </a:rPr>
              <a:t>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动为顾</a:t>
            </a:r>
            <a:r>
              <a:rPr sz="1500">
                <a:solidFill>
                  <a:srgbClr val="FFFFFF"/>
                </a:solidFill>
                <a:latin typeface="HWPRSN+MS-UIGothic"/>
                <a:cs typeface="HWPRSN+MS-UIGothic"/>
              </a:rPr>
              <a:t>客分餐，确保每位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顾</a:t>
            </a:r>
          </a:p>
          <a:p>
            <a:pPr marL="2857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WPRSN+MS-UIGothic"/>
                <a:cs typeface="HWPRSN+MS-UIGothic"/>
              </a:rPr>
              <a:t>客都能得到适量的食物。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WPRSN+MS-UIGothic"/>
                <a:cs typeface="HWPRSN+MS-UIGothic"/>
              </a:rPr>
              <a:t>在上菜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HWPRSN+MS-UIGothic"/>
                <a:cs typeface="HWPRSN+MS-UIGothic"/>
              </a:rPr>
              <a:t>程中，服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HWPRSN+MS-UIGothic"/>
                <a:cs typeface="HWPRSN+MS-UIGothic"/>
              </a:rPr>
              <a:t>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员应</a:t>
            </a:r>
            <a:r>
              <a:rPr sz="1500">
                <a:solidFill>
                  <a:srgbClr val="FFFFFF"/>
                </a:solidFill>
                <a:latin typeface="HWPRSN+MS-UIGothic"/>
                <a:cs typeface="HWPRSN+MS-UIGothic"/>
              </a:rPr>
              <a:t>留意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FFFFFF"/>
                </a:solidFill>
                <a:latin typeface="HWPRSN+MS-UIGothic"/>
                <a:cs typeface="HWPRSN+MS-UIGothic"/>
              </a:rPr>
              <a:t>客的反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HWPRSN+MS-UIGothic"/>
                <a:cs typeface="HWPRSN+MS-UIGothic"/>
              </a:rPr>
              <a:t>，如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FFFFFF"/>
                </a:solidFill>
                <a:latin typeface="HWPRSN+MS-UIGothic"/>
                <a:cs typeface="HWPRSN+MS-UIGothic"/>
              </a:rPr>
              <a:t>菜品有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WPRSN+MS-UIGothic"/>
                <a:cs typeface="HWPRSN+MS-UIGothic"/>
              </a:rPr>
              <a:t>或不符合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FFFFFF"/>
                </a:solidFill>
                <a:latin typeface="HWPRSN+MS-UIGothic"/>
                <a:cs typeface="HWPRSN+MS-UIGothic"/>
              </a:rPr>
              <a:t>客口味，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HWPRSN+MS-UIGothic"/>
                <a:cs typeface="HWPRSN+MS-UIGothic"/>
              </a:rPr>
              <a:t>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HWPRSN+MS-UIGothic"/>
                <a:cs typeface="HWPRSN+MS-UIGothic"/>
              </a:rPr>
              <a:t>与厨</a:t>
            </a:r>
          </a:p>
          <a:p>
            <a:pPr marL="2857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WPRSN+MS-UIGothic"/>
                <a:cs typeface="HWPRSN+MS-UIGothic"/>
              </a:rPr>
              <a:t>房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FFFFFF"/>
                </a:solidFill>
                <a:latin typeface="HWPRSN+MS-UIGothic"/>
                <a:cs typeface="HWPRSN+MS-UIGothic"/>
              </a:rPr>
              <a:t>系并尽快解决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HWPRSN+MS-UIGothic"/>
                <a:cs typeface="HWPRSN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https://d.book118.com/997114050035006041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EMFTQM+IGGRCQ+ArialMT</vt:lpstr>
      <vt:lpstr>Times New Roman</vt:lpstr>
      <vt:lpstr>HWPRSN+MS-UIGothic</vt:lpstr>
      <vt:lpstr>SimSun</vt:lpstr>
      <vt:lpstr>RSLPEL+CVWQGQ+MicrosoftYaHei-Bold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2024-09-13T22:52:29.711</cp:lastPrinted>
  <dcterms:created xsi:type="dcterms:W3CDTF">2024-09-13T14:52:29Z</dcterms:created>
  <dcterms:modified xsi:type="dcterms:W3CDTF">2024-09-13T14:52:30Z</dcterms:modified>
</cp:coreProperties>
</file>