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MMFMAV+MS-UIGothic"/>
      <p:regular r:id="rId19"/>
    </p:embeddedFont>
    <p:embeddedFont>
      <p:font typeface="BHRFBW+NWOLGJ+ArialMT"/>
      <p:regular r:id="rId20"/>
    </p:embeddedFont>
    <p:embeddedFont>
      <p:font typeface="NUOHPL+WCPSBK+MicrosoftYaHei"/>
      <p:regular r:id="rId21"/>
    </p:embeddedFont>
    <p:embeddedFont>
      <p:font typeface="LHFPGO+MHLTCQ+MicrosoftYaHei-Bold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9976B-0428-4433-9467-E0E6E41DF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2A992-8D29-45F3-BCAD-9B47962E4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E6BEF-C445-4E98-87B0-8EF4FFA4C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B93428-559D-4263-90C8-5CD1F62D2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F8C4A0-5F06-4901-8CC4-4FA3FFEC2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2F7E66-06CB-4DCB-B371-DF9A9CA9E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074283-EBF5-40D6-9D65-651633680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AC30D5-82C2-40D6-8335-7CB7560C9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2BF89C-8AA6-4B9D-8D64-1F49ADBE5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82871-9365-4096-B2C3-EABCCC043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9FCA6-3A19-4E7E-A6E1-024F0CD70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1503312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123469"/>
            <a:ext cx="689303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83502"/>
                </a:solidFill>
                <a:latin typeface="MMFMAV+MS-UIGothic"/>
                <a:cs typeface="MMFMAV+MS-UIGothic"/>
              </a:rPr>
              <a:t>安全</a:t>
            </a:r>
            <a:r>
              <a:rPr sz="5150" spc="23">
                <a:solidFill>
                  <a:srgbClr val="083502"/>
                </a:solidFill>
                <a:latin typeface="SimSun"/>
                <a:cs typeface="SimSun"/>
              </a:rPr>
              <a:t>认识论</a:t>
            </a:r>
            <a:r>
              <a:rPr sz="5150" spc="25">
                <a:solidFill>
                  <a:srgbClr val="083502"/>
                </a:solidFill>
                <a:latin typeface="MMFMAV+MS-UIGothic"/>
                <a:cs typeface="MMFMAV+MS-UIGothic"/>
              </a:rPr>
              <a:t>安全学原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83502"/>
                </a:solidFill>
                <a:latin typeface="MMFMAV+MS-UIGothic"/>
                <a:cs typeface="MMFMAV+MS-UIGothic"/>
              </a:rPr>
              <a:t>理</a:t>
            </a:r>
            <a:r>
              <a:rPr sz="5150" spc="23">
                <a:solidFill>
                  <a:srgbClr val="083502"/>
                </a:solidFill>
                <a:latin typeface="SimSun"/>
                <a:cs typeface="SimSun"/>
              </a:rPr>
              <a:t>讲义课</a:t>
            </a:r>
            <a:r>
              <a:rPr sz="5150">
                <a:solidFill>
                  <a:srgbClr val="083502"/>
                </a:solidFill>
                <a:latin typeface="MMFMAV+MS-UIGothic"/>
                <a:cs typeface="MMFMAV+MS-UIGothic"/>
              </a:rPr>
              <a:t> 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BHRFBW+NWOLGJ+ArialMT"/>
                <a:cs typeface="BHRFBW+NWOLGJ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MMFMAV+MS-UIGothic"/>
                <a:cs typeface="MMFMAV+MS-UIGothic"/>
              </a:rPr>
              <a:t>安全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认识论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NUOHPL+WCPSBK+MicrosoftYaHei"/>
                <a:cs typeface="NUOHPL+WCPSBK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49193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BHRFBW+NWOLGJ+ArialMT"/>
                <a:cs typeface="BHRFBW+NWOLGJ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MMFMAV+MS-UIGothic"/>
                <a:cs typeface="MMFMAV+MS-UIGothic"/>
              </a:rPr>
              <a:t>安全学原理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46470" y="304057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BHRFBW+NWOLGJ+ArialMT"/>
                <a:cs typeface="BHRFBW+NWOLGJ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MMFMAV+MS-UIGothic"/>
                <a:cs typeface="MMFMAV+MS-UIGothic"/>
              </a:rPr>
              <a:t>安全系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45AE37"/>
                </a:solidFill>
                <a:latin typeface="MMFMAV+MS-UIGothic"/>
                <a:cs typeface="MMFMAV+MS-UIGothic"/>
              </a:rPr>
              <a:t>工程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MMFMAV+MS-UIGothic"/>
                <a:cs typeface="MMFMAV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46470" y="358921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BHRFBW+NWOLGJ+ArialMT"/>
                <a:cs typeface="BHRFBW+NWOLGJ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MMFMAV+MS-UIGothic"/>
                <a:cs typeface="MMFMAV+MS-UIGothic"/>
              </a:rPr>
              <a:t>安全人机工程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46470" y="4137850"/>
            <a:ext cx="5841941" cy="13319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BHRFBW+NWOLGJ+ArialMT"/>
                <a:cs typeface="BHRFBW+NWOLGJ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MMFMAV+MS-UIGothic"/>
                <a:cs typeface="MMFMAV+MS-UIGothic"/>
              </a:rPr>
              <a:t>安全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认识论</a:t>
            </a:r>
            <a:r>
              <a:rPr sz="2400">
                <a:solidFill>
                  <a:srgbClr val="45AE37"/>
                </a:solidFill>
                <a:latin typeface="MMFMAV+MS-UIGothic"/>
                <a:cs typeface="MMFMAV+MS-UIGothic"/>
              </a:rPr>
              <a:t>与安全学的关系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BHRFBW+NWOLGJ+ArialMT"/>
                <a:cs typeface="BHRFBW+NWOLGJ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MMFMAV+MS-UIGothic"/>
                <a:cs typeface="MMFMAV+MS-UIGothic"/>
              </a:rPr>
              <a:t>安全系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45AE37"/>
                </a:solidFill>
                <a:latin typeface="MMFMAV+MS-UIGothic"/>
                <a:cs typeface="MMFMAV+MS-UIGothic"/>
              </a:rPr>
              <a:t>工程与安全人机工程的关系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LHFPGO+MHLTCQ+MicrosoftYaHei-Bold"/>
                <a:cs typeface="LHFPGO+MHLTCQ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314944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83502"/>
                </a:solidFill>
                <a:latin typeface="MMFMAV+MS-UIGothic"/>
                <a:cs typeface="MMFMAV+MS-UIGothic"/>
              </a:rPr>
              <a:t>安全</a:t>
            </a:r>
            <a:r>
              <a:rPr sz="3800" spc="25">
                <a:solidFill>
                  <a:srgbClr val="083502"/>
                </a:solidFill>
                <a:latin typeface="SimSun"/>
                <a:cs typeface="SimSun"/>
              </a:rPr>
              <a:t>认识论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LHFPGO+MHLTCQ+MicrosoftYaHei-Bold"/>
                <a:cs typeface="LHFPGO+MHLTCQ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MMFMAV+MS-UIGothic"/>
                <a:cs typeface="MMFMAV+MS-UIGothic"/>
              </a:rPr>
              <a:t>安全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认识</a:t>
            </a:r>
            <a:r>
              <a:rPr sz="3000">
                <a:solidFill>
                  <a:srgbClr val="45AE37"/>
                </a:solidFill>
                <a:latin typeface="MMFMAV+MS-UIGothic"/>
                <a:cs typeface="MMFMAV+MS-UIGothic"/>
              </a:rPr>
              <a:t>的本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23557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MFMAV+MS-UIGothic"/>
                <a:cs typeface="MMFMAV+MS-UIGothic"/>
              </a:rPr>
              <a:t>安全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认识</a:t>
            </a:r>
            <a:r>
              <a:rPr sz="1500">
                <a:solidFill>
                  <a:srgbClr val="FFFDFD"/>
                </a:solidFill>
                <a:latin typeface="MMFMAV+MS-UIGothic"/>
                <a:cs typeface="MMFMAV+MS-UIGothic"/>
              </a:rPr>
              <a:t>是人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们对</a:t>
            </a:r>
            <a:r>
              <a:rPr sz="1500">
                <a:solidFill>
                  <a:srgbClr val="FFFDFD"/>
                </a:solidFill>
                <a:latin typeface="MMFMAV+MS-UIGothic"/>
                <a:cs typeface="MMFMAV+MS-UIGothic"/>
              </a:rPr>
              <a:t>安全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MMFMAV+MS-UIGothic"/>
                <a:cs typeface="MMFMAV+MS-UIGothic"/>
              </a:rPr>
              <a:t>象的主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MMFMAV+MS-UIGothic"/>
                <a:cs typeface="MMFMAV+MS-UIGothic"/>
              </a:rPr>
              <a:t>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MFMAV+MS-UIGothic"/>
                <a:cs typeface="MMFMAV+MS-UIGothic"/>
              </a:rPr>
              <a:t>映和理解，是人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MMFMAV+MS-UIGothic"/>
                <a:cs typeface="MMFMAV+MS-UIGothic"/>
              </a:rPr>
              <a:t>关于安全的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MMFMAV+MS-UIGothic"/>
                <a:cs typeface="MMFMAV+MS-UIGothic"/>
              </a:rPr>
              <a:t>念、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MFMAV+MS-UIGothic"/>
                <a:cs typeface="MMFMAV+MS-UIGothic"/>
              </a:rPr>
              <a:t>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MMFMAV+MS-UIGothic"/>
                <a:cs typeface="MMFMAV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DFD"/>
                </a:solidFill>
                <a:latin typeface="MMFMAV+MS-UIGothic"/>
                <a:cs typeface="MMFMAV+MS-UIGothic"/>
              </a:rPr>
              <a:t>知和思想等方面的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总</a:t>
            </a:r>
            <a:r>
              <a:rPr sz="1500">
                <a:solidFill>
                  <a:srgbClr val="FFFDFD"/>
                </a:solidFill>
                <a:latin typeface="MMFMAV+MS-UIGothic"/>
                <a:cs typeface="MMFMAV+MS-UIGothic"/>
              </a:rPr>
              <a:t>和。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71459" y="2407022"/>
            <a:ext cx="36506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MFMAV+MS-UIGothic"/>
                <a:cs typeface="MMFMAV+MS-UIGothic"/>
              </a:rPr>
              <a:t>安全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认识</a:t>
            </a:r>
            <a:r>
              <a:rPr sz="1500">
                <a:solidFill>
                  <a:srgbClr val="FFFDFD"/>
                </a:solidFill>
                <a:latin typeface="MMFMAV+MS-UIGothic"/>
                <a:cs typeface="MMFMAV+MS-UIGothic"/>
              </a:rPr>
              <a:t>是人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MMFMAV+MS-UIGothic"/>
                <a:cs typeface="MMFMAV+MS-UIGothic"/>
              </a:rPr>
              <a:t>从事安全活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MMFMAV+MS-UIGothic"/>
                <a:cs typeface="MMFMAV+MS-UIGothic"/>
              </a:rPr>
              <a:t>的基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DFD"/>
                </a:solidFill>
                <a:latin typeface="MMFMAV+MS-UIGothic"/>
                <a:cs typeface="MMFMAV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MFMAV+MS-UIGothic"/>
                <a:cs typeface="MMFMAV+MS-UIGothic"/>
              </a:rPr>
              <a:t>它影响着人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MMFMAV+MS-UIGothic"/>
                <a:cs typeface="MMFMAV+MS-UIGothic"/>
              </a:rPr>
              <a:t>的行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MMFMAV+MS-UIGothic"/>
                <a:cs typeface="MMFMAV+MS-UIGothic"/>
              </a:rPr>
              <a:t>、决策和判断。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379333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MFMAV+MS-UIGothic"/>
                <a:cs typeface="MMFMAV+MS-UIGothic"/>
              </a:rPr>
              <a:t>安全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认识</a:t>
            </a:r>
            <a:r>
              <a:rPr sz="1500">
                <a:solidFill>
                  <a:srgbClr val="FFFDFD"/>
                </a:solidFill>
                <a:latin typeface="MMFMAV+MS-UIGothic"/>
                <a:cs typeface="MMFMAV+MS-UIGothic"/>
              </a:rPr>
              <a:t>是一种社会意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MMFMAV+MS-UIGothic"/>
                <a:cs typeface="MMFMAV+MS-UIGothic"/>
              </a:rPr>
              <a:t>，它反映了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MFMAV+MS-UIGothic"/>
                <a:cs typeface="MMFMAV+MS-UIGothic"/>
              </a:rPr>
              <a:t>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们对</a:t>
            </a:r>
            <a:r>
              <a:rPr sz="1500">
                <a:solidFill>
                  <a:srgbClr val="FFFDFD"/>
                </a:solidFill>
                <a:latin typeface="MMFMAV+MS-UIGothic"/>
                <a:cs typeface="MMFMAV+MS-UIGothic"/>
              </a:rPr>
              <a:t>安全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MMFMAV+MS-UIGothic"/>
                <a:cs typeface="MMFMAV+MS-UIGothic"/>
              </a:rPr>
              <a:t>的看法、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MMFMAV+MS-UIGothic"/>
                <a:cs typeface="MMFMAV+MS-UIGothic"/>
              </a:rPr>
              <a:t>度和价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值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MMFMAV+MS-UIGothic"/>
                <a:cs typeface="MMFMA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MMFMAV+MS-UIGothic"/>
                <a:cs typeface="MMFMAV+MS-UIGothic"/>
              </a:rPr>
              <a:t>安全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认识</a:t>
            </a:r>
            <a:r>
              <a:rPr sz="3000">
                <a:solidFill>
                  <a:srgbClr val="45AE37"/>
                </a:solidFill>
                <a:latin typeface="MMFMAV+MS-UIGothic"/>
                <a:cs typeface="MMFMAV+MS-UIGothic"/>
              </a:rPr>
              <a:t>的主体与客体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37324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安全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认识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的主体是人，包括个人、群体、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和社会等不同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次和范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的主体。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73779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安全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认识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的客体是安全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象，包括各种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型的危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、事故、灾害等安全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7395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安全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认识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主体与客体的关系是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认识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践的关系，主体通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感知、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知和理解等方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客体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行反映和把握。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MMFMAV+MS-UIGothic"/>
                <a:cs typeface="MMFMAV+MS-UIGothic"/>
              </a:rPr>
              <a:t>安全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认识</a:t>
            </a:r>
            <a:r>
              <a:rPr sz="3000">
                <a:solidFill>
                  <a:srgbClr val="45AE37"/>
                </a:solidFill>
                <a:latin typeface="MMFMAV+MS-UIGothic"/>
                <a:cs typeface="MMFMAV+MS-UIGothic"/>
              </a:rPr>
              <a:t>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45AE37"/>
                </a:solidFill>
                <a:latin typeface="MMFMAV+MS-UIGothic"/>
                <a:cs typeface="MMFMAV+MS-UIGothic"/>
              </a:rPr>
              <a:t>程与方法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626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安全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认识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程包括感知、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知、理解、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估和决策等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感知是人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们对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安全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象的初步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知是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感知到的信息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行加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工、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理和理解，形成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安全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象的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知和概念。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09490" y="4926068"/>
            <a:ext cx="27743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认识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感官和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等方式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取关于安全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象的信息。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MMFMAV+MS-UIGothic"/>
                <a:cs typeface="MMFMAV+MS-UIGothic"/>
              </a:rPr>
              <a:t>安全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认识</a:t>
            </a:r>
            <a:r>
              <a:rPr sz="3000">
                <a:solidFill>
                  <a:srgbClr val="45AE37"/>
                </a:solidFill>
                <a:latin typeface="MMFMAV+MS-UIGothic"/>
                <a:cs typeface="MMFMAV+MS-UIGothic"/>
              </a:rPr>
              <a:t>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45AE37"/>
                </a:solidFill>
                <a:latin typeface="MMFMAV+MS-UIGothic"/>
                <a:cs typeface="MMFMAV+MS-UIGothic"/>
              </a:rPr>
              <a:t>程与方法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LHFPGO+MHLTCQ+MicrosoftYaHei-Bold"/>
                <a:cs typeface="LHFPGO+MHLTCQ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314944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83502"/>
                </a:solidFill>
                <a:latin typeface="MMFMAV+MS-UIGothic"/>
                <a:cs typeface="MMFMAV+MS-UIGothic"/>
              </a:rPr>
              <a:t>安全学原理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LHFPGO+MHLTCQ+MicrosoftYaHei-Bold"/>
                <a:cs typeface="LHFPGO+MHLTCQ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MMFMAV+MS-UIGothic"/>
                <a:cs typeface="MMFMAV+MS-UIGothic"/>
              </a:rPr>
              <a:t>安全学的基本概念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HFPGO+MHLTCQ+MicrosoftYaHei-Bold"/>
                <a:cs typeface="LHFPGO+MHLTCQ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HFPGO+MHLTCQ+MicrosoftYaHei-Bold"/>
                <a:cs typeface="LHFPGO+MHLTCQ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HFPGO+MHLTCQ+MicrosoftYaHei-Bold"/>
                <a:cs typeface="LHFPGO+MHLTCQ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MMFMAV+MS-UIGothic"/>
                <a:cs typeface="MMFMAV+MS-UIGothic"/>
              </a:rPr>
              <a:t>安全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MMFMAV+MS-UIGothic"/>
                <a:cs typeface="MMFMAV+MS-UIGothic"/>
              </a:rPr>
              <a:t>危</a:t>
            </a:r>
            <a:r>
              <a:rPr sz="2000">
                <a:solidFill>
                  <a:srgbClr val="45AE37"/>
                </a:solidFill>
                <a:latin typeface="SimSun"/>
                <a:cs typeface="SimSun"/>
              </a:rPr>
              <a:t>险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MMFMAV+MS-UIGothic"/>
                <a:cs typeface="MMFMAV+MS-UIGothic"/>
              </a:rPr>
              <a:t>事故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MMFMAV+MS-UIGothic"/>
                <a:cs typeface="MMFMAV+MS-UIGothic"/>
              </a:rPr>
              <a:t>安全学的研究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45AE37"/>
                </a:solidFill>
                <a:latin typeface="MMFMAV+MS-UIGothic"/>
                <a:cs typeface="MMFMAV+MS-UIGothic"/>
              </a:rPr>
              <a:t>象与内容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MMFMAV+MS-UIGothic"/>
                <a:cs typeface="MMFMAV+MS-UIGothic"/>
              </a:rPr>
              <a:t>研究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对</a:t>
            </a:r>
            <a:r>
              <a:rPr sz="1550">
                <a:solidFill>
                  <a:srgbClr val="45AE37"/>
                </a:solidFill>
                <a:latin typeface="MMFMAV+MS-UIGothic"/>
                <a:cs typeface="MMFMAV+MS-UIGothic"/>
              </a:rPr>
              <a:t>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MMFMAV+MS-UIGothic"/>
                <a:cs typeface="MMFMAV+MS-UIGothic"/>
              </a:rPr>
              <a:t>研究内容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MMFMAV+MS-UIGothic"/>
                <a:cs typeface="MMFMAV+MS-UIGothic"/>
              </a:rPr>
              <a:t>安全学的学科体系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09800" y="21056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MMFMAV+MS-UIGothic"/>
                <a:cs typeface="MMFMAV+MS-UIGothic"/>
              </a:rPr>
              <a:t>基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础</a:t>
            </a:r>
            <a:r>
              <a:rPr sz="1550" spc="25">
                <a:solidFill>
                  <a:srgbClr val="45AE37"/>
                </a:solidFill>
                <a:latin typeface="MMFMAV+MS-UIGothic"/>
                <a:cs typeface="MMFMAV+MS-UIGothic"/>
              </a:rPr>
              <a:t>安全学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专项</a:t>
            </a:r>
            <a:r>
              <a:rPr sz="1550" spc="25">
                <a:solidFill>
                  <a:srgbClr val="45AE37"/>
                </a:solidFill>
                <a:latin typeface="MMFMAV+MS-UIGothic"/>
                <a:cs typeface="MMFMAV+MS-UIGothic"/>
              </a:rPr>
              <a:t>安全学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15516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应</a:t>
            </a:r>
            <a:r>
              <a:rPr sz="1550" spc="25">
                <a:solidFill>
                  <a:srgbClr val="45AE37"/>
                </a:solidFill>
                <a:latin typeface="MMFMAV+MS-UIGothic"/>
                <a:cs typeface="MMFMAV+MS-UIGothic"/>
              </a:rPr>
              <a:t>用安全学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307194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MMFMAV+MS-UIGothic"/>
                <a:cs typeface="MMFMAV+MS-UIGothic"/>
              </a:rPr>
              <a:t>比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较</a:t>
            </a:r>
            <a:r>
              <a:rPr sz="1550" spc="25">
                <a:solidFill>
                  <a:srgbClr val="45AE37"/>
                </a:solidFill>
                <a:latin typeface="MMFMAV+MS-UIGothic"/>
                <a:cs typeface="MMFMAV+MS-UIGothic"/>
              </a:rPr>
              <a:t>安全学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LHFPGO+MHLTCQ+MicrosoftYaHei-Bold"/>
                <a:cs typeface="LHFPGO+MHLTCQ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3635425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83502"/>
                </a:solidFill>
                <a:latin typeface="MMFMAV+MS-UIGothic"/>
                <a:cs typeface="MMFMAV+MS-UIGothic"/>
              </a:rPr>
              <a:t>安全系</a:t>
            </a:r>
            <a:r>
              <a:rPr sz="3800" spc="23">
                <a:solidFill>
                  <a:srgbClr val="083502"/>
                </a:solidFill>
                <a:latin typeface="SimSun"/>
                <a:cs typeface="SimSun"/>
              </a:rPr>
              <a:t>统</a:t>
            </a:r>
            <a:r>
              <a:rPr sz="3800" spc="27">
                <a:solidFill>
                  <a:srgbClr val="083502"/>
                </a:solidFill>
                <a:latin typeface="MMFMAV+MS-UIGothic"/>
                <a:cs typeface="MMFMAV+MS-UIGothic"/>
              </a:rPr>
              <a:t>工程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LHFPGO+MHLTCQ+MicrosoftYaHei-Bold"/>
                <a:cs typeface="LHFPGO+MHLTCQ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MMFMAV+MS-UIGothic"/>
                <a:cs typeface="MMFMAV+MS-UIGothic"/>
              </a:rPr>
              <a:t>安全系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45AE37"/>
                </a:solidFill>
                <a:latin typeface="MMFMAV+MS-UIGothic"/>
                <a:cs typeface="MMFMAV+MS-UIGothic"/>
              </a:rPr>
              <a:t>工程的概念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8959" y="1645022"/>
            <a:ext cx="854221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安全系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工程是一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研究系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安全性的交叉学科，它运用系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统论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、控制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、可靠性工程、故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断等技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中存在的潜在危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险进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行定性和定量分析，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而采取措施消除危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的安全化。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12870" y="3377302"/>
            <a:ext cx="868769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安全系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工程是从系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点出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整个系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中的危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因素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行辨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、分析、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价和控制，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912870" y="3651622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以保障整个系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的安全性。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9609" y="5109583"/>
            <a:ext cx="86158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安全系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工程不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仅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关注某个局部的安全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，更注重从全局的角度出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，研究和解决整个系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的安全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MMFMAV+MS-UIGothic"/>
                <a:cs typeface="MMFMA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MMFMAV+MS-UIGothic"/>
                <a:cs typeface="MMFMAV+MS-UIGothic"/>
              </a:rPr>
              <a:t>安全系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45AE37"/>
                </a:solidFill>
                <a:latin typeface="MMFMAV+MS-UIGothic"/>
                <a:cs typeface="MMFMAV+MS-UIGothic"/>
              </a:rPr>
              <a:t>工程的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45AE37"/>
                </a:solidFill>
                <a:latin typeface="MMFMAV+MS-UIGothic"/>
                <a:cs typeface="MMFMAV+MS-UIGothic"/>
              </a:rPr>
              <a:t>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64894" y="347090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MMFMAV+MS-UIGothic"/>
                <a:cs typeface="MMFMAV+MS-UIGothic"/>
              </a:rPr>
              <a:t>系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600">
                <a:solidFill>
                  <a:srgbClr val="FFFFFF"/>
                </a:solidFill>
                <a:latin typeface="MMFMAV+MS-UIGothic"/>
                <a:cs typeface="MMFMAV+MS-UIGothic"/>
              </a:rPr>
              <a:t>安全分析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200400" y="3470909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MMFMAV+MS-UIGothic"/>
                <a:cs typeface="MMFMAV+MS-UIGothic"/>
              </a:rPr>
              <a:t>危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600">
                <a:solidFill>
                  <a:srgbClr val="FFFFFF"/>
                </a:solidFill>
                <a:latin typeface="MMFMAV+MS-UIGothic"/>
                <a:cs typeface="MMFMAV+MS-UIGothic"/>
              </a:rPr>
              <a:t>辨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600">
                <a:solidFill>
                  <a:srgbClr val="FFFFFF"/>
                </a:solidFill>
                <a:latin typeface="MMFMAV+MS-UIGothic"/>
                <a:cs typeface="MMFMAV+MS-UIGothic"/>
              </a:rPr>
              <a:t>与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600">
                <a:solidFill>
                  <a:srgbClr val="FFFFFF"/>
                </a:solidFill>
                <a:latin typeface="MMFMAV+MS-UIGothic"/>
                <a:cs typeface="MMFMAV+MS-UIGothic"/>
              </a:rPr>
              <a:t>价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517515" y="347090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MMFMAV+MS-UIGothic"/>
                <a:cs typeface="MMFMAV+MS-UIGothic"/>
              </a:rPr>
              <a:t>安全措施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536180" y="3470909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MMFMAV+MS-UIGothic"/>
                <a:cs typeface="MMFMAV+MS-UIGothic"/>
              </a:rPr>
              <a:t>安全控制系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统设计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107294" y="347090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MMFMAV+MS-UIGothic"/>
                <a:cs typeface="MMFMAV+MS-UIGothic"/>
              </a:rPr>
              <a:t>可靠性工程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57555" y="4489938"/>
            <a:ext cx="197167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构、功能、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性能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行全面分析，找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出潜在的危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因素和薄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034029" y="4489938"/>
            <a:ext cx="1971675" cy="19716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价，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确定系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中存在哪些危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因素，分析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些危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险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因素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的影响程度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和可能性，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制定安全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措施提供依据。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249545" y="4489938"/>
            <a:ext cx="1971675" cy="19716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根据危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价的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果，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中存在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的危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因素，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的安全措施，包括硬件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施、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软</a:t>
            </a: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件程序、人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等方面。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472044" y="4489938"/>
            <a:ext cx="197167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安全控制系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整个系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的安全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监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控和控制，以确保系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的安全性。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737090" y="4489938"/>
            <a:ext cx="197167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研究如何提高系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的可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靠性和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定性，以避免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因系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故障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致的安全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MFMAV+MS-UIGothic"/>
                <a:cs typeface="MMFMAV+MS-UIGothic"/>
              </a:rPr>
              <a:t>事故。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https://d.book118.com/997115033125006045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MMFMAV+MS-UIGothic</vt:lpstr>
      <vt:lpstr>SimSun</vt:lpstr>
      <vt:lpstr>BHRFBW+NWOLGJ+ArialMT</vt:lpstr>
      <vt:lpstr>Times New Roman</vt:lpstr>
      <vt:lpstr>NUOHPL+WCPSBK+MicrosoftYaHei</vt:lpstr>
      <vt:lpstr>LHFPGO+MHLTCQ+MicrosoftYaHei-Bold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2024-09-20T12:49:51.552</cp:lastPrinted>
  <dcterms:created xsi:type="dcterms:W3CDTF">2024-09-20T04:49:51Z</dcterms:created>
  <dcterms:modified xsi:type="dcterms:W3CDTF">2024-09-20T04:49:52Z</dcterms:modified>
</cp:coreProperties>
</file>