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2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54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37770-AB1C-46FE-9B73-259E6EAC6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58DF1-30E3-4E33-8DEA-97C77C816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62ED6-0CD5-427C-A33E-C1E26BCD2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D66DD-DD65-4304-8F97-246526EA8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21517D-755A-4CA3-AF63-16E403234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675EDF-0F96-4F12-9CE5-D38E20087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C1DED0-54D6-4207-B282-AE8DAA283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5D457-3A98-4C17-B49B-F6E790299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B491B-FBC1-41E0-A0DE-4C844C611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EBCB1-F47C-4112-B941-597CF2A78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EE1F9-DEC3-440E-9A7F-EB9BF9A3D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284" r:id="rId2"/>
    <p:sldLayoutId id="2147501285" r:id="rId3"/>
    <p:sldLayoutId id="2147501286" r:id="rId4"/>
    <p:sldLayoutId id="2147501287" r:id="rId5"/>
    <p:sldLayoutId id="2147501288" r:id="rId6"/>
    <p:sldLayoutId id="2147501289" r:id="rId7"/>
    <p:sldLayoutId id="2147501290" r:id="rId8"/>
    <p:sldLayoutId id="2147501291" r:id="rId9"/>
    <p:sldLayoutId id="2147501292" r:id="rId10"/>
    <p:sldLayoutId id="21475012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2" Type="http://schemas.openxmlformats.org/officeDocument/2006/relationships/tags" Target="../tags/tag417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1.xml" /><Relationship Id="rId11" Type="http://schemas.openxmlformats.org/officeDocument/2006/relationships/tags" Target="../tags/tag442.xml" /><Relationship Id="rId12" Type="http://schemas.openxmlformats.org/officeDocument/2006/relationships/tags" Target="../tags/tag443.xml" /><Relationship Id="rId13" Type="http://schemas.openxmlformats.org/officeDocument/2006/relationships/tags" Target="../tags/tag444.xml" /><Relationship Id="rId2" Type="http://schemas.openxmlformats.org/officeDocument/2006/relationships/tags" Target="../tags/tag43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tags" Target="../tags/tag436.xml" /><Relationship Id="rId6" Type="http://schemas.openxmlformats.org/officeDocument/2006/relationships/tags" Target="../tags/tag437.xml" /><Relationship Id="rId7" Type="http://schemas.openxmlformats.org/officeDocument/2006/relationships/tags" Target="../tags/tag438.xml" /><Relationship Id="rId8" Type="http://schemas.openxmlformats.org/officeDocument/2006/relationships/tags" Target="../tags/tag439.xml" /><Relationship Id="rId9" Type="http://schemas.openxmlformats.org/officeDocument/2006/relationships/tags" Target="../tags/tag4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3.xml" /><Relationship Id="rId11" Type="http://schemas.openxmlformats.org/officeDocument/2006/relationships/tags" Target="../tags/tag454.xml" /><Relationship Id="rId12" Type="http://schemas.openxmlformats.org/officeDocument/2006/relationships/tags" Target="../tags/tag455.xml" /><Relationship Id="rId13" Type="http://schemas.openxmlformats.org/officeDocument/2006/relationships/tags" Target="../tags/tag456.xml" /><Relationship Id="rId2" Type="http://schemas.openxmlformats.org/officeDocument/2006/relationships/tags" Target="../tags/tag445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tags" Target="../tags/tag450.xml" /><Relationship Id="rId8" Type="http://schemas.openxmlformats.org/officeDocument/2006/relationships/tags" Target="../tags/tag451.xml" /><Relationship Id="rId9" Type="http://schemas.openxmlformats.org/officeDocument/2006/relationships/tags" Target="../tags/tag4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5.xml" /><Relationship Id="rId11" Type="http://schemas.openxmlformats.org/officeDocument/2006/relationships/tags" Target="../tags/tag466.xml" /><Relationship Id="rId12" Type="http://schemas.openxmlformats.org/officeDocument/2006/relationships/tags" Target="../tags/tag467.xml" /><Relationship Id="rId13" Type="http://schemas.openxmlformats.org/officeDocument/2006/relationships/tags" Target="../tags/tag468.xml" /><Relationship Id="rId14" Type="http://schemas.openxmlformats.org/officeDocument/2006/relationships/tags" Target="../tags/tag469.xml" /><Relationship Id="rId15" Type="http://schemas.openxmlformats.org/officeDocument/2006/relationships/tags" Target="../tags/tag470.xml" /><Relationship Id="rId16" Type="http://schemas.openxmlformats.org/officeDocument/2006/relationships/tags" Target="../tags/tag471.xml" /><Relationship Id="rId17" Type="http://schemas.openxmlformats.org/officeDocument/2006/relationships/tags" Target="../tags/tag472.xml" /><Relationship Id="rId18" Type="http://schemas.openxmlformats.org/officeDocument/2006/relationships/tags" Target="../tags/tag473.xml" /><Relationship Id="rId19" Type="http://schemas.openxmlformats.org/officeDocument/2006/relationships/tags" Target="../tags/tag474.xml" /><Relationship Id="rId2" Type="http://schemas.openxmlformats.org/officeDocument/2006/relationships/tags" Target="../tags/tag457.xml" /><Relationship Id="rId20" Type="http://schemas.openxmlformats.org/officeDocument/2006/relationships/tags" Target="../tags/tag475.xml" /><Relationship Id="rId21" Type="http://schemas.openxmlformats.org/officeDocument/2006/relationships/tags" Target="../tags/tag476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tags" Target="../tags/tag460.xml" /><Relationship Id="rId6" Type="http://schemas.openxmlformats.org/officeDocument/2006/relationships/tags" Target="../tags/tag461.xml" /><Relationship Id="rId7" Type="http://schemas.openxmlformats.org/officeDocument/2006/relationships/tags" Target="../tags/tag462.xml" /><Relationship Id="rId8" Type="http://schemas.openxmlformats.org/officeDocument/2006/relationships/tags" Target="../tags/tag463.xml" /><Relationship Id="rId9" Type="http://schemas.openxmlformats.org/officeDocument/2006/relationships/tags" Target="../tags/tag4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80.xml" /><Relationship Id="rId3" Type="http://schemas.openxmlformats.org/officeDocument/2006/relationships/tags" Target="../tags/tag481.xml" /><Relationship Id="rId4" Type="http://schemas.openxmlformats.org/officeDocument/2006/relationships/tags" Target="../tags/tag482.xml" /><Relationship Id="rId5" Type="http://schemas.openxmlformats.org/officeDocument/2006/relationships/tags" Target="../tags/tag483.xml" /><Relationship Id="rId6" Type="http://schemas.openxmlformats.org/officeDocument/2006/relationships/tags" Target="../tags/tag484.xml" /><Relationship Id="rId7" Type="http://schemas.openxmlformats.org/officeDocument/2006/relationships/tags" Target="../tags/tag485.xml" /><Relationship Id="rId8" Type="http://schemas.openxmlformats.org/officeDocument/2006/relationships/tags" Target="../tags/tag486.xml" /><Relationship Id="rId9" Type="http://schemas.openxmlformats.org/officeDocument/2006/relationships/tags" Target="../tags/tag4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88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tags" Target="../tags/tag491.xml" /><Relationship Id="rId6" Type="http://schemas.openxmlformats.org/officeDocument/2006/relationships/tags" Target="../tags/tag492.xml" /><Relationship Id="rId7" Type="http://schemas.openxmlformats.org/officeDocument/2006/relationships/tags" Target="../tags/tag4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2.xml" /><Relationship Id="rId11" Type="http://schemas.openxmlformats.org/officeDocument/2006/relationships/tags" Target="../tags/tag503.xml" /><Relationship Id="rId12" Type="http://schemas.openxmlformats.org/officeDocument/2006/relationships/tags" Target="../tags/tag504.xml" /><Relationship Id="rId13" Type="http://schemas.openxmlformats.org/officeDocument/2006/relationships/tags" Target="../tags/tag505.xml" /><Relationship Id="rId2" Type="http://schemas.openxmlformats.org/officeDocument/2006/relationships/tags" Target="../tags/tag494.xml" /><Relationship Id="rId3" Type="http://schemas.openxmlformats.org/officeDocument/2006/relationships/tags" Target="../tags/tag495.xml" /><Relationship Id="rId4" Type="http://schemas.openxmlformats.org/officeDocument/2006/relationships/tags" Target="../tags/tag496.xml" /><Relationship Id="rId5" Type="http://schemas.openxmlformats.org/officeDocument/2006/relationships/tags" Target="../tags/tag497.xml" /><Relationship Id="rId6" Type="http://schemas.openxmlformats.org/officeDocument/2006/relationships/tags" Target="../tags/tag498.xml" /><Relationship Id="rId7" Type="http://schemas.openxmlformats.org/officeDocument/2006/relationships/tags" Target="../tags/tag499.xml" /><Relationship Id="rId8" Type="http://schemas.openxmlformats.org/officeDocument/2006/relationships/tags" Target="../tags/tag500.xml" /><Relationship Id="rId9" Type="http://schemas.openxmlformats.org/officeDocument/2006/relationships/tags" Target="../tags/tag5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4.xml" /><Relationship Id="rId11" Type="http://schemas.openxmlformats.org/officeDocument/2006/relationships/tags" Target="../tags/tag515.xml" /><Relationship Id="rId12" Type="http://schemas.openxmlformats.org/officeDocument/2006/relationships/tags" Target="../tags/tag516.xml" /><Relationship Id="rId13" Type="http://schemas.openxmlformats.org/officeDocument/2006/relationships/tags" Target="../tags/tag517.xml" /><Relationship Id="rId14" Type="http://schemas.openxmlformats.org/officeDocument/2006/relationships/tags" Target="../tags/tag518.xml" /><Relationship Id="rId15" Type="http://schemas.openxmlformats.org/officeDocument/2006/relationships/tags" Target="../tags/tag519.xml" /><Relationship Id="rId2" Type="http://schemas.openxmlformats.org/officeDocument/2006/relationships/tags" Target="../tags/tag506.xml" /><Relationship Id="rId3" Type="http://schemas.openxmlformats.org/officeDocument/2006/relationships/tags" Target="../tags/tag507.xml" /><Relationship Id="rId4" Type="http://schemas.openxmlformats.org/officeDocument/2006/relationships/tags" Target="../tags/tag508.xml" /><Relationship Id="rId5" Type="http://schemas.openxmlformats.org/officeDocument/2006/relationships/tags" Target="../tags/tag509.xml" /><Relationship Id="rId6" Type="http://schemas.openxmlformats.org/officeDocument/2006/relationships/tags" Target="../tags/tag510.xml" /><Relationship Id="rId7" Type="http://schemas.openxmlformats.org/officeDocument/2006/relationships/tags" Target="../tags/tag511.xml" /><Relationship Id="rId8" Type="http://schemas.openxmlformats.org/officeDocument/2006/relationships/tags" Target="../tags/tag512.xml" /><Relationship Id="rId9" Type="http://schemas.openxmlformats.org/officeDocument/2006/relationships/tags" Target="../tags/tag5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8.xml" /><Relationship Id="rId11" Type="http://schemas.openxmlformats.org/officeDocument/2006/relationships/tags" Target="../tags/tag529.xml" /><Relationship Id="rId12" Type="http://schemas.openxmlformats.org/officeDocument/2006/relationships/tags" Target="../tags/tag530.xml" /><Relationship Id="rId13" Type="http://schemas.openxmlformats.org/officeDocument/2006/relationships/tags" Target="../tags/tag531.xml" /><Relationship Id="rId14" Type="http://schemas.openxmlformats.org/officeDocument/2006/relationships/tags" Target="../tags/tag532.xml" /><Relationship Id="rId15" Type="http://schemas.openxmlformats.org/officeDocument/2006/relationships/tags" Target="../tags/tag533.xml" /><Relationship Id="rId16" Type="http://schemas.openxmlformats.org/officeDocument/2006/relationships/tags" Target="../tags/tag534.xml" /><Relationship Id="rId17" Type="http://schemas.openxmlformats.org/officeDocument/2006/relationships/tags" Target="../tags/tag535.xml" /><Relationship Id="rId18" Type="http://schemas.openxmlformats.org/officeDocument/2006/relationships/tags" Target="../tags/tag536.xml" /><Relationship Id="rId19" Type="http://schemas.openxmlformats.org/officeDocument/2006/relationships/tags" Target="../tags/tag537.xml" /><Relationship Id="rId2" Type="http://schemas.openxmlformats.org/officeDocument/2006/relationships/tags" Target="../tags/tag520.xml" /><Relationship Id="rId20" Type="http://schemas.openxmlformats.org/officeDocument/2006/relationships/tags" Target="../tags/tag538.xml" /><Relationship Id="rId21" Type="http://schemas.openxmlformats.org/officeDocument/2006/relationships/tags" Target="../tags/tag539.xml" /><Relationship Id="rId3" Type="http://schemas.openxmlformats.org/officeDocument/2006/relationships/tags" Target="../tags/tag521.xml" /><Relationship Id="rId4" Type="http://schemas.openxmlformats.org/officeDocument/2006/relationships/tags" Target="../tags/tag522.xml" /><Relationship Id="rId5" Type="http://schemas.openxmlformats.org/officeDocument/2006/relationships/tags" Target="../tags/tag523.xml" /><Relationship Id="rId6" Type="http://schemas.openxmlformats.org/officeDocument/2006/relationships/tags" Target="../tags/tag524.xml" /><Relationship Id="rId7" Type="http://schemas.openxmlformats.org/officeDocument/2006/relationships/tags" Target="../tags/tag525.xml" /><Relationship Id="rId8" Type="http://schemas.openxmlformats.org/officeDocument/2006/relationships/tags" Target="../tags/tag526.xml" /><Relationship Id="rId9" Type="http://schemas.openxmlformats.org/officeDocument/2006/relationships/tags" Target="../tags/tag5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40.xml" /><Relationship Id="rId4" Type="http://schemas.openxmlformats.org/officeDocument/2006/relationships/tags" Target="../tags/tag541.xml" /><Relationship Id="rId5" Type="http://schemas.openxmlformats.org/officeDocument/2006/relationships/tags" Target="../tags/tag5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22031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工程竣工验收及后评估阶段造价管理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小无名,A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工程竣工验收阶段造价管理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后评估阶段造价管理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工程竣工验收及后评估阶段信息化管理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工程竣工验收及后评估阶段人员培训和管理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工程竣工验收及后评估阶段法律法规和标准规范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工程竣工验收阶段造价管理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竣工验收流程</a:t>
            </a:r>
            <a:endParaRPr lang="zh-CN" altLang="en-US"/>
          </a:p>
        </p:txBody>
      </p:sp>
      <p:sp>
        <p:nvSpPr>
          <p:cNvPr id="1050728" name="圆角矩形 5"/>
          <p:cNvSpPr/>
          <p:nvPr>
            <p:custDataLst>
              <p:tags r:id="rId2"/>
            </p:custDataLst>
          </p:nvPr>
        </p:nvSpPr>
        <p:spPr>
          <a:xfrm>
            <a:off x="8607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0" name="圆角矩形 3"/>
          <p:cNvSpPr/>
          <p:nvPr>
            <p:custDataLst>
              <p:tags r:id="rId3"/>
            </p:custDataLst>
          </p:nvPr>
        </p:nvSpPr>
        <p:spPr>
          <a:xfrm>
            <a:off x="838200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2" name="文本框 5"/>
          <p:cNvSpPr txBox="1"/>
          <p:nvPr>
            <p:custDataLst>
              <p:tags r:id="rId4"/>
            </p:custDataLst>
          </p:nvPr>
        </p:nvSpPr>
        <p:spPr>
          <a:xfrm>
            <a:off x="1007404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施工单位提交竣工报告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34" name="圆角矩形 16"/>
          <p:cNvSpPr/>
          <p:nvPr>
            <p:custDataLst>
              <p:tags r:id="rId5"/>
            </p:custDataLst>
          </p:nvPr>
        </p:nvSpPr>
        <p:spPr>
          <a:xfrm>
            <a:off x="1013490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50736" name="圆角矩形 12"/>
          <p:cNvSpPr/>
          <p:nvPr>
            <p:custDataLst>
              <p:tags r:id="rId6"/>
            </p:custDataLst>
          </p:nvPr>
        </p:nvSpPr>
        <p:spPr>
          <a:xfrm>
            <a:off x="3544246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38" name="圆角矩形 13"/>
          <p:cNvSpPr/>
          <p:nvPr>
            <p:custDataLst>
              <p:tags r:id="rId7"/>
            </p:custDataLst>
          </p:nvPr>
        </p:nvSpPr>
        <p:spPr>
          <a:xfrm>
            <a:off x="3516248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0" name="圆角矩形 15"/>
          <p:cNvSpPr/>
          <p:nvPr>
            <p:custDataLst>
              <p:tags r:id="rId8"/>
            </p:custDataLst>
          </p:nvPr>
        </p:nvSpPr>
        <p:spPr>
          <a:xfrm>
            <a:off x="3739622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50742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建设单位组织验收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44" name="圆角矩形 5"/>
          <p:cNvSpPr/>
          <p:nvPr>
            <p:custDataLst>
              <p:tags r:id="rId10"/>
            </p:custDataLst>
          </p:nvPr>
        </p:nvSpPr>
        <p:spPr>
          <a:xfrm>
            <a:off x="6222294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6" name="圆角矩形 3"/>
          <p:cNvSpPr/>
          <p:nvPr>
            <p:custDataLst>
              <p:tags r:id="rId11"/>
            </p:custDataLst>
          </p:nvPr>
        </p:nvSpPr>
        <p:spPr>
          <a:xfrm>
            <a:off x="6199774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48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验收合格后签署验收证书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50" name="圆角矩形 16"/>
          <p:cNvSpPr/>
          <p:nvPr>
            <p:custDataLst>
              <p:tags r:id="rId13"/>
            </p:custDataLst>
          </p:nvPr>
        </p:nvSpPr>
        <p:spPr>
          <a:xfrm>
            <a:off x="6375065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50752" name="圆角矩形 12"/>
          <p:cNvSpPr/>
          <p:nvPr>
            <p:custDataLst>
              <p:tags r:id="rId14"/>
            </p:custDataLst>
          </p:nvPr>
        </p:nvSpPr>
        <p:spPr>
          <a:xfrm>
            <a:off x="89058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4" name="圆角矩形 13"/>
          <p:cNvSpPr/>
          <p:nvPr>
            <p:custDataLst>
              <p:tags r:id="rId15"/>
            </p:custDataLst>
          </p:nvPr>
        </p:nvSpPr>
        <p:spPr>
          <a:xfrm>
            <a:off x="8877823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756" name="圆角矩形 15"/>
          <p:cNvSpPr/>
          <p:nvPr>
            <p:custDataLst>
              <p:tags r:id="rId16"/>
            </p:custDataLst>
          </p:nvPr>
        </p:nvSpPr>
        <p:spPr>
          <a:xfrm>
            <a:off x="9101196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50758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竣工资料归档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8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验收阶段造价管理要点</a:t>
            </a:r>
            <a:endParaRPr lang="zh-CN" altLang="en-US"/>
          </a:p>
        </p:txBody>
      </p:sp>
      <p:sp>
        <p:nvSpPr>
          <p:cNvPr id="10508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06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08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核对合同条款：确保工程实际完成情况与合同约定一致，无违约情况。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12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14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审核工程量：按照竣工图和现场实际情况，准确核算工程量，确保无漏项、重复计算等问题。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18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审核材料价格：核实材料价格是否合理，是否符合合同约定，防止虚报、瞒报。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20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4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6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审核费用计取：依据合同约定和相关政策法规，核实各项费用的计取是否合理。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验收阶段常见问题及应对措施</a:t>
            </a:r>
            <a:endParaRPr lang="zh-CN" altLang="en-US"/>
          </a:p>
        </p:txBody>
      </p:sp>
      <p:sp>
        <p:nvSpPr>
          <p:cNvPr id="1050872" name="矩形 3"/>
          <p:cNvSpPr/>
          <p:nvPr>
            <p:custDataLst>
              <p:tags r:id="rId2"/>
            </p:custDataLst>
          </p:nvPr>
        </p:nvSpPr>
        <p:spPr>
          <a:xfrm>
            <a:off x="1392635" y="1141153"/>
            <a:ext cx="9961228" cy="109520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4" name="矩形 13"/>
          <p:cNvSpPr/>
          <p:nvPr>
            <p:custDataLst>
              <p:tags r:id="rId3"/>
            </p:custDataLst>
          </p:nvPr>
        </p:nvSpPr>
        <p:spPr>
          <a:xfrm>
            <a:off x="838200" y="1141153"/>
            <a:ext cx="270145" cy="109520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76" name="文本框 4"/>
          <p:cNvSpPr txBox="1"/>
          <p:nvPr>
            <p:custDataLst>
              <p:tags r:id="rId4"/>
            </p:custDataLst>
          </p:nvPr>
        </p:nvSpPr>
        <p:spPr>
          <a:xfrm>
            <a:off x="1677849" y="1235781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常见问题：工程实际与设计图纸不符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78" name="矩形 39"/>
          <p:cNvSpPr/>
          <p:nvPr>
            <p:custDataLst>
              <p:tags r:id="rId5"/>
            </p:custDataLst>
          </p:nvPr>
        </p:nvSpPr>
        <p:spPr>
          <a:xfrm>
            <a:off x="1392635" y="2441276"/>
            <a:ext cx="9961228" cy="109520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0" name="矩形 5"/>
          <p:cNvSpPr/>
          <p:nvPr>
            <p:custDataLst>
              <p:tags r:id="rId6"/>
            </p:custDataLst>
          </p:nvPr>
        </p:nvSpPr>
        <p:spPr>
          <a:xfrm>
            <a:off x="838200" y="2441276"/>
            <a:ext cx="270145" cy="109520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2" name="文本框 41"/>
          <p:cNvSpPr txBox="1"/>
          <p:nvPr>
            <p:custDataLst>
              <p:tags r:id="rId7"/>
            </p:custDataLst>
          </p:nvPr>
        </p:nvSpPr>
        <p:spPr>
          <a:xfrm>
            <a:off x="1677849" y="2535903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应对措施：加强施工过程中的监管和沟通，确保按图施工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84" name="矩形 12"/>
          <p:cNvSpPr/>
          <p:nvPr>
            <p:custDataLst>
              <p:tags r:id="rId8"/>
            </p:custDataLst>
          </p:nvPr>
        </p:nvSpPr>
        <p:spPr>
          <a:xfrm>
            <a:off x="1392635" y="3741399"/>
            <a:ext cx="9961228" cy="109520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6" name="矩形 17"/>
          <p:cNvSpPr/>
          <p:nvPr>
            <p:custDataLst>
              <p:tags r:id="rId9"/>
            </p:custDataLst>
          </p:nvPr>
        </p:nvSpPr>
        <p:spPr>
          <a:xfrm>
            <a:off x="838200" y="3741399"/>
            <a:ext cx="270145" cy="109520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88" name="文本框 19"/>
          <p:cNvSpPr txBox="1"/>
          <p:nvPr>
            <p:custDataLst>
              <p:tags r:id="rId10"/>
            </p:custDataLst>
          </p:nvPr>
        </p:nvSpPr>
        <p:spPr>
          <a:xfrm>
            <a:off x="1677849" y="3836026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常见问题：材料质量不达标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890" name="矩形 49"/>
          <p:cNvSpPr/>
          <p:nvPr>
            <p:custDataLst>
              <p:tags r:id="rId11"/>
            </p:custDataLst>
          </p:nvPr>
        </p:nvSpPr>
        <p:spPr>
          <a:xfrm>
            <a:off x="1392635" y="5040855"/>
            <a:ext cx="9961228" cy="109520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2" name="矩形 26"/>
          <p:cNvSpPr/>
          <p:nvPr>
            <p:custDataLst>
              <p:tags r:id="rId12"/>
            </p:custDataLst>
          </p:nvPr>
        </p:nvSpPr>
        <p:spPr>
          <a:xfrm>
            <a:off x="838200" y="5040855"/>
            <a:ext cx="270145" cy="109520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94" name="文本框 27"/>
          <p:cNvSpPr txBox="1"/>
          <p:nvPr>
            <p:custDataLst>
              <p:tags r:id="rId13"/>
            </p:custDataLst>
          </p:nvPr>
        </p:nvSpPr>
        <p:spPr>
          <a:xfrm>
            <a:off x="1677849" y="5135482"/>
            <a:ext cx="9531143" cy="9060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应对措施：加强材料进场验收，对不合格材料进行处理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0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案例分析</a:t>
            </a:r>
            <a:endParaRPr lang="zh-CN" altLang="en-US"/>
          </a:p>
        </p:txBody>
      </p:sp>
      <p:sp>
        <p:nvSpPr>
          <p:cNvPr id="1050940" name="任意多边形 35"/>
          <p:cNvSpPr/>
          <p:nvPr>
            <p:custDataLst>
              <p:tags r:id="rId2"/>
            </p:custDataLst>
          </p:nvPr>
        </p:nvSpPr>
        <p:spPr>
          <a:xfrm>
            <a:off x="838200" y="1358812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0942" name="任意多边形 39"/>
          <p:cNvSpPr/>
          <p:nvPr>
            <p:custDataLst>
              <p:tags r:id="rId3"/>
            </p:custDataLst>
          </p:nvPr>
        </p:nvSpPr>
        <p:spPr>
          <a:xfrm>
            <a:off x="917974" y="1445285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659640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0944" name="正文"/>
          <p:cNvSpPr txBox="1"/>
          <p:nvPr>
            <p:custDataLst>
              <p:tags r:id="rId5"/>
            </p:custDataLst>
          </p:nvPr>
        </p:nvSpPr>
        <p:spPr>
          <a:xfrm>
            <a:off x="2422117" y="143127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案例名称：某高速公路项目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094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427625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0948" name="任意多边形 45"/>
          <p:cNvSpPr/>
          <p:nvPr>
            <p:custDataLst>
              <p:tags r:id="rId7"/>
            </p:custDataLst>
          </p:nvPr>
        </p:nvSpPr>
        <p:spPr>
          <a:xfrm>
            <a:off x="838200" y="2545075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0950" name="任意多边形 46"/>
          <p:cNvSpPr/>
          <p:nvPr>
            <p:custDataLst>
              <p:tags r:id="rId8"/>
            </p:custDataLst>
          </p:nvPr>
        </p:nvSpPr>
        <p:spPr>
          <a:xfrm>
            <a:off x="917974" y="263154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845903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0952" name="正文"/>
          <p:cNvSpPr txBox="1"/>
          <p:nvPr>
            <p:custDataLst>
              <p:tags r:id="rId10"/>
            </p:custDataLst>
          </p:nvPr>
        </p:nvSpPr>
        <p:spPr>
          <a:xfrm>
            <a:off x="2422117" y="261754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案例简介：该项目在竣工验收阶段采用了哪些造价管理措施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095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613888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0956" name="任意多边形 51"/>
          <p:cNvSpPr/>
          <p:nvPr>
            <p:custDataLst>
              <p:tags r:id="rId12"/>
            </p:custDataLst>
          </p:nvPr>
        </p:nvSpPr>
        <p:spPr>
          <a:xfrm>
            <a:off x="838200" y="3731338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0958" name="任意多边形 52"/>
          <p:cNvSpPr/>
          <p:nvPr>
            <p:custDataLst>
              <p:tags r:id="rId13"/>
            </p:custDataLst>
          </p:nvPr>
        </p:nvSpPr>
        <p:spPr>
          <a:xfrm>
            <a:off x="917974" y="3817811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032166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0960" name="正文"/>
          <p:cNvSpPr txBox="1"/>
          <p:nvPr>
            <p:custDataLst>
              <p:tags r:id="rId15"/>
            </p:custDataLst>
          </p:nvPr>
        </p:nvSpPr>
        <p:spPr>
          <a:xfrm>
            <a:off x="2422117" y="3803804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案例分析：竣工验收阶段造价管理的重要性和实施难点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096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800151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50964" name="任意多边形 57"/>
          <p:cNvSpPr/>
          <p:nvPr>
            <p:custDataLst>
              <p:tags r:id="rId17"/>
            </p:custDataLst>
          </p:nvPr>
        </p:nvSpPr>
        <p:spPr>
          <a:xfrm>
            <a:off x="838200" y="4917601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50966" name="任意多边形 58"/>
          <p:cNvSpPr/>
          <p:nvPr>
            <p:custDataLst>
              <p:tags r:id="rId18"/>
            </p:custDataLst>
          </p:nvPr>
        </p:nvSpPr>
        <p:spPr>
          <a:xfrm>
            <a:off x="917974" y="5004074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218429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0968" name="正文"/>
          <p:cNvSpPr txBox="1"/>
          <p:nvPr>
            <p:custDataLst>
              <p:tags r:id="rId20"/>
            </p:custDataLst>
          </p:nvPr>
        </p:nvSpPr>
        <p:spPr>
          <a:xfrm>
            <a:off x="2422117" y="4990067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案例总结：该高速公路项目竣工验收阶段造价管理的经验和教训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5097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4986414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01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后评估阶段造价管理</a:t>
            </a:r>
            <a:endParaRPr lang="zh-CN" altLang="en-US"/>
          </a:p>
        </p:txBody>
      </p:sp>
      <p:sp>
        <p:nvSpPr>
          <p:cNvPr id="105101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后评估的目的和意义</a:t>
            </a:r>
            <a:endParaRPr lang="zh-CN" altLang="en-US"/>
          </a:p>
        </p:txBody>
      </p:sp>
      <p:sp>
        <p:nvSpPr>
          <p:cNvPr id="1051338" name="矩形 14"/>
          <p:cNvSpPr/>
          <p:nvPr>
            <p:custDataLst>
              <p:tags r:id="rId2"/>
            </p:custDataLst>
          </p:nvPr>
        </p:nvSpPr>
        <p:spPr>
          <a:xfrm>
            <a:off x="2097015" y="1103897"/>
            <a:ext cx="9246363" cy="2390916"/>
          </a:xfrm>
          <a:prstGeom prst="rect">
            <a:avLst/>
          </a:prstGeom>
          <a:noFill/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endParaRPr lang="zh-CN" altLang="en-US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1340" name="文本框 15"/>
          <p:cNvSpPr txBox="1"/>
          <p:nvPr>
            <p:custDataLst>
              <p:tags r:id="rId3"/>
            </p:custDataLst>
          </p:nvPr>
        </p:nvSpPr>
        <p:spPr>
          <a:xfrm>
            <a:off x="2185625" y="1255415"/>
            <a:ext cx="9042270" cy="210470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目的：对项目后评估阶段造价管理进行全面总结和评估，发现问题并提出改进措施，提高项目投资效益和管理水平。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42" name="剪去对角的矩形 3"/>
          <p:cNvSpPr/>
          <p:nvPr>
            <p:custDataLst>
              <p:tags r:id="rId4"/>
            </p:custDataLst>
          </p:nvPr>
        </p:nvSpPr>
        <p:spPr>
          <a:xfrm>
            <a:off x="838200" y="1151923"/>
            <a:ext cx="1065906" cy="1066704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1344" name="文本框 18"/>
          <p:cNvSpPr txBox="1"/>
          <p:nvPr>
            <p:custDataLst>
              <p:tags r:id="rId5"/>
            </p:custDataLst>
          </p:nvPr>
        </p:nvSpPr>
        <p:spPr>
          <a:xfrm>
            <a:off x="926134" y="1255415"/>
            <a:ext cx="890515" cy="8594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4400" b="1" spc="150">
                <a:solidFill>
                  <a:srgbClr val="FFFFFF"/>
                </a:solidFill>
                <a:latin typeface="+mn-ea"/>
              </a:rPr>
              <a:t>01</a:t>
            </a:r>
            <a:endParaRPr lang="en-US" altLang="zh-CN" sz="4400" b="1" spc="150">
              <a:solidFill>
                <a:srgbClr val="FFFFFF"/>
              </a:solidFill>
              <a:latin typeface="+mn-ea"/>
            </a:endParaRPr>
          </a:p>
        </p:txBody>
      </p:sp>
      <p:sp>
        <p:nvSpPr>
          <p:cNvPr id="1051346" name="矩形 22"/>
          <p:cNvSpPr/>
          <p:nvPr>
            <p:custDataLst>
              <p:tags r:id="rId6"/>
            </p:custDataLst>
          </p:nvPr>
        </p:nvSpPr>
        <p:spPr>
          <a:xfrm>
            <a:off x="2107161" y="3783190"/>
            <a:ext cx="9246363" cy="2390916"/>
          </a:xfrm>
          <a:prstGeom prst="rect">
            <a:avLst/>
          </a:prstGeom>
          <a:noFill/>
          <a:ln w="63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endParaRPr lang="zh-CN" altLang="en-US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51348" name="文本框 23"/>
          <p:cNvSpPr txBox="1"/>
          <p:nvPr>
            <p:custDataLst>
              <p:tags r:id="rId7"/>
            </p:custDataLst>
          </p:nvPr>
        </p:nvSpPr>
        <p:spPr>
          <a:xfrm>
            <a:off x="2195095" y="3934708"/>
            <a:ext cx="9042270" cy="210470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意义：通过对后评估阶段造价管理的评估，可以为类似项目提供经验和教训，促进项目管理和工程造价领域的持续改进和创新。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0" name="剪去对角的矩形 25"/>
          <p:cNvSpPr/>
          <p:nvPr>
            <p:custDataLst>
              <p:tags r:id="rId8"/>
            </p:custDataLst>
          </p:nvPr>
        </p:nvSpPr>
        <p:spPr>
          <a:xfrm>
            <a:off x="847670" y="3831216"/>
            <a:ext cx="1065906" cy="1066704"/>
          </a:xfrm>
          <a:prstGeom prst="snip2DiagRect">
            <a:avLst>
              <a:gd name="adj1" fmla="val 0"/>
              <a:gd name="adj2" fmla="val 1666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1051352" name="文本框 26"/>
          <p:cNvSpPr txBox="1"/>
          <p:nvPr>
            <p:custDataLst>
              <p:tags r:id="rId9"/>
            </p:custDataLst>
          </p:nvPr>
        </p:nvSpPr>
        <p:spPr>
          <a:xfrm>
            <a:off x="935604" y="3934708"/>
            <a:ext cx="890515" cy="8594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4400" b="1" spc="150">
                <a:solidFill>
                  <a:srgbClr val="FFFFFF"/>
                </a:solidFill>
                <a:latin typeface="+mn-ea"/>
              </a:rPr>
              <a:t>02</a:t>
            </a:r>
            <a:endParaRPr lang="en-US" altLang="zh-CN" sz="4400" b="1" spc="150">
              <a:solidFill>
                <a:srgbClr val="FFFFFF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后评估的内容和方法</a:t>
            </a:r>
            <a:endParaRPr lang="zh-CN" altLang="en-US"/>
          </a:p>
        </p:txBody>
      </p:sp>
      <p:sp>
        <p:nvSpPr>
          <p:cNvPr id="1051398" name="矩形 3"/>
          <p:cNvSpPr/>
          <p:nvPr>
            <p:custDataLst>
              <p:tags r:id="rId2"/>
            </p:custDataLst>
          </p:nvPr>
        </p:nvSpPr>
        <p:spPr>
          <a:xfrm>
            <a:off x="1391850" y="2020318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0" name="矩形 13"/>
          <p:cNvSpPr/>
          <p:nvPr>
            <p:custDataLst>
              <p:tags r:id="rId3"/>
            </p:custDataLst>
          </p:nvPr>
        </p:nvSpPr>
        <p:spPr>
          <a:xfrm>
            <a:off x="838200" y="2020318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2" name="文本框 4"/>
          <p:cNvSpPr txBox="1"/>
          <p:nvPr>
            <p:custDataLst>
              <p:tags r:id="rId4"/>
            </p:custDataLst>
          </p:nvPr>
        </p:nvSpPr>
        <p:spPr>
          <a:xfrm>
            <a:off x="1678048" y="2147794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内容：对项目投资效果进行全面分析和评价，包括经济效益、社会效益和环境效益等方面。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404" name="矩形 39"/>
          <p:cNvSpPr/>
          <p:nvPr>
            <p:custDataLst>
              <p:tags r:id="rId5"/>
            </p:custDataLst>
          </p:nvPr>
        </p:nvSpPr>
        <p:spPr>
          <a:xfrm>
            <a:off x="1391850" y="3777500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6" name="矩形 5"/>
          <p:cNvSpPr/>
          <p:nvPr>
            <p:custDataLst>
              <p:tags r:id="rId6"/>
            </p:custDataLst>
          </p:nvPr>
        </p:nvSpPr>
        <p:spPr>
          <a:xfrm>
            <a:off x="838200" y="3777500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408" name="文本框 41"/>
          <p:cNvSpPr txBox="1"/>
          <p:nvPr>
            <p:custDataLst>
              <p:tags r:id="rId7"/>
            </p:custDataLst>
          </p:nvPr>
        </p:nvSpPr>
        <p:spPr>
          <a:xfrm>
            <a:off x="1678048" y="3905602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方法：采用定性和定量相结合的方法，包括对比分析法、因果分析法、专家打分法等。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后评估阶段的造价管理要点</a:t>
            </a:r>
            <a:endParaRPr lang="zh-CN" altLang="en-US"/>
          </a:p>
        </p:txBody>
      </p:sp>
      <p:sp>
        <p:nvSpPr>
          <p:cNvPr id="10514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456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58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评估项目投资效果：分析项目经济效益、社会效益等，为后续项目提供参考。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2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64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总结经验教训：对项目实施过程中出现的问题进行总结，提出改进措施。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468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优化设计方案：针对项目实际情况，对设计方案进行优化，降低项目成本。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470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4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476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完善管理制度：根据项目实施情况，完善相关管理制度，提高项目管理水平。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5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后评估阶段常见问题及应对措施</a:t>
            </a:r>
            <a:endParaRPr lang="zh-CN" altLang="en-US"/>
          </a:p>
        </p:txBody>
      </p:sp>
      <p:sp>
        <p:nvSpPr>
          <p:cNvPr id="1051522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4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6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28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0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应对措施：加强与相关方的沟通和协调，确保评估结果的客观性和公正性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532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4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36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常见问题：评估结果与实际情况存在偏差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538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0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2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应对措施：加强数据收集和整理，提高分析方法的科学性和有效性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544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6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548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常见问题：数据不准确、分析不深入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1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案例分析</a:t>
            </a:r>
            <a:endParaRPr lang="zh-CN" altLang="en-US"/>
          </a:p>
        </p:txBody>
      </p:sp>
      <p:sp>
        <p:nvSpPr>
          <p:cNvPr id="10515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598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06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案例概述：介绍案例的基本情况、背景和涉及的主要问题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案例效果评估：对案例的实施效果进行分析和评估，包括经济效益、社会效益等方面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18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6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案例总结与反思：总结案例的经验教训，提出改进和优化的建议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案例实施过程：详细描述案例的实施过程，包括实施方案、时间安排、资源投入等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16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工程竣工验收及后评估阶段信息化管理</a:t>
            </a:r>
            <a:endParaRPr lang="zh-CN" altLang="en-US"/>
          </a:p>
        </p:txBody>
      </p:sp>
      <p:sp>
        <p:nvSpPr>
          <p:cNvPr id="10516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https://d.book118.com/997122031024006043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79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1*l_h_i*1_1_2"/>
  <p:tag name="KSO_WM_UNIT_INDEX" val="1_1_2"/>
  <p:tag name="KSO_WM_UNIT_LAYERLEVEL" val="1_1_1"/>
  <p:tag name="KSO_WM_UNIT_LINE_FORE_SCHEMECOLOR_INDEX" val="5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"/>
  <p:tag name="KSO_WM_UNIT_SUBTYPE" val="a"/>
  <p:tag name="KSO_WM_UNIT_TYPE" val="l_h_f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6_1*l_h_i*1_1_3"/>
  <p:tag name="KSO_WM_UNIT_INDEX" val="1_1_3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1*l_h_i*1_1_1"/>
  <p:tag name="KSO_WM_UNIT_INDEX" val="1_1_1"/>
  <p:tag name="KSO_WM_UNIT_LAYERLEVEL" val="1_1_1"/>
  <p:tag name="KSO_WM_UNIT_SUBTYPE" val="d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1*l_h_i*1_2_2"/>
  <p:tag name="KSO_WM_UNIT_INDEX" val="1_2_2"/>
  <p:tag name="KSO_WM_UNIT_LAYERLEVEL" val="1_1_1"/>
  <p:tag name="KSO_WM_UNIT_LINE_FORE_SCHEMECOLOR_INDEX" val="6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"/>
  <p:tag name="KSO_WM_UNIT_SUBTYPE" val="a"/>
  <p:tag name="KSO_WM_UNIT_TYPE" val="l_h_f"/>
  <p:tag name="KSO_WM_UNIT_VALUE" val="276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6_1*l_h_i*1_2_3"/>
  <p:tag name="KSO_WM_UNIT_INDEX" val="1_2_3"/>
  <p:tag name="KSO_WM_UNIT_LAYERLEVEL" val="1_1_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62.9855346679688}"/>
  <p:tag name="KSO_WM_TAG_VERSION" val="3.0"/>
  <p:tag name="KSO_WM_TEMPLATE_CATEGORY" val="diagram"/>
  <p:tag name="KSO_WM_TEMPLATE_INDEX" val="20231306"/>
  <p:tag name="KSO_WM_UNIT_COMPATIBLE" val="0"/>
  <p:tag name="KSO_WM_UNIT_DIAGRAM_ISNUMVISUAL" val="0"/>
  <p:tag name="KSO_WM_UNIT_DIAGRAM_ISREFERUNIT" val="0"/>
  <p:tag name="KSO_WM_UNIT_HIGHLIGHT" val="0"/>
  <p:tag name="KSO_WM_UNIT_ID" val="diagram20231306_1*l_h_i*1_2_1"/>
  <p:tag name="KSO_WM_UNIT_INDEX" val="1_2_1"/>
  <p:tag name="KSO_WM_UNIT_LAYERLEVEL" val="1_1_1"/>
  <p:tag name="KSO_WM_UNIT_SUBTYPE" val="d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5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42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思源黑体 CN Normal</vt:lpstr>
      <vt:lpstr>Calibri Light</vt:lpstr>
      <vt:lpstr>+中文正文</vt:lpstr>
      <vt:lpstr>宋体</vt:lpstr>
      <vt:lpstr>Office Theme</vt:lpstr>
      <vt:lpstr>工程竣工验收及后评估阶段造价管理</vt:lpstr>
      <vt:lpstr>目录</vt:lpstr>
      <vt:lpstr>单击编辑章节标题</vt:lpstr>
      <vt:lpstr>工程竣工验收阶段造价管理</vt:lpstr>
      <vt:lpstr>竣工验收流程</vt:lpstr>
      <vt:lpstr>验收阶段造价管理要点</vt:lpstr>
      <vt:lpstr>验收阶段常见问题及应对措施</vt:lpstr>
      <vt:lpstr>案例分析</vt:lpstr>
      <vt:lpstr>后评估阶段造价管理</vt:lpstr>
      <vt:lpstr>后评估的目的和意义</vt:lpstr>
      <vt:lpstr>后评估的内容和方法</vt:lpstr>
      <vt:lpstr>后评估阶段的造价管理要点</vt:lpstr>
      <vt:lpstr>后评估阶段常见问题及应对措施</vt:lpstr>
      <vt:lpstr>案例分析</vt:lpstr>
      <vt:lpstr>工程竣工验收及后评估阶段信息化管理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2024-09-16T20:45:53.200</cp:lastPrinted>
  <dcterms:created xsi:type="dcterms:W3CDTF">2024-09-16T12:45:53Z</dcterms:created>
  <dcterms:modified xsi:type="dcterms:W3CDTF">2024-09-16T12:45:56Z</dcterms:modified>
</cp:coreProperties>
</file>