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122DF1D5-7D5B-436C-B1DE-3CD90B91004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EE6688E-C09E-42A1-8535-888150462C9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E5E2B232-B939-498D-9A84-783A5FF4077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C3B5FBB8-2905-42B9-8419-21FBCA3C7BE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1EE6E7EE-A78C-44ED-A4C1-091870554363}"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ADE5A850-761D-4293-9CEF-7C8679906CA6}"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F7FD8562-9ED1-465C-83D0-F82B5B0EDA9F}"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54EF48C-2C51-435C-970F-345B8AE5D8C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821A772-7A6F-41F2-A051-09B042A2929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771F1D5-4CBB-42E8-BA3C-2001A06ED3D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4996F52-076B-4EBE-8EBC-6B6B9B2C756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11.jpeg" /><Relationship Id="rId5"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13.jpeg" /><Relationship Id="rId4" Type="http://schemas.openxmlformats.org/officeDocument/2006/relationships/image" Target="../media/image14.jpeg" /><Relationship Id="rId5"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16.jpeg" /><Relationship Id="rId4" Type="http://schemas.openxmlformats.org/officeDocument/2006/relationships/image" Target="../media/image17.jpeg" /><Relationship Id="rId5"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8.jpeg" /><Relationship Id="rId3"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9.jpeg" /><Relationship Id="rId3"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97130143146006026"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30522" y="1105448"/>
            <a:ext cx="7238537" cy="2009775"/>
          </a:xfrm>
          <a:prstGeom prst="rect">
            <a:avLst/>
          </a:prstGeom>
        </p:spPr>
        <p:txBody>
          <a:bodyPr vert="horz" wrap="square" lIns="114300" tIns="57150" rIns="114300" bIns="57150" rtlCol="0" anchor="b"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950" b="1">
                <a:solidFill>
                  <a:schemeClr val="dk1">
                    <a:lumMod val="75000"/>
                    <a:lumOff val="25000"/>
                  </a:schemeClr>
                </a:solidFill>
                <a:latin typeface="STKaiti"/>
                <a:ea typeface="STKaiti"/>
                <a:cs typeface="STKaiti"/>
              </a:rPr>
              <a:t>一季度个人工作总结</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5220184" y="1034838"/>
            <a:ext cx="5507355" cy="46920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chemeClr val="accent3">
                    <a:lumMod val="50000"/>
                  </a:schemeClr>
                </a:solidFill>
                <a:latin typeface="STKaiti"/>
                <a:ea typeface="STKaiti"/>
                <a:cs typeface="STKaiti"/>
              </a:rPr>
              <a:t>引言</a:t>
            </a:r>
          </a:p>
          <a:p>
            <a:pPr marL="203200" lvl="0" indent="-203200">
              <a:lnSpc>
                <a:spcPct val="140000"/>
              </a:lnSpc>
              <a:spcBef>
                <a:spcPts val="375"/>
              </a:spcBef>
              <a:buFont typeface="Arial"/>
              <a:buChar char="•"/>
            </a:pPr>
            <a:r>
              <a:rPr lang="en-US" sz="2400">
                <a:solidFill>
                  <a:schemeClr val="accent3">
                    <a:lumMod val="50000"/>
                  </a:schemeClr>
                </a:solidFill>
                <a:latin typeface="STKaiti"/>
                <a:ea typeface="STKaiti"/>
                <a:cs typeface="STKaiti"/>
              </a:rPr>
              <a:t>一季度工作完成情况</a:t>
            </a:r>
          </a:p>
          <a:p>
            <a:pPr marL="203200" lvl="0" indent="-203200">
              <a:lnSpc>
                <a:spcPct val="140000"/>
              </a:lnSpc>
              <a:spcBef>
                <a:spcPts val="375"/>
              </a:spcBef>
              <a:buFont typeface="Arial"/>
              <a:buChar char="•"/>
            </a:pPr>
            <a:r>
              <a:rPr lang="en-US" sz="2400">
                <a:solidFill>
                  <a:schemeClr val="accent3">
                    <a:lumMod val="50000"/>
                  </a:schemeClr>
                </a:solidFill>
                <a:latin typeface="STKaiti"/>
                <a:ea typeface="STKaiti"/>
                <a:cs typeface="STKaiti"/>
              </a:rPr>
              <a:t>工作中的亮点与不足</a:t>
            </a:r>
          </a:p>
          <a:p>
            <a:pPr marL="203200" lvl="0" indent="-203200">
              <a:lnSpc>
                <a:spcPct val="140000"/>
              </a:lnSpc>
              <a:spcBef>
                <a:spcPts val="375"/>
              </a:spcBef>
              <a:buFont typeface="Arial"/>
              <a:buChar char="•"/>
            </a:pPr>
            <a:r>
              <a:rPr lang="en-US" sz="2400">
                <a:solidFill>
                  <a:schemeClr val="accent3">
                    <a:lumMod val="50000"/>
                  </a:schemeClr>
                </a:solidFill>
                <a:latin typeface="STKaiti"/>
                <a:ea typeface="STKaiti"/>
                <a:cs typeface="STKaiti"/>
              </a:rPr>
              <a:t>个人能力提升与成长</a:t>
            </a:r>
          </a:p>
          <a:p>
            <a:pPr marL="203200" lvl="0" indent="-203200">
              <a:lnSpc>
                <a:spcPct val="140000"/>
              </a:lnSpc>
              <a:spcBef>
                <a:spcPts val="375"/>
              </a:spcBef>
              <a:buFont typeface="Arial"/>
              <a:buChar char="•"/>
            </a:pPr>
            <a:r>
              <a:rPr lang="en-US" sz="2400">
                <a:solidFill>
                  <a:schemeClr val="accent3">
                    <a:lumMod val="50000"/>
                  </a:schemeClr>
                </a:solidFill>
                <a:latin typeface="STKaiti"/>
                <a:ea typeface="STKaiti"/>
                <a:cs typeface="STKaiti"/>
              </a:rPr>
              <a:t>二季度工作计划与展望</a:t>
            </a:r>
          </a:p>
          <a:p>
            <a:pPr marL="203200" lvl="0" indent="-203200">
              <a:lnSpc>
                <a:spcPct val="140000"/>
              </a:lnSpc>
              <a:spcBef>
                <a:spcPts val="375"/>
              </a:spcBef>
              <a:buFont typeface="Arial"/>
              <a:buChar char="•"/>
            </a:pPr>
            <a:r>
              <a:rPr lang="en-US" sz="2400">
                <a:solidFill>
                  <a:schemeClr val="accent3">
                    <a:lumMod val="50000"/>
                  </a:schemeClr>
                </a:solidFill>
                <a:latin typeface="STKaiti"/>
                <a:ea typeface="STKaiti"/>
                <a:cs typeface="STKaiti"/>
              </a:rPr>
              <a:t>需要协助与支持的方面</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6363" y="3338766"/>
            <a:ext cx="9439275" cy="1610307"/>
          </a:xfrm>
          <a:prstGeom prst="rect">
            <a:avLst/>
          </a:prstGeom>
        </p:spPr>
        <p:txBody>
          <a:bodyPr vert="horz" wrap="square" lIns="114300" tIns="57150" rIns="114300" bIns="5715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pPr>
            <a:r>
              <a:rPr lang="en-US" sz="4500" b="1">
                <a:solidFill>
                  <a:schemeClr val="dk1">
                    <a:lumMod val="75000"/>
                    <a:lumOff val="25000"/>
                    <a:alpha val="100000"/>
                  </a:schemeClr>
                </a:solidFill>
                <a:latin typeface="STKaiti"/>
                <a:ea typeface="STKaiti"/>
                <a:cs typeface="STKaiti"/>
              </a:rPr>
              <a:t>引言</a:t>
            </a:r>
          </a:p>
        </p:txBody>
      </p:sp>
      <p:sp>
        <p:nvSpPr>
          <p:cNvPr id="3" name="TextBox 3"/>
          <p:cNvSpPr txBox="1"/>
          <p:nvPr/>
        </p:nvSpPr>
        <p:spPr>
          <a:xfrm>
            <a:off x="4432518" y="2021239"/>
            <a:ext cx="3326964" cy="17145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8400" b="1">
                <a:solidFill>
                  <a:schemeClr val="dk1">
                    <a:lumMod val="75000"/>
                    <a:lumOff val="25000"/>
                  </a:schemeClr>
                </a:solidFill>
                <a:latin typeface="PingFang SC"/>
                <a:ea typeface="PingFang SC"/>
                <a:cs typeface="PingFang SC"/>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a:pPr algn="ctr">
                <a:defRPr/>
              </a:pPr>
              <a:r>
                <a:rPr lang="en-US" sz="2940">
                  <a:solidFill>
                    <a:srgbClr val="FFFFFF"/>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grpSp>
      <p:pic>
        <p:nvPicPr>
          <p:cNvPr id="8" name="Picture 8"/>
          <p:cNvPicPr>
            <a:picLocks noChangeAspect="1"/>
          </p:cNvPicPr>
          <p:nvPr/>
        </p:nvPicPr>
        <p:blipFill>
          <a:blip r:embed="rId2"/>
          <a:srcRect t="16588" b="16588"/>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12111" b="12111"/>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l="18923" r="18923"/>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目的和背景</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总结一季度工作成果</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通过对一季度工作的全面梳理，总结个人在职责范围内的完成情况、工作亮点及存在的问题。</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明确下一阶段工作方向</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基于一季度工作成果，分析当前工作面临的挑战和机遇，为下一阶段制定合理的工作计划和目标提供依据。</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促进个人职业发展</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通过反思一季度工作中的得失，找出自身在职业技能、团队协作、沟通能力等方面的不足，进而制定提升计划，促进个人职业发展。</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21891" r="21891"/>
          <a:stretch>
            <a:fillRect/>
          </a:stretch>
        </p:blipFill>
        <p:spPr>
          <a:xfrm>
            <a:off x="8422414" y="1165018"/>
            <a:ext cx="3769585" cy="5168746"/>
          </a:xfrm>
          <a:prstGeom prst="ellipse">
            <a:avLst/>
          </a:prstGeom>
        </p:spPr>
      </p:pic>
      <p:sp>
        <p:nvSpPr>
          <p:cNvPr id="3" name="AutoShape 3"/>
          <p:cNvSpPr/>
          <p:nvPr/>
        </p:nvSpPr>
        <p:spPr>
          <a:xfrm>
            <a:off x="1049459" y="1392873"/>
            <a:ext cx="2537366" cy="971419"/>
          </a:xfrm>
          <a:prstGeom prst="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4" name="AutoShape 4"/>
          <p:cNvSpPr/>
          <p:nvPr/>
        </p:nvSpPr>
        <p:spPr>
          <a:xfrm>
            <a:off x="539110" y="1390903"/>
            <a:ext cx="975360" cy="975360"/>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5" name="TextBox 5"/>
          <p:cNvSpPr txBox="1"/>
          <p:nvPr/>
        </p:nvSpPr>
        <p:spPr>
          <a:xfrm>
            <a:off x="601242"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阐述个人在一季度内所承担的工作职责和任务，包括项目推进、客户服务、团队协作等方面的内容。</a:t>
            </a:r>
          </a:p>
        </p:txBody>
      </p:sp>
      <p:sp>
        <p:nvSpPr>
          <p:cNvPr id="6" name="AutoShape 6"/>
          <p:cNvSpPr/>
          <p:nvPr/>
        </p:nvSpPr>
        <p:spPr>
          <a:xfrm>
            <a:off x="3099145" y="1390903"/>
            <a:ext cx="975360" cy="975360"/>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7" name="TextBox 7"/>
          <p:cNvSpPr txBox="1"/>
          <p:nvPr/>
        </p:nvSpPr>
        <p:spPr>
          <a:xfrm>
            <a:off x="784885" y="1602358"/>
            <a:ext cx="3048000" cy="552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solidFill>
                <a:latin typeface="Microsoft Yahei"/>
                <a:ea typeface="Microsoft Yahei"/>
                <a:cs typeface="Microsoft Yahei"/>
              </a:rPr>
              <a:t>工作职责</a:t>
            </a:r>
          </a:p>
        </p:txBody>
      </p:sp>
      <p:sp>
        <p:nvSpPr>
          <p:cNvPr id="8" name="TextBox 8"/>
          <p:cNvSpPr txBox="1"/>
          <p:nvPr/>
        </p:nvSpPr>
        <p:spPr>
          <a:xfrm>
            <a:off x="4405571"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详细介绍一季度内个人所取得的工作成果，如项目完成情况、客户反馈、销售业绩等，用数据和事实说话。</a:t>
            </a:r>
          </a:p>
        </p:txBody>
      </p:sp>
      <p:grpSp>
        <p:nvGrpSpPr>
          <p:cNvPr id="9" name="Group 9"/>
          <p:cNvGrpSpPr/>
          <p:nvPr/>
        </p:nvGrpSpPr>
        <p:grpSpPr>
          <a:xfrm>
            <a:off x="4343439" y="1390903"/>
            <a:ext cx="3535395" cy="975360"/>
            <a:chOff x="4343439" y="1390903"/>
            <a:chExt cx="3535395" cy="975360"/>
          </a:xfrm>
        </p:grpSpPr>
        <p:sp>
          <p:nvSpPr>
            <p:cNvPr id="10" name="AutoShape 10"/>
            <p:cNvSpPr/>
            <p:nvPr/>
          </p:nvSpPr>
          <p:spPr>
            <a:xfrm>
              <a:off x="4854091" y="1391888"/>
              <a:ext cx="2537366" cy="971419"/>
            </a:xfrm>
            <a:prstGeom prst="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11" name="AutoShape 11"/>
            <p:cNvSpPr/>
            <p:nvPr/>
          </p:nvSpPr>
          <p:spPr>
            <a:xfrm>
              <a:off x="4343439" y="1390903"/>
              <a:ext cx="975360" cy="975360"/>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12" name="AutoShape 12"/>
            <p:cNvSpPr/>
            <p:nvPr/>
          </p:nvSpPr>
          <p:spPr>
            <a:xfrm>
              <a:off x="6903474" y="1390903"/>
              <a:ext cx="975360" cy="975360"/>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grpSp>
      <p:sp>
        <p:nvSpPr>
          <p:cNvPr id="13" name="TextBox 13"/>
          <p:cNvSpPr txBox="1"/>
          <p:nvPr/>
        </p:nvSpPr>
        <p:spPr>
          <a:xfrm>
            <a:off x="4587137" y="1601372"/>
            <a:ext cx="3048000" cy="55245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solidFill>
                <a:latin typeface="Microsoft Yahei"/>
                <a:ea typeface="Microsoft Yahei"/>
                <a:cs typeface="Microsoft Yahei"/>
              </a:rPr>
              <a:t>工作成果</a:t>
            </a:r>
          </a:p>
        </p:txBody>
      </p:sp>
      <p:sp>
        <p:nvSpPr>
          <p:cNvPr id="14" name="AutoShape 14"/>
          <p:cNvSpPr/>
          <p:nvPr/>
        </p:nvSpPr>
        <p:spPr>
          <a:xfrm>
            <a:off x="1049459" y="3941002"/>
            <a:ext cx="2537366" cy="971419"/>
          </a:xfrm>
          <a:prstGeom prst="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15" name="AutoShape 15"/>
          <p:cNvSpPr/>
          <p:nvPr/>
        </p:nvSpPr>
        <p:spPr>
          <a:xfrm>
            <a:off x="539110" y="3939031"/>
            <a:ext cx="975360" cy="975360"/>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16" name="TextBox 16"/>
          <p:cNvSpPr txBox="1"/>
          <p:nvPr/>
        </p:nvSpPr>
        <p:spPr>
          <a:xfrm>
            <a:off x="601242"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客观分析一季度工作中存在的问题和不足，如工作效率、沟通能力、团队协作等方面的短板。</a:t>
            </a:r>
          </a:p>
        </p:txBody>
      </p:sp>
      <p:sp>
        <p:nvSpPr>
          <p:cNvPr id="17" name="AutoShape 17"/>
          <p:cNvSpPr/>
          <p:nvPr/>
        </p:nvSpPr>
        <p:spPr>
          <a:xfrm>
            <a:off x="3099145" y="3939031"/>
            <a:ext cx="975360" cy="975360"/>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18" name="TextBox 18"/>
          <p:cNvSpPr txBox="1"/>
          <p:nvPr/>
        </p:nvSpPr>
        <p:spPr>
          <a:xfrm>
            <a:off x="784885" y="4150486"/>
            <a:ext cx="3066513"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solidFill>
                <a:latin typeface="Microsoft Yahei"/>
                <a:ea typeface="Microsoft Yahei"/>
                <a:cs typeface="Microsoft Yahei"/>
              </a:rPr>
              <a:t>存在的问题</a:t>
            </a:r>
          </a:p>
        </p:txBody>
      </p:sp>
      <p:sp>
        <p:nvSpPr>
          <p:cNvPr id="19" name="AutoShape 19"/>
          <p:cNvSpPr/>
          <p:nvPr/>
        </p:nvSpPr>
        <p:spPr>
          <a:xfrm>
            <a:off x="4853788" y="3941002"/>
            <a:ext cx="2537366" cy="971419"/>
          </a:xfrm>
          <a:prstGeom prst="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20" name="AutoShape 20"/>
          <p:cNvSpPr/>
          <p:nvPr/>
        </p:nvSpPr>
        <p:spPr>
          <a:xfrm>
            <a:off x="4343439" y="3939031"/>
            <a:ext cx="975360" cy="975360"/>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21" name="TextBox 21"/>
          <p:cNvSpPr txBox="1"/>
          <p:nvPr/>
        </p:nvSpPr>
        <p:spPr>
          <a:xfrm>
            <a:off x="4405571"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针对存在的问题，提出具体的改进措施和计划，如学习新技能、改进工作流程、加强团队协作等。</a:t>
            </a:r>
          </a:p>
        </p:txBody>
      </p:sp>
      <p:sp>
        <p:nvSpPr>
          <p:cNvPr id="22" name="AutoShape 22"/>
          <p:cNvSpPr/>
          <p:nvPr/>
        </p:nvSpPr>
        <p:spPr>
          <a:xfrm>
            <a:off x="6903474" y="3939031"/>
            <a:ext cx="975360" cy="975360"/>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23" name="TextBox 23"/>
          <p:cNvSpPr txBox="1"/>
          <p:nvPr/>
        </p:nvSpPr>
        <p:spPr>
          <a:xfrm>
            <a:off x="4587137" y="4150486"/>
            <a:ext cx="3048000"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solidFill>
                <a:latin typeface="Microsoft Yahei"/>
                <a:ea typeface="Microsoft Yahei"/>
                <a:cs typeface="Microsoft Yahei"/>
              </a:rPr>
              <a:t>改进措施</a:t>
            </a:r>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汇报范围</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6363" y="3338766"/>
            <a:ext cx="9439275" cy="1610307"/>
          </a:xfrm>
          <a:prstGeom prst="rect">
            <a:avLst/>
          </a:prstGeom>
        </p:spPr>
        <p:txBody>
          <a:bodyPr vert="horz" wrap="square" lIns="114300" tIns="57150" rIns="114300" bIns="5715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pPr>
            <a:r>
              <a:rPr lang="en-US" sz="4500" b="1">
                <a:solidFill>
                  <a:schemeClr val="dk1">
                    <a:lumMod val="75000"/>
                    <a:lumOff val="25000"/>
                    <a:alpha val="100000"/>
                  </a:schemeClr>
                </a:solidFill>
                <a:latin typeface="STKaiti"/>
                <a:ea typeface="STKaiti"/>
                <a:cs typeface="STKaiti"/>
              </a:rPr>
              <a:t>一季度工作完成情况</a:t>
            </a:r>
          </a:p>
        </p:txBody>
      </p:sp>
      <p:sp>
        <p:nvSpPr>
          <p:cNvPr id="3" name="TextBox 3"/>
          <p:cNvSpPr txBox="1"/>
          <p:nvPr/>
        </p:nvSpPr>
        <p:spPr>
          <a:xfrm>
            <a:off x="4432518" y="2021239"/>
            <a:ext cx="3326964" cy="17145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8400" b="1">
                <a:solidFill>
                  <a:schemeClr val="dk1">
                    <a:lumMod val="75000"/>
                    <a:lumOff val="25000"/>
                  </a:schemeClr>
                </a:solidFill>
                <a:latin typeface="PingFang SC"/>
                <a:ea typeface="PingFang SC"/>
                <a:cs typeface="PingFang SC"/>
              </a:rPr>
              <a:t>02</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本季度共安排10项任务，实际完成9项，完成率为90%。</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solidFill>
                <a:latin typeface="Microsoft Yahei"/>
                <a:ea typeface="Microsoft Yahei"/>
                <a:cs typeface="Microsoft Yahei"/>
              </a:rPr>
              <a:t>任务进度</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pic>
        <p:nvPicPr>
          <p:cNvPr id="9" name="Picture 9"/>
          <p:cNvPicPr>
            <a:picLocks noChangeAspect="1"/>
          </p:cNvPicPr>
          <p:nvPr/>
        </p:nvPicPr>
        <p:blipFill>
          <a:blip r:embed="rId2"/>
          <a:srcRect l="14292" r="14292"/>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solidFill>
                <a:latin typeface="Microsoft Yahei"/>
                <a:ea typeface="Microsoft Yahei"/>
                <a:cs typeface="Microsoft Yahei"/>
              </a:rPr>
              <a:t>工作质量</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pic>
        <p:nvPicPr>
          <p:cNvPr id="15" name="Picture 15"/>
          <p:cNvPicPr>
            <a:picLocks noChangeAspect="1"/>
          </p:cNvPicPr>
          <p:nvPr/>
        </p:nvPicPr>
        <p:blipFill>
          <a:blip r:embed="rId3"/>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solidFill>
                <a:latin typeface="Microsoft Yahei"/>
                <a:ea typeface="Microsoft Yahei"/>
                <a:cs typeface="Microsoft Yahei"/>
              </a:rPr>
              <a:t>团队协作</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pic>
        <p:nvPicPr>
          <p:cNvPr id="20" name="Picture 20"/>
          <p:cNvPicPr>
            <a:picLocks noChangeAspect="1"/>
          </p:cNvPicPr>
          <p:nvPr/>
        </p:nvPicPr>
        <p:blipFill>
          <a:blip r:embed="rId4"/>
          <a:srcRect l="36208" r="36208"/>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所完成的任务均达到预期目标，且质量较高，未出现重大失误。</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与团队成员沟通顺畅，协作紧密，共同完成了多项任务。</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总体完成情况</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cxnSp>
        <p:nvCxnSpPr>
          <p:cNvPr id="2" name="Connector 2"/>
          <p:cNvCxnSpPr/>
          <p:nvPr/>
        </p:nvCxnSpPr>
        <p:spPr>
          <a:xfrm flipV="1">
            <a:off x="1296416"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rot="-3859086" flipV="1">
            <a:off x="1527125" y="1469413"/>
            <a:ext cx="2109431" cy="2217572"/>
          </a:xfrm>
          <a:prstGeom prst="parallelogram">
            <a:avLst>
              <a:gd name="adj" fmla="val 54601"/>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4" name="TextBox 4"/>
          <p:cNvSpPr txBox="1"/>
          <p:nvPr/>
        </p:nvSpPr>
        <p:spPr>
          <a:xfrm>
            <a:off x="1338084"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solidFill>
                <a:latin typeface="Microsoft Yahei"/>
                <a:ea typeface="Microsoft Yahei"/>
                <a:cs typeface="Microsoft Yahei"/>
              </a:rPr>
              <a:t>负责推进的重点项目已按计划完成关键节点，整体进度符合预期。</a:t>
            </a:r>
          </a:p>
        </p:txBody>
      </p:sp>
      <p:pic>
        <p:nvPicPr>
          <p:cNvPr id="5" name="Picture 5"/>
          <p:cNvPicPr>
            <a:picLocks noChangeAspect="1"/>
          </p:cNvPicPr>
          <p:nvPr/>
        </p:nvPicPr>
        <p:blipFill>
          <a:blip r:embed="rId2"/>
          <a:srcRect l="22958" r="22958"/>
          <a:stretch>
            <a:fillRect/>
          </a:stretch>
        </p:blipFill>
        <p:spPr>
          <a:xfrm>
            <a:off x="1632387" y="1536628"/>
            <a:ext cx="1898907" cy="1898907"/>
          </a:xfrm>
          <a:prstGeom prst="ellipse">
            <a:avLst/>
          </a:prstGeom>
        </p:spPr>
      </p:pic>
      <p:sp>
        <p:nvSpPr>
          <p:cNvPr id="6" name="AutoShape 6"/>
          <p:cNvSpPr/>
          <p:nvPr/>
        </p:nvSpPr>
        <p:spPr>
          <a:xfrm rot="-3859086" flipV="1">
            <a:off x="5041284" y="1457221"/>
            <a:ext cx="2109431" cy="2217572"/>
          </a:xfrm>
          <a:prstGeom prst="parallelogram">
            <a:avLst>
              <a:gd name="adj" fmla="val 54601"/>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pic>
        <p:nvPicPr>
          <p:cNvPr id="7" name="Picture 7"/>
          <p:cNvPicPr>
            <a:picLocks noChangeAspect="1"/>
          </p:cNvPicPr>
          <p:nvPr/>
        </p:nvPicPr>
        <p:blipFill>
          <a:blip r:embed="rId3"/>
          <a:stretch>
            <a:fillRect/>
          </a:stretch>
        </p:blipFill>
        <p:spPr>
          <a:xfrm>
            <a:off x="5146546" y="1536628"/>
            <a:ext cx="1898907" cy="1898907"/>
          </a:xfrm>
          <a:prstGeom prst="ellipse">
            <a:avLst/>
          </a:prstGeom>
        </p:spPr>
      </p:pic>
      <p:sp>
        <p:nvSpPr>
          <p:cNvPr id="8" name="AutoShape 8"/>
          <p:cNvSpPr/>
          <p:nvPr/>
        </p:nvSpPr>
        <p:spPr>
          <a:xfrm rot="-3859086" flipV="1">
            <a:off x="8711366" y="1419290"/>
            <a:ext cx="2109431" cy="2217572"/>
          </a:xfrm>
          <a:prstGeom prst="parallelogram">
            <a:avLst>
              <a:gd name="adj" fmla="val 54601"/>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pic>
        <p:nvPicPr>
          <p:cNvPr id="9" name="Picture 9"/>
          <p:cNvPicPr>
            <a:picLocks noChangeAspect="1"/>
          </p:cNvPicPr>
          <p:nvPr/>
        </p:nvPicPr>
        <p:blipFill>
          <a:blip r:embed="rId4"/>
          <a:srcRect t="708" b="708"/>
          <a:stretch>
            <a:fillRect/>
          </a:stretch>
        </p:blipFill>
        <p:spPr>
          <a:xfrm>
            <a:off x="8816628" y="1536628"/>
            <a:ext cx="1898907" cy="1898907"/>
          </a:xfrm>
          <a:prstGeom prst="ellipse">
            <a:avLst/>
          </a:prstGeom>
        </p:spPr>
      </p:pic>
      <p:sp>
        <p:nvSpPr>
          <p:cNvPr id="10" name="TextBox 10"/>
          <p:cNvSpPr txBox="1"/>
          <p:nvPr/>
        </p:nvSpPr>
        <p:spPr>
          <a:xfrm>
            <a:off x="1238761" y="3746205"/>
            <a:ext cx="29718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solidFill>
                <a:latin typeface="Microsoft Yahei"/>
                <a:ea typeface="Microsoft Yahei"/>
                <a:cs typeface="Microsoft Yahei"/>
              </a:rPr>
              <a:t>重要项目推进</a:t>
            </a:r>
          </a:p>
        </p:txBody>
      </p:sp>
      <p:sp>
        <p:nvSpPr>
          <p:cNvPr id="11" name="AutoShape 11"/>
          <p:cNvSpPr/>
          <p:nvPr/>
        </p:nvSpPr>
        <p:spPr>
          <a:xfrm>
            <a:off x="1235229" y="4350852"/>
            <a:ext cx="97536" cy="97536"/>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12" name="AutoShape 12"/>
          <p:cNvSpPr/>
          <p:nvPr/>
        </p:nvSpPr>
        <p:spPr>
          <a:xfrm>
            <a:off x="3788775" y="4350852"/>
            <a:ext cx="97536" cy="97536"/>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cxnSp>
        <p:nvCxnSpPr>
          <p:cNvPr id="13" name="Connector 13"/>
          <p:cNvCxnSpPr/>
          <p:nvPr/>
        </p:nvCxnSpPr>
        <p:spPr>
          <a:xfrm flipV="1">
            <a:off x="4700847" y="4399620"/>
            <a:ext cx="2492359" cy="4740"/>
          </a:xfrm>
          <a:prstGeom prst="line">
            <a:avLst/>
          </a:prstGeom>
          <a:ln w="9525">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4" name="TextBox 14"/>
          <p:cNvSpPr txBox="1"/>
          <p:nvPr/>
        </p:nvSpPr>
        <p:spPr>
          <a:xfrm>
            <a:off x="4742516"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solidFill>
                <a:latin typeface="Microsoft Yahei"/>
                <a:ea typeface="Microsoft Yahei"/>
                <a:cs typeface="Microsoft Yahei"/>
              </a:rPr>
              <a:t>针对工作中遇到的难题，积极寻求解决方案，并成功解决2个关键问题。</a:t>
            </a:r>
          </a:p>
        </p:txBody>
      </p:sp>
      <p:sp>
        <p:nvSpPr>
          <p:cNvPr id="15" name="TextBox 15"/>
          <p:cNvSpPr txBox="1"/>
          <p:nvPr/>
        </p:nvSpPr>
        <p:spPr>
          <a:xfrm>
            <a:off x="4643192" y="3746205"/>
            <a:ext cx="295275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solidFill>
                <a:latin typeface="Microsoft Yahei"/>
                <a:ea typeface="Microsoft Yahei"/>
                <a:cs typeface="Microsoft Yahei"/>
              </a:rPr>
              <a:t>难题解决</a:t>
            </a:r>
          </a:p>
        </p:txBody>
      </p:sp>
      <p:sp>
        <p:nvSpPr>
          <p:cNvPr id="16" name="AutoShape 16"/>
          <p:cNvSpPr/>
          <p:nvPr/>
        </p:nvSpPr>
        <p:spPr>
          <a:xfrm>
            <a:off x="4639660" y="4350852"/>
            <a:ext cx="97536" cy="97536"/>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17" name="AutoShape 17"/>
          <p:cNvSpPr/>
          <p:nvPr/>
        </p:nvSpPr>
        <p:spPr>
          <a:xfrm>
            <a:off x="7193207" y="4350852"/>
            <a:ext cx="97536" cy="97536"/>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cxnSp>
        <p:nvCxnSpPr>
          <p:cNvPr id="18" name="Connector 18"/>
          <p:cNvCxnSpPr/>
          <p:nvPr/>
        </p:nvCxnSpPr>
        <p:spPr>
          <a:xfrm flipV="1">
            <a:off x="8370929"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TextBox 19"/>
          <p:cNvSpPr txBox="1"/>
          <p:nvPr/>
        </p:nvSpPr>
        <p:spPr>
          <a:xfrm>
            <a:off x="8412597"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solidFill>
                <a:latin typeface="Microsoft Yahei"/>
                <a:ea typeface="Microsoft Yahei"/>
                <a:cs typeface="Microsoft Yahei"/>
              </a:rPr>
              <a:t>在工作中注重创新，提出并实施了2项新的工作方法和流程，提高了工作效率。</a:t>
            </a:r>
          </a:p>
        </p:txBody>
      </p:sp>
      <p:sp>
        <p:nvSpPr>
          <p:cNvPr id="20" name="TextBox 20"/>
          <p:cNvSpPr txBox="1"/>
          <p:nvPr/>
        </p:nvSpPr>
        <p:spPr>
          <a:xfrm>
            <a:off x="8313274" y="3746205"/>
            <a:ext cx="3019425"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solidFill>
                <a:latin typeface="Microsoft Yahei"/>
                <a:ea typeface="Microsoft Yahei"/>
                <a:cs typeface="Microsoft Yahei"/>
              </a:rPr>
              <a:t>创新成果</a:t>
            </a:r>
          </a:p>
        </p:txBody>
      </p:sp>
      <p:sp>
        <p:nvSpPr>
          <p:cNvPr id="21" name="AutoShape 21"/>
          <p:cNvSpPr/>
          <p:nvPr/>
        </p:nvSpPr>
        <p:spPr>
          <a:xfrm>
            <a:off x="8309741" y="4350852"/>
            <a:ext cx="97536" cy="97536"/>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22" name="AutoShape 22"/>
          <p:cNvSpPr/>
          <p:nvPr/>
        </p:nvSpPr>
        <p:spPr>
          <a:xfrm>
            <a:off x="10863288" y="4350852"/>
            <a:ext cx="97536" cy="97536"/>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重点任务完成情况</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592974"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3" name="AutoShape 3"/>
          <p:cNvSpPr/>
          <p:nvPr/>
        </p:nvSpPr>
        <p:spPr>
          <a:xfrm>
            <a:off x="4367942"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4" name="AutoShape 4"/>
          <p:cNvSpPr/>
          <p:nvPr/>
        </p:nvSpPr>
        <p:spPr>
          <a:xfrm>
            <a:off x="8133696"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5" name="AutoShape 5"/>
          <p:cNvSpPr/>
          <p:nvPr/>
        </p:nvSpPr>
        <p:spPr>
          <a:xfrm rot="-2700000" flipH="1" flipV="1">
            <a:off x="5274866" y="1333321"/>
            <a:ext cx="1642268" cy="1642268"/>
          </a:xfrm>
          <a:prstGeom prst="teardrop">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6" name="TextBox 6"/>
          <p:cNvSpPr txBox="1"/>
          <p:nvPr/>
        </p:nvSpPr>
        <p:spPr>
          <a:xfrm>
            <a:off x="4583677"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solidFill>
                <a:latin typeface="Microsoft Yahei"/>
                <a:ea typeface="Microsoft Yahei"/>
                <a:cs typeface="Microsoft Yahei"/>
              </a:rPr>
              <a:t>工作流程优化</a:t>
            </a:r>
          </a:p>
        </p:txBody>
      </p:sp>
      <p:sp>
        <p:nvSpPr>
          <p:cNvPr id="7" name="TextBox 7"/>
          <p:cNvSpPr txBox="1"/>
          <p:nvPr/>
        </p:nvSpPr>
        <p:spPr>
          <a:xfrm>
            <a:off x="4613687"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solidFill>
                <a:latin typeface="Microsoft Yahei"/>
                <a:ea typeface="Microsoft Yahei"/>
                <a:cs typeface="Microsoft Yahei"/>
              </a:rPr>
              <a:t>对现有工作流程进行梳理和优化，提高了工作效率和准确性。</a:t>
            </a:r>
          </a:p>
        </p:txBody>
      </p:sp>
      <p:sp>
        <p:nvSpPr>
          <p:cNvPr id="8" name="AutoShape 8"/>
          <p:cNvSpPr/>
          <p:nvPr/>
        </p:nvSpPr>
        <p:spPr>
          <a:xfrm>
            <a:off x="5818204" y="5524781"/>
            <a:ext cx="555593" cy="81705"/>
          </a:xfrm>
          <a:prstGeom prst="roundRect">
            <a:avLst>
              <a:gd name="adj" fmla="val 12500"/>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9" name="AutoShape 9"/>
          <p:cNvSpPr/>
          <p:nvPr/>
        </p:nvSpPr>
        <p:spPr>
          <a:xfrm rot="-2700000" flipH="1" flipV="1">
            <a:off x="1499898" y="1333321"/>
            <a:ext cx="1642268" cy="1642268"/>
          </a:xfrm>
          <a:prstGeom prst="teardrop">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10" name="TextBox 10"/>
          <p:cNvSpPr txBox="1"/>
          <p:nvPr/>
        </p:nvSpPr>
        <p:spPr>
          <a:xfrm>
            <a:off x="808710"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solidFill>
                <a:latin typeface="Microsoft Yahei"/>
                <a:ea typeface="Microsoft Yahei"/>
                <a:cs typeface="Microsoft Yahei"/>
              </a:rPr>
              <a:t>常规任务处理</a:t>
            </a:r>
          </a:p>
        </p:txBody>
      </p:sp>
      <p:sp>
        <p:nvSpPr>
          <p:cNvPr id="11" name="TextBox 11"/>
          <p:cNvSpPr txBox="1"/>
          <p:nvPr/>
        </p:nvSpPr>
        <p:spPr>
          <a:xfrm>
            <a:off x="838719"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solidFill>
                <a:latin typeface="Microsoft Yahei"/>
                <a:ea typeface="Microsoft Yahei"/>
                <a:cs typeface="Microsoft Yahei"/>
              </a:rPr>
              <a:t>按时完成日常报表、文档编写等常规任务，保证工作顺利进行。</a:t>
            </a:r>
          </a:p>
        </p:txBody>
      </p:sp>
      <p:sp>
        <p:nvSpPr>
          <p:cNvPr id="12" name="AutoShape 12"/>
          <p:cNvSpPr/>
          <p:nvPr/>
        </p:nvSpPr>
        <p:spPr>
          <a:xfrm>
            <a:off x="2043236" y="5524781"/>
            <a:ext cx="555593" cy="81705"/>
          </a:xfrm>
          <a:prstGeom prst="roundRect">
            <a:avLst>
              <a:gd name="adj" fmla="val 12500"/>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13" name="AutoShape 13"/>
          <p:cNvSpPr/>
          <p:nvPr/>
        </p:nvSpPr>
        <p:spPr>
          <a:xfrm rot="-2700000" flipH="1" flipV="1">
            <a:off x="9040620" y="1333321"/>
            <a:ext cx="1642268" cy="1642268"/>
          </a:xfrm>
          <a:prstGeom prst="teardrop">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14" name="TextBox 14"/>
          <p:cNvSpPr txBox="1"/>
          <p:nvPr/>
        </p:nvSpPr>
        <p:spPr>
          <a:xfrm>
            <a:off x="8349432"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solidFill>
                <a:latin typeface="Microsoft Yahei"/>
                <a:ea typeface="Microsoft Yahei"/>
                <a:cs typeface="Microsoft Yahei"/>
              </a:rPr>
              <a:t>知识技能提升</a:t>
            </a:r>
          </a:p>
        </p:txBody>
      </p:sp>
      <p:sp>
        <p:nvSpPr>
          <p:cNvPr id="15" name="TextBox 15"/>
          <p:cNvSpPr txBox="1"/>
          <p:nvPr/>
        </p:nvSpPr>
        <p:spPr>
          <a:xfrm>
            <a:off x="8379441"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solidFill>
                <a:latin typeface="Microsoft Yahei"/>
                <a:ea typeface="Microsoft Yahei"/>
                <a:cs typeface="Microsoft Yahei"/>
              </a:rPr>
              <a:t>利用业余时间学习新知识和技能，提升了自己的专业能力和综合素质。</a:t>
            </a:r>
          </a:p>
        </p:txBody>
      </p:sp>
      <p:sp>
        <p:nvSpPr>
          <p:cNvPr id="16" name="AutoShape 16"/>
          <p:cNvSpPr/>
          <p:nvPr/>
        </p:nvSpPr>
        <p:spPr>
          <a:xfrm>
            <a:off x="9583957" y="5524781"/>
            <a:ext cx="555593" cy="81705"/>
          </a:xfrm>
          <a:prstGeom prst="roundRect">
            <a:avLst>
              <a:gd name="adj" fmla="val 12500"/>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pic>
        <p:nvPicPr>
          <p:cNvPr id="17" name="Picture 17"/>
          <p:cNvPicPr>
            <a:picLocks noChangeAspect="1"/>
          </p:cNvPicPr>
          <p:nvPr/>
        </p:nvPicPr>
        <p:blipFill>
          <a:blip r:embed="rId2">
            <a:alphaModFix/>
          </a:blip>
          <a:srcRect l="16667" r="16667"/>
          <a:stretch>
            <a:fillRect/>
          </a:stretch>
        </p:blipFill>
        <p:spPr>
          <a:xfrm>
            <a:off x="1583319" y="1416742"/>
            <a:ext cx="1475427" cy="1475427"/>
          </a:xfrm>
          <a:prstGeom prst="ellipse">
            <a:avLst/>
          </a:prstGeom>
        </p:spPr>
      </p:pic>
      <p:pic>
        <p:nvPicPr>
          <p:cNvPr id="18" name="Picture 18"/>
          <p:cNvPicPr>
            <a:picLocks noChangeAspect="1"/>
          </p:cNvPicPr>
          <p:nvPr/>
        </p:nvPicPr>
        <p:blipFill>
          <a:blip r:embed="rId3">
            <a:alphaModFix/>
          </a:blip>
          <a:srcRect l="16667" r="16667"/>
          <a:stretch>
            <a:fillRect/>
          </a:stretch>
        </p:blipFill>
        <p:spPr>
          <a:xfrm>
            <a:off x="5358286" y="1416742"/>
            <a:ext cx="1475427" cy="1475427"/>
          </a:xfrm>
          <a:prstGeom prst="ellipse">
            <a:avLst/>
          </a:prstGeom>
        </p:spPr>
      </p:pic>
      <p:pic>
        <p:nvPicPr>
          <p:cNvPr id="19" name="Picture 19"/>
          <p:cNvPicPr>
            <a:picLocks noChangeAspect="1"/>
          </p:cNvPicPr>
          <p:nvPr/>
        </p:nvPicPr>
        <p:blipFill>
          <a:blip r:embed="rId4">
            <a:alphaModFix/>
          </a:blip>
          <a:srcRect l="12500" r="12500"/>
          <a:stretch>
            <a:fillRect/>
          </a:stretch>
        </p:blipFill>
        <p:spPr>
          <a:xfrm>
            <a:off x="9121095" y="1416742"/>
            <a:ext cx="1475427" cy="1475427"/>
          </a:xfrm>
          <a:prstGeom prst="ellipse">
            <a:avLst/>
          </a:prstGeom>
        </p:spPr>
      </p:pic>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日常工作完成情况</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6363" y="3338766"/>
            <a:ext cx="9439275" cy="1610307"/>
          </a:xfrm>
          <a:prstGeom prst="rect">
            <a:avLst/>
          </a:prstGeom>
        </p:spPr>
        <p:txBody>
          <a:bodyPr vert="horz" wrap="square" lIns="114300" tIns="57150" rIns="114300" bIns="5715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pPr>
            <a:r>
              <a:rPr lang="en-US" sz="4500" b="1">
                <a:solidFill>
                  <a:schemeClr val="dk1">
                    <a:lumMod val="75000"/>
                    <a:lumOff val="25000"/>
                    <a:alpha val="100000"/>
                  </a:schemeClr>
                </a:solidFill>
                <a:latin typeface="STKaiti"/>
                <a:ea typeface="STKaiti"/>
                <a:cs typeface="STKaiti"/>
              </a:rPr>
              <a:t>工作中的亮点与不足</a:t>
            </a:r>
          </a:p>
        </p:txBody>
      </p:sp>
      <p:sp>
        <p:nvSpPr>
          <p:cNvPr id="3" name="TextBox 3"/>
          <p:cNvSpPr txBox="1"/>
          <p:nvPr/>
        </p:nvSpPr>
        <p:spPr>
          <a:xfrm>
            <a:off x="4432518" y="2021239"/>
            <a:ext cx="3326964" cy="17145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8400" b="1">
                <a:solidFill>
                  <a:schemeClr val="dk1">
                    <a:lumMod val="75000"/>
                    <a:lumOff val="25000"/>
                  </a:schemeClr>
                </a:solidFill>
                <a:latin typeface="PingFang SC"/>
                <a:ea typeface="PingFang SC"/>
                <a:cs typeface="PingFang SC"/>
              </a:rPr>
              <a:t>03</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629637" y="1434871"/>
            <a:ext cx="638131" cy="638131"/>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3" name="AutoShape 3"/>
          <p:cNvSpPr/>
          <p:nvPr/>
        </p:nvSpPr>
        <p:spPr>
          <a:xfrm>
            <a:off x="3764381" y="1569615"/>
            <a:ext cx="368642" cy="368642"/>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cxnSp>
        <p:nvCxnSpPr>
          <p:cNvPr id="4" name="Connector 4"/>
          <p:cNvCxnSpPr/>
          <p:nvPr/>
        </p:nvCxnSpPr>
        <p:spPr>
          <a:xfrm flipH="1">
            <a:off x="3948703" y="2073002"/>
            <a:ext cx="0" cy="87254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5" name="TextBox 5"/>
          <p:cNvSpPr txBox="1"/>
          <p:nvPr/>
        </p:nvSpPr>
        <p:spPr>
          <a:xfrm>
            <a:off x="4406789" y="122051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solidFill>
                <a:latin typeface="Microsoft Yahei"/>
                <a:ea typeface="Microsoft Yahei"/>
                <a:cs typeface="Microsoft Yahei"/>
              </a:rPr>
              <a:t>高效的项目执行能力</a:t>
            </a:r>
          </a:p>
        </p:txBody>
      </p:sp>
      <p:sp>
        <p:nvSpPr>
          <p:cNvPr id="6" name="TextBox 6"/>
          <p:cNvSpPr txBox="1"/>
          <p:nvPr/>
        </p:nvSpPr>
        <p:spPr>
          <a:xfrm>
            <a:off x="4406789" y="176915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在本季度内，我成功完成了多个重要项目，包括XX大型活动的组织和执行，以及YY市场调研报告的撰写等。这些项目的顺利完成，不仅得到了领导和同事的认可，也提升了我在团队中的影响力。</a:t>
            </a:r>
          </a:p>
        </p:txBody>
      </p:sp>
      <p:sp>
        <p:nvSpPr>
          <p:cNvPr id="7" name="AutoShape 7"/>
          <p:cNvSpPr/>
          <p:nvPr/>
        </p:nvSpPr>
        <p:spPr>
          <a:xfrm>
            <a:off x="-545608" y="2453663"/>
            <a:ext cx="3870955" cy="3870955"/>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pic>
        <p:nvPicPr>
          <p:cNvPr id="8" name="Picture 8"/>
          <p:cNvPicPr>
            <a:picLocks noChangeAspect="1"/>
          </p:cNvPicPr>
          <p:nvPr/>
        </p:nvPicPr>
        <p:blipFill>
          <a:blip r:embed="rId2">
            <a:alphaModFix/>
          </a:blip>
          <a:srcRect l="12500" r="12500"/>
          <a:stretch>
            <a:fillRect/>
          </a:stretch>
        </p:blipFill>
        <p:spPr>
          <a:xfrm>
            <a:off x="-344549" y="2654723"/>
            <a:ext cx="3468836" cy="3468836"/>
          </a:xfrm>
          <a:prstGeom prst="ellipse">
            <a:avLst/>
          </a:prstGeom>
        </p:spPr>
      </p:pic>
      <p:sp>
        <p:nvSpPr>
          <p:cNvPr id="9" name="AutoShape 9"/>
          <p:cNvSpPr/>
          <p:nvPr/>
        </p:nvSpPr>
        <p:spPr>
          <a:xfrm>
            <a:off x="3629637" y="3155196"/>
            <a:ext cx="638131" cy="638131"/>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10" name="AutoShape 10"/>
          <p:cNvSpPr/>
          <p:nvPr/>
        </p:nvSpPr>
        <p:spPr>
          <a:xfrm>
            <a:off x="3764381" y="3289940"/>
            <a:ext cx="368642" cy="368642"/>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cxnSp>
        <p:nvCxnSpPr>
          <p:cNvPr id="11" name="Connector 11"/>
          <p:cNvCxnSpPr/>
          <p:nvPr/>
        </p:nvCxnSpPr>
        <p:spPr>
          <a:xfrm flipH="1">
            <a:off x="3948703" y="3793327"/>
            <a:ext cx="0" cy="87254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2" name="TextBox 12"/>
          <p:cNvSpPr txBox="1"/>
          <p:nvPr/>
        </p:nvSpPr>
        <p:spPr>
          <a:xfrm>
            <a:off x="4406789" y="2940841"/>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solidFill>
                <a:latin typeface="Microsoft Yahei"/>
                <a:ea typeface="Microsoft Yahei"/>
                <a:cs typeface="Microsoft Yahei"/>
              </a:rPr>
              <a:t>优秀的团队协作能力</a:t>
            </a:r>
          </a:p>
        </p:txBody>
      </p:sp>
      <p:sp>
        <p:nvSpPr>
          <p:cNvPr id="13" name="TextBox 13"/>
          <p:cNvSpPr txBox="1"/>
          <p:nvPr/>
        </p:nvSpPr>
        <p:spPr>
          <a:xfrm>
            <a:off x="4406789" y="3489481"/>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我始终注重与团队成员保持良好的沟通和协作，积极参与团队讨论和决策。在多个项目中，我主动承担重任，协调各方资源，确保项目的顺利进行。</a:t>
            </a:r>
          </a:p>
        </p:txBody>
      </p:sp>
      <p:sp>
        <p:nvSpPr>
          <p:cNvPr id="14" name="AutoShape 14"/>
          <p:cNvSpPr/>
          <p:nvPr/>
        </p:nvSpPr>
        <p:spPr>
          <a:xfrm>
            <a:off x="3629637" y="4875521"/>
            <a:ext cx="638131" cy="638131"/>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15" name="AutoShape 15"/>
          <p:cNvSpPr/>
          <p:nvPr/>
        </p:nvSpPr>
        <p:spPr>
          <a:xfrm>
            <a:off x="3764381" y="5010265"/>
            <a:ext cx="368642" cy="368642"/>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cxnSp>
        <p:nvCxnSpPr>
          <p:cNvPr id="16" name="Connector 16"/>
          <p:cNvCxnSpPr/>
          <p:nvPr/>
        </p:nvCxnSpPr>
        <p:spPr>
          <a:xfrm flipH="1">
            <a:off x="3948703" y="5513651"/>
            <a:ext cx="0" cy="87254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7" name="TextBox 17"/>
          <p:cNvSpPr txBox="1"/>
          <p:nvPr/>
        </p:nvSpPr>
        <p:spPr>
          <a:xfrm>
            <a:off x="4406789" y="466116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solidFill>
                <a:latin typeface="Microsoft Yahei"/>
                <a:ea typeface="Microsoft Yahei"/>
                <a:cs typeface="Microsoft Yahei"/>
              </a:rPr>
              <a:t>突出的创新思维</a:t>
            </a:r>
          </a:p>
        </p:txBody>
      </p:sp>
      <p:sp>
        <p:nvSpPr>
          <p:cNvPr id="18" name="TextBox 18"/>
          <p:cNvSpPr txBox="1"/>
          <p:nvPr/>
        </p:nvSpPr>
        <p:spPr>
          <a:xfrm>
            <a:off x="4406789" y="520980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在日常工作中，我不断尝试新的方法和思路，寻求更好的解决方案。例如，在ZZ项目中，我提出了具有创新性的市场推广策略，有效提升了产品的知名度和销量。</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亮点</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solidFill>
                <a:latin typeface="Microsoft Yahei"/>
                <a:ea typeface="Microsoft Yahei"/>
                <a:cs typeface="Microsoft Yahei"/>
              </a:rPr>
              <a:t>时间管理能力有待提高</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在本季度的工作中，我有时会因为琐事或临时任务而分散精力，导致一些重要任务的进度受到影响。这表明我在时间管理方面还有待加强，需要更好地规划和分配工作时间。</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solidFill>
                <a:latin typeface="Microsoft Yahei"/>
                <a:ea typeface="Microsoft Yahei"/>
                <a:cs typeface="Microsoft Yahei"/>
              </a:rPr>
              <a:t>沟通技巧需要改进</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在与同事和客户的沟通过程中，我有时表达不够清晰或缺乏耐心倾听对方的意见。这可能会导致信息传递的误解或沟通不畅，影响工作效率和团队氛围。</a:t>
            </a:r>
          </a:p>
        </p:txBody>
      </p:sp>
      <p:sp>
        <p:nvSpPr>
          <p:cNvPr id="6" name="AutoShape 6"/>
          <p:cNvSpPr/>
          <p:nvPr/>
        </p:nvSpPr>
        <p:spPr>
          <a:xfrm>
            <a:off x="884406" y="5955116"/>
            <a:ext cx="701468" cy="122998"/>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7531" r="27531"/>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不足</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287219"/>
          </a:xfrm>
          <a:prstGeom prst="round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3" name="TextBox 3"/>
          <p:cNvSpPr txBox="1"/>
          <p:nvPr/>
        </p:nvSpPr>
        <p:spPr>
          <a:xfrm>
            <a:off x="1304547" y="1787738"/>
            <a:ext cx="9582906"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solidFill>
                <a:latin typeface="Microsoft Yahei"/>
                <a:ea typeface="Microsoft Yahei"/>
                <a:cs typeface="Microsoft Yahei"/>
              </a:rPr>
              <a:t>针对时间管理能力不足的问题，我认为主要原因是缺乏有效的时间管理技巧和工具。为了改进这一点，我计划学习一些时间管理的方法和技巧，如制定详细的工作计划、设置优先级、避免拖延等。同时，我也会尝试使用一些时间管理工具来帮助自己更好地规划和分配工作时间。</a:t>
            </a:r>
          </a:p>
        </p:txBody>
      </p:sp>
      <p:sp>
        <p:nvSpPr>
          <p:cNvPr id="4" name="AutoShape 4"/>
          <p:cNvSpPr/>
          <p:nvPr/>
        </p:nvSpPr>
        <p:spPr>
          <a:xfrm>
            <a:off x="866575" y="3830586"/>
            <a:ext cx="10458850" cy="2286677"/>
          </a:xfrm>
          <a:prstGeom prst="roundRect">
            <a:avLst/>
          </a:prstGeom>
          <a:solidFill>
            <a:schemeClr val="accent1">
              <a:alpha val="15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5" name="TextBox 5"/>
          <p:cNvSpPr txBox="1"/>
          <p:nvPr/>
        </p:nvSpPr>
        <p:spPr>
          <a:xfrm>
            <a:off x="1218874" y="4371944"/>
            <a:ext cx="9582150"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1"/>
                </a:solidFill>
                <a:latin typeface="Microsoft Yahei"/>
                <a:ea typeface="Microsoft Yahei"/>
                <a:cs typeface="Microsoft Yahei"/>
              </a:rPr>
              <a:t>针对沟通技巧需要改进的问题，我认为主要原因是缺乏足够的沟通技巧和经验。为了改进这一点，我计划参加一些沟通技巧培训课程或阅读相关书籍，学习如何更好地表达自己、倾听他人、处理冲突等。同时，我也会在日常工作中多加注意自己的言行举止，积极与同事和客户建立良好的沟通关系。</a:t>
            </a:r>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原因分析</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https://d.book118.com/997130143146006026</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282828"/>
      </a:dk1>
      <a:lt1>
        <a:srgbClr val="E3F0E1"/>
      </a:lt1>
      <a:dk2>
        <a:srgbClr val="094000"/>
      </a:dk2>
      <a:lt2>
        <a:srgbClr val="F4F1D8"/>
      </a:lt2>
      <a:accent1>
        <a:srgbClr val="689E5F"/>
      </a:accent1>
      <a:accent2>
        <a:srgbClr val="59AE93"/>
      </a:accent2>
      <a:accent3>
        <a:srgbClr val="2D7A61"/>
      </a:accent3>
      <a:accent4>
        <a:srgbClr val="87D295"/>
      </a:accent4>
      <a:accent5>
        <a:srgbClr val="9CC86E"/>
      </a:accent5>
      <a:accent6>
        <a:srgbClr val="9BB67E"/>
      </a:accent6>
      <a:hlink>
        <a:srgbClr val="0000FF"/>
      </a:hlink>
      <a:folHlink>
        <a:srgbClr val="800080"/>
      </a:folHlink>
    </a:clrScheme>
    <a:fontScheme name="Office">
      <a:majorFont>
        <a:latin typeface="Calibri"/>
        <a:ea typeface="Arial"/>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Arial"/>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70</Paragraphs>
  <Slides>14</Slides>
  <Notes>0</Notes>
  <TotalTime>1</TotalTime>
  <HiddenSlides>0</HiddenSlides>
  <MMClips>0</MMClips>
  <ScaleCrop>0</ScaleCrop>
  <HeadingPairs>
    <vt:vector baseType="variant" size="6">
      <vt:variant>
        <vt:lpstr>Fonts used</vt:lpstr>
      </vt:variant>
      <vt:variant>
        <vt:i4>5</vt:i4>
      </vt:variant>
      <vt:variant>
        <vt:lpstr>Theme</vt:lpstr>
      </vt:variant>
      <vt:variant>
        <vt:i4>1</vt:i4>
      </vt:variant>
      <vt:variant>
        <vt:lpstr>Slide Titles</vt:lpstr>
      </vt:variant>
      <vt:variant>
        <vt:i4>14</vt:i4>
      </vt:variant>
    </vt:vector>
  </HeadingPairs>
  <TitlesOfParts>
    <vt:vector baseType="lpstr" size="20">
      <vt:lpstr>Arial</vt:lpstr>
      <vt:lpstr>Calibri</vt:lpstr>
      <vt:lpstr>STKaiti</vt:lpstr>
      <vt:lpstr>PingFang SC</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2024-09-01T03:52:14.251</cp:lastPrinted>
  <dcterms:created xsi:type="dcterms:W3CDTF">2024-08-31T19:52:14Z</dcterms:created>
  <dcterms:modified xsi:type="dcterms:W3CDTF">2024-08-31T19:52:16Z</dcterms:modified>
</cp:coreProperties>
</file>