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4691A72-0507-4C75-8C04-C759B284E4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4E362F-90F6-46E7-B6A6-46E350599F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BE11D2-4E51-4F14-9B3F-81969512F7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A0A8982-41CD-4BDA-AE98-30D4A347CF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298EFBB-4C20-4612-A3FD-20AD52001A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B0C13F4-DB59-46C8-94CA-CE1CCA6BD1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08EF095-D6AF-4A2D-B822-A3FA3FFCB6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25C2FDA-5E56-440B-9641-4AC27A9743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066F51B-FAF7-4378-A280-D488CD9332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A25433-671C-4326-BA72-8DA6A00CA6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542B77A-22E3-434B-83E0-0EE9D92873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bg>
      <p:bgPr>
        <a:gradFill flip="none"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78000">
              <a:schemeClr val="bg1">
                <a:alpha val="1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椭圆 5"/>
          <p:cNvSpPr>
            <a:spLocks noChangeAspect="1"/>
          </p:cNvSpPr>
          <p:nvPr userDrawn="1"/>
        </p:nvSpPr>
        <p:spPr>
          <a:xfrm rot="10800000">
            <a:off x="3836115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6">
                  <a:alpha val="100000"/>
                </a:schemeClr>
              </a:gs>
              <a:gs pos="23000">
                <a:schemeClr val="accent6">
                  <a:lumMod val="50000"/>
                  <a:alpha val="0"/>
                </a:schemeClr>
              </a:gs>
              <a:gs pos="63000">
                <a:schemeClr val="bg1">
                  <a:alpha val="100000"/>
                </a:schemeClr>
              </a:gs>
              <a:gs pos="97000">
                <a:schemeClr val="accent6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glow>
              <a:schemeClr val="accent1"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3" name="椭圆 3"/>
          <p:cNvSpPr>
            <a:spLocks noChangeAspect="1"/>
          </p:cNvSpPr>
          <p:nvPr userDrawn="1"/>
        </p:nvSpPr>
        <p:spPr>
          <a:xfrm>
            <a:off x="669939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0"/>
                  <a:alpha val="100000"/>
                </a:schemeClr>
              </a:gs>
              <a:gs pos="23000">
                <a:schemeClr val="bg2">
                  <a:alpha val="100000"/>
                </a:schemeClr>
              </a:gs>
              <a:gs pos="63000">
                <a:schemeClr val="bg1">
                  <a:alpha val="100000"/>
                </a:schemeClr>
              </a:gs>
              <a:gs pos="81000">
                <a:schemeClr val="accent1">
                  <a:alpha val="100000"/>
                </a:schemeClr>
              </a:gs>
              <a:gs pos="100000">
                <a:schemeClr val="tx1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 userDrawn="1">
            <p:ph type="ctrTitle" idx="2147483647" hasCustomPrompt="1"/>
          </p:nvPr>
        </p:nvSpPr>
        <p:spPr>
          <a:xfrm>
            <a:off x="7043681" y="4341644"/>
            <a:ext cx="4608954" cy="1006429"/>
          </a:xfrm>
        </p:spPr>
        <p:txBody>
          <a:bodyPr wrap="none" anchor="t">
            <a:spAutoFit/>
          </a:bodyPr>
          <a:lstStyle>
            <a:lvl1pPr lvl="0" algn="r" defTabSz="914400">
              <a:lnSpc>
                <a:spcPct val="90000"/>
              </a:lnSpc>
              <a:spcBef>
                <a:spcPct val="0"/>
              </a:spcBef>
              <a:buNone/>
              <a:defRPr lang="zh-CN" sz="6600" b="0" i="0" spc="300">
                <a:solidFill>
                  <a:schemeClr val="tx1">
                    <a:alpha val="100000"/>
                  </a:schemeClr>
                </a:solidFill>
                <a:latin typeface="Microsoft YaHei Light"/>
                <a:ea typeface="Microsoft YaHei Light"/>
              </a:defRPr>
            </a:lvl1pPr>
          </a:lstStyle>
          <a:p>
            <a:r>
              <a:rPr lang="zh-CN"/>
              <a:t>主标题样式</a:t>
            </a:r>
            <a:endParaRPr sz="6600" b="0" i="0" spc="300">
              <a:solidFill>
                <a:schemeClr val="bg1">
                  <a:alpha val="100000"/>
                </a:schemeClr>
              </a:solidFill>
              <a:latin typeface="Microsoft YaHei Light"/>
              <a:ea typeface="Microsoft YaHei Light"/>
            </a:endParaRPr>
          </a:p>
        </p:txBody>
      </p:sp>
      <p:sp>
        <p:nvSpPr>
          <p:cNvPr id="5" name="副标题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9044229" y="5591814"/>
            <a:ext cx="2608406" cy="341632"/>
          </a:xfrm>
        </p:spPr>
        <p:txBody>
          <a:bodyPr vert="horz" wrap="none" lIns="91440" tIns="45720" rIns="91440" bIns="45720" rtlCol="0">
            <a:spAutoFit/>
          </a:bodyPr>
          <a:lstStyle>
            <a:lvl1pPr marL="0" lvl="0" indent="0" algn="r" defTabSz="914400">
              <a:lnSpc>
                <a:spcPct val="90000"/>
              </a:lnSpc>
              <a:buFont typeface="Arial" pitchFamily="34" charset="0"/>
              <a:buNone/>
              <a:defRPr lang="zh-CN" sz="1800" b="0" i="0" spc="300">
                <a:solidFill>
                  <a:schemeClr val="bg1">
                    <a:lumMod val="50000"/>
                    <a:lumOff val="50000"/>
                    <a:alpha val="100000"/>
                  </a:schemeClr>
                </a:solidFill>
                <a:latin typeface="Microsoft YaHei Light"/>
                <a:ea typeface="Microsoft YaHei Light"/>
              </a:defRPr>
            </a:lvl1pPr>
          </a:lstStyle>
          <a:p>
            <a:r>
              <a:rPr lang="zh-CN"/>
              <a:t>点击编辑副标题样式</a:t>
            </a:r>
            <a:endParaRPr lang="zh-CN" sz="1800" b="0" i="0" spc="300">
              <a:solidFill>
                <a:schemeClr val="tx1">
                  <a:lumMod val="50000"/>
                  <a:lumOff val="50000"/>
                  <a:alpha val="100000"/>
                </a:schemeClr>
              </a:solidFill>
              <a:latin typeface="Microsoft YaHei Light"/>
              <a:ea typeface="Microsoft YaHei Light"/>
            </a:endParaRPr>
          </a:p>
        </p:txBody>
      </p:sp>
      <p:sp>
        <p:nvSpPr>
          <p:cNvPr id="6" name="文本占位符 17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8454324" y="3587947"/>
            <a:ext cx="3198311" cy="701731"/>
          </a:xfrm>
        </p:spPr>
        <p:txBody>
          <a:bodyPr wrap="none" anchor="b">
            <a:spAutoFit/>
          </a:bodyPr>
          <a:lstStyle>
            <a:lvl1pPr marL="0" lvl="0" indent="0" algn="r" defTabSz="914400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lang="zh-CN" sz="4400" b="0" i="0" spc="300">
                <a:solidFill>
                  <a:schemeClr val="tx1">
                    <a:alpha val="100000"/>
                  </a:schemeClr>
                </a:solidFill>
                <a:latin typeface="Microsoft YaHei Light"/>
                <a:ea typeface="Microsoft YaHei Light"/>
              </a:defRPr>
            </a:lvl1pPr>
          </a:lstStyle>
          <a:p>
            <a:r>
              <a:rPr lang="zh-CN"/>
              <a:t>主标题样式</a:t>
            </a:r>
            <a:endParaRPr sz="4400" b="0" i="0" spc="300">
              <a:solidFill>
                <a:schemeClr val="bg1">
                  <a:alpha val="100000"/>
                </a:schemeClr>
              </a:solidFill>
              <a:latin typeface="Microsoft YaHei Light"/>
              <a:ea typeface="Microsoft YaHei Light"/>
            </a:endParaRPr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bg>
      <p:bgPr>
        <a:gradFill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33000">
              <a:schemeClr val="bg1">
                <a:alpha val="10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形状 7"/>
          <p:cNvSpPr>
            <a:spLocks noChangeAspect="1"/>
          </p:cNvSpPr>
          <p:nvPr userDrawn="1"/>
        </p:nvSpPr>
        <p:spPr>
          <a:xfrm>
            <a:off x="701502" y="0"/>
            <a:ext cx="9909322" cy="6858000"/>
          </a:xfrm>
          <a:custGeom>
            <a:gdLst>
              <a:gd name="connsiteX0" fmla="*/ 2565736 w 9909322"/>
              <a:gd name="connsiteY0" fmla="*/ 0 h 6858000"/>
              <a:gd name="connsiteX1" fmla="*/ 7343586 w 9909322"/>
              <a:gd name="connsiteY1" fmla="*/ 0 h 6858000"/>
              <a:gd name="connsiteX2" fmla="*/ 7523833 w 9909322"/>
              <a:gd name="connsiteY2" fmla="*/ 103640 h 6858000"/>
              <a:gd name="connsiteX3" fmla="*/ 9909322 w 9909322"/>
              <a:gd name="connsiteY3" fmla="*/ 4340998 h 6858000"/>
              <a:gd name="connsiteX4" fmla="*/ 9311321 w 9909322"/>
              <a:gd name="connsiteY4" fmla="*/ 6702684 h 6858000"/>
              <a:gd name="connsiteX5" fmla="*/ 9222016 w 9909322"/>
              <a:gd name="connsiteY5" fmla="*/ 6858000 h 6858000"/>
              <a:gd name="connsiteX6" fmla="*/ 687306 w 9909322"/>
              <a:gd name="connsiteY6" fmla="*/ 6858000 h 6858000"/>
              <a:gd name="connsiteX7" fmla="*/ 598001 w 9909322"/>
              <a:gd name="connsiteY7" fmla="*/ 6702684 h 6858000"/>
              <a:gd name="connsiteX8" fmla="*/ 0 w 9909322"/>
              <a:gd name="connsiteY8" fmla="*/ 4340998 h 6858000"/>
              <a:gd name="connsiteX9" fmla="*/ 2385489 w 9909322"/>
              <a:gd name="connsiteY9" fmla="*/ 10364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09322" h="6858000">
                <a:moveTo>
                  <a:pt x="2565736" y="0"/>
                </a:moveTo>
                <a:lnTo>
                  <a:pt x="7343586" y="0"/>
                </a:lnTo>
                <a:lnTo>
                  <a:pt x="7523833" y="103640"/>
                </a:lnTo>
                <a:cubicBezTo>
                  <a:pt x="8953990" y="972624"/>
                  <a:pt x="9909322" y="2545246"/>
                  <a:pt x="9909322" y="4340998"/>
                </a:cubicBezTo>
                <a:cubicBezTo>
                  <a:pt x="9909322" y="5196118"/>
                  <a:pt x="9692693" y="6000642"/>
                  <a:pt x="9311321" y="6702684"/>
                </a:cubicBezTo>
                <a:lnTo>
                  <a:pt x="9222016" y="6858000"/>
                </a:lnTo>
                <a:lnTo>
                  <a:pt x="687306" y="6858000"/>
                </a:lnTo>
                <a:lnTo>
                  <a:pt x="598001" y="6702684"/>
                </a:lnTo>
                <a:cubicBezTo>
                  <a:pt x="216629" y="6000642"/>
                  <a:pt x="0" y="5196118"/>
                  <a:pt x="0" y="4340998"/>
                </a:cubicBezTo>
                <a:cubicBezTo>
                  <a:pt x="0" y="2545246"/>
                  <a:pt x="955332" y="972624"/>
                  <a:pt x="2385489" y="10364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0"/>
                  <a:alpha val="100000"/>
                </a:schemeClr>
              </a:gs>
              <a:gs pos="23000">
                <a:schemeClr val="bg2">
                  <a:alpha val="100000"/>
                </a:schemeClr>
              </a:gs>
              <a:gs pos="63000">
                <a:schemeClr val="bg1">
                  <a:alpha val="100000"/>
                </a:schemeClr>
              </a:gs>
              <a:gs pos="81000">
                <a:schemeClr val="accent1">
                  <a:alpha val="100000"/>
                </a:schemeClr>
              </a:gs>
              <a:gs pos="100000">
                <a:schemeClr val="tx1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 lang="zh-CN" altLang="en-US"/>
              <a:t>2024/2/16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33000">
              <a:schemeClr val="bg1">
                <a:alpha val="10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 lang="zh-CN" altLang="en-US"/>
              <a:t>2024/2/16</a:t>
            </a:fld>
            <a:endParaRPr kumimoji="1" lang="zh-CN" altLang="en-US"/>
          </a:p>
        </p:txBody>
      </p:sp>
      <p:sp>
        <p:nvSpPr>
          <p:cNvPr id="1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21"/>
          <p:cNvPicPr>
            <a:picLocks noChangeAspect="1"/>
          </p:cNvPicPr>
          <p:nvPr userDrawn="1"/>
        </p:nvPicPr>
        <p:blipFill>
          <a:blip r:embed="rId1">
            <a:alphaModFix amt="50000"/>
          </a:blip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bg>
      <p:bgPr>
        <a:gradFill flip="none"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78000">
              <a:schemeClr val="bg1">
                <a:alpha val="1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" name="椭圆 1"/>
          <p:cNvSpPr>
            <a:spLocks noChangeAspect="1"/>
          </p:cNvSpPr>
          <p:nvPr userDrawn="1"/>
        </p:nvSpPr>
        <p:spPr>
          <a:xfrm rot="10800000">
            <a:off x="3836115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6">
                  <a:alpha val="100000"/>
                </a:schemeClr>
              </a:gs>
              <a:gs pos="23000">
                <a:schemeClr val="accent6">
                  <a:lumMod val="50000"/>
                  <a:alpha val="0"/>
                </a:schemeClr>
              </a:gs>
              <a:gs pos="63000">
                <a:schemeClr val="bg1">
                  <a:alpha val="100000"/>
                </a:schemeClr>
              </a:gs>
              <a:gs pos="97000">
                <a:schemeClr val="accent6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glow>
              <a:schemeClr val="accent1"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9" name="椭圆 2"/>
          <p:cNvSpPr>
            <a:spLocks noChangeAspect="1"/>
          </p:cNvSpPr>
          <p:nvPr userDrawn="1"/>
        </p:nvSpPr>
        <p:spPr>
          <a:xfrm>
            <a:off x="669939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0"/>
                  <a:alpha val="100000"/>
                </a:schemeClr>
              </a:gs>
              <a:gs pos="23000">
                <a:schemeClr val="bg2">
                  <a:alpha val="100000"/>
                </a:schemeClr>
              </a:gs>
              <a:gs pos="63000">
                <a:schemeClr val="bg1">
                  <a:alpha val="100000"/>
                </a:schemeClr>
              </a:gs>
              <a:gs pos="81000">
                <a:schemeClr val="accent1">
                  <a:alpha val="100000"/>
                </a:schemeClr>
              </a:gs>
              <a:gs pos="100000">
                <a:schemeClr val="tx1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 lang="zh-CN" altLang="en-US"/>
              <a:t>2024/2/16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9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97153055012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教学模式实践研究\n## 1.教学模式的基本概念与理论框架\n### 1.1教学模式的定义与分类\n### 1.2教学模式的理论基础\n### 1.3教学模式的研究方法\n## 2.现有教学模式的分析与应用\n### 2.1传统教学模式的优缺点\n### 2.2现代教学模式的种类与特点\n### 2.3教学模式在实际教学中的应用案例\n## 3.教学模式实践研究的方案设计\n### 3.1研究目标与问题提出\n### 3.2研究方法的选择与实施\n### 3.3数据收集与处理策略\n## 4.教学模式实践研究的数据分析与讨论\n### 4.1数据描述与分析方法\n### 4.2教学模式实践研究的成果展示\n### 4.3教学模式实践研究的结论与建议\n## 5.教学模式实践研究的推广与启示\n### 5.1教学模式实践研究的推广应用\n### 5.2教学模式实践研究对其他教育领域的影响\n### 5.3教学模式实践研究的未来展望\n&quot;,&quot;templateId&quot;:&quot;wcihqg1n4jgz7pwewmrddotw8w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7309" y="4341644"/>
            <a:ext cx="11264900" cy="99695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/>
              <a:t>教学模式实践研究</a:t>
            </a:r>
            <a:endParaRPr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9273394" y="5591814"/>
            <a:ext cx="2379241" cy="341632"/>
          </a:xfrm>
        </p:spPr>
        <p:txBody>
          <a:bodyPr>
            <a:spAutoFit/>
          </a:bodyPr>
          <a:lstStyle/>
          <a:p>
            <a:pPr marL="0" indent="0">
              <a:buNone/>
            </a:pPr>
            <a:r>
              <a:rPr lang="en-US"/>
              <a:t>  </a:t>
            </a:r>
            <a:endParaRPr lang="zh-CN"/>
          </a:p>
        </p:txBody>
      </p:sp>
      <p:cxnSp>
        <p:nvCxnSpPr>
          <p:cNvPr id="4" name="直线连接符 4"/>
          <p:cNvCxnSpPr/>
          <p:nvPr/>
        </p:nvCxnSpPr>
        <p:spPr>
          <a:xfrm>
            <a:off x="10950590" y="752149"/>
            <a:ext cx="5400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占位符 20"/>
          <p:cNvSpPr txBox="1"/>
          <p:nvPr/>
        </p:nvSpPr>
        <p:spPr>
          <a:xfrm>
            <a:off x="397309" y="515266"/>
            <a:ext cx="184731" cy="337913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0">
              <a:solidFill>
                <a:schemeClr val="accent1"/>
              </a:solidFill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14" name="标题 1" descr="{&quot;isTemplate&quot;:true,&quot;type&quot;:&quot;title&quot;,&quot;canOmit&quot;:false,&quot;range&quot;:0}"/>
          <p:cNvSpPr txBox="1"/>
          <p:nvPr/>
        </p:nvSpPr>
        <p:spPr>
          <a:xfrm>
            <a:off x="692852" y="3423749"/>
            <a:ext cx="10883900" cy="698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400">
                <a:solidFill>
                  <a:schemeClr val="tx1">
                    <a:alpha val="100000"/>
                  </a:schemeClr>
                </a:solidFill>
              </a:rPr>
              <a:t>教学模式的基本概念与理论框架</a:t>
            </a:r>
            <a:endParaRPr/>
          </a:p>
        </p:txBody>
      </p:sp>
      <p:sp>
        <p:nvSpPr>
          <p:cNvPr id="115" name="文本占位符 3"/>
          <p:cNvSpPr txBox="1"/>
          <p:nvPr/>
        </p:nvSpPr>
        <p:spPr>
          <a:xfrm>
            <a:off x="5546726" y="2298681"/>
            <a:ext cx="1098550" cy="99695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44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>
                <a:solidFill>
                  <a:schemeClr val="tx1">
                    <a:alpha val="100000"/>
                  </a:schemeClr>
                </a:solidFill>
              </a:rPr>
              <a:t>01</a:t>
            </a:r>
            <a:endParaRPr lang="zh-CN" sz="66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52" name="Tencent" descr="{&quot;isTemplate&quot;:true,&quot;type&quot;:&quot;content&quot;,&quot;canOmit&quot;:false,&quot;range&quot;:0}"/>
          <p:cNvSpPr txBox="1"/>
          <p:nvPr/>
        </p:nvSpPr>
        <p:spPr>
          <a:xfrm>
            <a:off x="660400" y="1464212"/>
            <a:ext cx="10976295" cy="4851523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教学模式的定义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教学模式是一种教学方法和策略的综合体现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教学模式旨在帮助学生更有效地掌握知识和技能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教学模式可以根据教学内容和学生特点进行灵活调整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教学模式的分类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根据教学方法和策略的不同，教学模式可以分为以下几类：</a:t>
            </a:r>
            <a:endParaRPr/>
          </a:p>
          <a:p>
            <a:pPr marL="609600" lvl="2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以教师为中心的教学模式</a:t>
            </a:r>
            <a:endParaRPr/>
          </a:p>
          <a:p>
            <a:pPr marL="609600" lvl="2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以学生为中心的教学模式</a:t>
            </a:r>
            <a:endParaRPr/>
          </a:p>
          <a:p>
            <a:pPr marL="609600" lvl="2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混合式教学模式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根据教学内容的不同，教学模式可以分为以下几类：</a:t>
            </a:r>
            <a:endParaRPr/>
          </a:p>
          <a:p>
            <a:pPr marL="609600" lvl="2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学科教学模式</a:t>
            </a:r>
            <a:endParaRPr/>
          </a:p>
          <a:p>
            <a:pPr marL="609600" lvl="2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技巧教学模式</a:t>
            </a:r>
            <a:endParaRPr/>
          </a:p>
          <a:p>
            <a:pPr marL="609600" lvl="2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情境教学模式</a:t>
            </a:r>
            <a:endParaRPr/>
          </a:p>
        </p:txBody>
      </p:sp>
      <p:sp>
        <p:nvSpPr>
          <p:cNvPr id="15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教学模式的定义与分类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55" name="Picture 3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315750" y="1584357"/>
            <a:ext cx="4575952" cy="4575952"/>
          </a:xfrm>
          <a:prstGeom prst="ellipse">
            <a:avLst/>
          </a:prstGeom>
        </p:spPr>
      </p:pic>
      <p:grpSp>
        <p:nvGrpSpPr>
          <p:cNvPr id="156" name="组合 155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5582412" y="1807048"/>
            <a:ext cx="5629118" cy="4659814"/>
            <a:chOff x="5582412" y="1807048"/>
            <a:chExt cx="5629118" cy="4659814"/>
          </a:xfrm>
        </p:grpSpPr>
        <p:grpSp>
          <p:nvGrpSpPr>
            <p:cNvPr id="157" name="组合 3"/>
            <p:cNvGrpSpPr/>
            <p:nvPr/>
          </p:nvGrpSpPr>
          <p:grpSpPr>
            <a:xfrm>
              <a:off x="5582412" y="1807048"/>
              <a:ext cx="5629117" cy="1487888"/>
              <a:chOff x="571500" y="1815543"/>
              <a:chExt cx="5629117" cy="1487888"/>
            </a:xfrm>
          </p:grpSpPr>
          <p:sp>
            <p:nvSpPr>
              <p:cNvPr id="158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认知负荷理论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59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认知负荷理论关注学生在学习过程中所需投入的认知资源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教学模式应根据学生的认知负荷能力进行设计，以提高学习效果</a:t>
                </a:r>
                <a:endParaRPr/>
              </a:p>
            </p:txBody>
          </p:sp>
          <p:sp>
            <p:nvSpPr>
              <p:cNvPr id="160" name="椭圆 6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161" name="组合 7"/>
            <p:cNvGrpSpPr/>
            <p:nvPr/>
          </p:nvGrpSpPr>
          <p:grpSpPr>
            <a:xfrm>
              <a:off x="5582412" y="3393011"/>
              <a:ext cx="5629118" cy="1487888"/>
              <a:chOff x="571500" y="1815543"/>
              <a:chExt cx="5629118" cy="1487888"/>
            </a:xfrm>
          </p:grpSpPr>
          <p:sp>
            <p:nvSpPr>
              <p:cNvPr id="162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社会认知理论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63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社会认知理论强调学生通过观察、模仿和互动来学习知识和技能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教学模式应提供学生足够的互动机会，以促进学生之间的合作和竞争</a:t>
                </a:r>
                <a:endParaRPr/>
              </a:p>
            </p:txBody>
          </p:sp>
          <p:sp>
            <p:nvSpPr>
              <p:cNvPr id="164" name="椭圆 10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165" name="组合 11"/>
            <p:cNvGrpSpPr/>
            <p:nvPr/>
          </p:nvGrpSpPr>
          <p:grpSpPr>
            <a:xfrm>
              <a:off x="5582412" y="4978974"/>
              <a:ext cx="5629118" cy="1487888"/>
              <a:chOff x="571500" y="1815543"/>
              <a:chExt cx="5629118" cy="1487888"/>
            </a:xfrm>
          </p:grpSpPr>
          <p:sp>
            <p:nvSpPr>
              <p:cNvPr id="166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22082"/>
                <a:ext cx="463434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自主学习理论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67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自主学习理论主张学生应根据自己的需求和兴趣进行学习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教学模式应培养学生的自主学习能力，以激发学生的学习兴趣和动力</a:t>
                </a:r>
                <a:endParaRPr/>
              </a:p>
            </p:txBody>
          </p:sp>
          <p:sp>
            <p:nvSpPr>
              <p:cNvPr id="168" name="椭圆 14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16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教学模式的理论基础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7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教学模式的研究方法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72" name="组合 171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46709" y="2074672"/>
            <a:ext cx="10884892" cy="4063380"/>
            <a:chOff x="646709" y="2074672"/>
            <a:chExt cx="10884892" cy="4063380"/>
          </a:xfrm>
        </p:grpSpPr>
        <p:grpSp>
          <p:nvGrpSpPr>
            <p:cNvPr id="173" name="组合 172"/>
            <p:cNvGrpSpPr/>
            <p:nvPr/>
          </p:nvGrpSpPr>
          <p:grpSpPr>
            <a:xfrm>
              <a:off x="646709" y="2074672"/>
              <a:ext cx="3384000" cy="4063380"/>
              <a:chOff x="646710" y="2074672"/>
              <a:chExt cx="3384000" cy="4063380"/>
            </a:xfrm>
          </p:grpSpPr>
          <p:sp>
            <p:nvSpPr>
              <p:cNvPr id="174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实验法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实验法通过对比实验组和对照组的教学效果，检验教学模式的有效性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实验法可以采用随机分配原则，确保实验结果的可信度</a:t>
                </a:r>
                <a:endParaRPr/>
              </a:p>
            </p:txBody>
          </p:sp>
          <p:pic>
            <p:nvPicPr>
              <p:cNvPr id="17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  <p:grpSp>
          <p:nvGrpSpPr>
            <p:cNvPr id="178" name="组合 177"/>
            <p:cNvGrpSpPr/>
            <p:nvPr/>
          </p:nvGrpSpPr>
          <p:grpSpPr>
            <a:xfrm>
              <a:off x="4397155" y="2074672"/>
              <a:ext cx="3384000" cy="4063380"/>
              <a:chOff x="646710" y="2074672"/>
              <a:chExt cx="3384000" cy="4063380"/>
            </a:xfrm>
          </p:grpSpPr>
          <p:sp>
            <p:nvSpPr>
              <p:cNvPr id="179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观察法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观察法通过对教学过程和学生行为的观察，了解教学模式的实施情况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观察法可以通过定量和定性相结合的方式进行，以提高观察结果的准确性</a:t>
                </a:r>
                <a:endParaRPr/>
              </a:p>
            </p:txBody>
          </p:sp>
          <p:pic>
            <p:nvPicPr>
              <p:cNvPr id="18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  <p:grpSp>
          <p:nvGrpSpPr>
            <p:cNvPr id="183" name="组合 182"/>
            <p:cNvGrpSpPr/>
            <p:nvPr/>
          </p:nvGrpSpPr>
          <p:grpSpPr>
            <a:xfrm>
              <a:off x="8147601" y="2074672"/>
              <a:ext cx="3384000" cy="4063380"/>
              <a:chOff x="646710" y="2074672"/>
              <a:chExt cx="3384000" cy="4063380"/>
            </a:xfrm>
          </p:grpSpPr>
          <p:sp>
            <p:nvSpPr>
              <p:cNvPr id="184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问卷法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问卷法通过收集学生对教学模式的满意度和意见，了解教学模式的效果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问卷法可以通过在线或纸质形式进行，以提高问卷的回收率和有效性</a:t>
                </a:r>
                <a:endParaRPr/>
              </a:p>
            </p:txBody>
          </p:sp>
          <p:pic>
            <p:nvPicPr>
              <p:cNvPr id="18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89" name="标题 1" descr="{&quot;isTemplate&quot;:true,&quot;type&quot;:&quot;title&quot;,&quot;canOmit&quot;:false,&quot;range&quot;:0}"/>
          <p:cNvSpPr txBox="1"/>
          <p:nvPr/>
        </p:nvSpPr>
        <p:spPr>
          <a:xfrm>
            <a:off x="692852" y="3423749"/>
            <a:ext cx="10883900" cy="698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400">
                <a:solidFill>
                  <a:schemeClr val="tx1">
                    <a:alpha val="100000"/>
                  </a:schemeClr>
                </a:solidFill>
              </a:rPr>
              <a:t>现有教学模式的分析与应用</a:t>
            </a:r>
            <a:endParaRPr/>
          </a:p>
        </p:txBody>
      </p:sp>
      <p:sp>
        <p:nvSpPr>
          <p:cNvPr id="190" name="文本占位符 3"/>
          <p:cNvSpPr txBox="1"/>
          <p:nvPr/>
        </p:nvSpPr>
        <p:spPr>
          <a:xfrm>
            <a:off x="5546726" y="2298681"/>
            <a:ext cx="1098550" cy="99695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44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>
                <a:solidFill>
                  <a:schemeClr val="tx1">
                    <a:alpha val="100000"/>
                  </a:schemeClr>
                </a:solidFill>
              </a:rPr>
              <a:t>02</a:t>
            </a:r>
            <a:endParaRPr lang="zh-CN" sz="66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9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传统教学模式的优缺点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93" name="组合 192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94" name="组合 193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95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传统教学模式的优点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传统教学模式有利于教师对教学过程的控制和管理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传统教学模式适用于基础知识和技能的传授，有助于学生形成系统的知识体系</a:t>
                </a:r>
                <a:endParaRPr/>
              </a:p>
            </p:txBody>
          </p:sp>
          <p:pic>
            <p:nvPicPr>
              <p:cNvPr id="19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99" name="组合 198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00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传统教学模式的缺点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传统教学模式可能导致学生缺乏主动学习和创新能力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传统教学模式可能忽视学生的个性差异，影响学生的学习效果</a:t>
                </a:r>
                <a:endParaRPr/>
              </a:p>
            </p:txBody>
          </p:sp>
          <p:pic>
            <p:nvPicPr>
              <p:cNvPr id="20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05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06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07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08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现代教学模式的种类</a:t>
                </a:r>
                <a:endParaRPr/>
              </a:p>
            </p:txBody>
          </p:sp>
          <p:sp>
            <p:nvSpPr>
              <p:cNvPr id="209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以学生为中心的教学模式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混合式教学模式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情境教学模式</a:t>
                </a:r>
                <a:endParaRPr/>
              </a:p>
            </p:txBody>
          </p:sp>
          <p:sp>
            <p:nvSpPr>
              <p:cNvPr id="210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1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2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13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14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15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现代教学模式的特点</a:t>
                </a:r>
                <a:endParaRPr/>
              </a:p>
            </p:txBody>
          </p:sp>
          <p:sp>
            <p:nvSpPr>
              <p:cNvPr id="216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现代教学模式强调学生的主动参与和自主学习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现代教学模式注重培养学生的创新能力和团队协作能力</a:t>
                </a:r>
                <a:endParaRPr/>
              </a:p>
            </p:txBody>
          </p:sp>
          <p:sp>
            <p:nvSpPr>
              <p:cNvPr id="217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8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9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20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2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现代教学模式的种类与特点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23" name="Group 74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521950"/>
            <a:ext cx="5783287" cy="4824775"/>
            <a:chOff x="5982796" y="1521950"/>
            <a:chExt cx="5783287" cy="4824775"/>
          </a:xfrm>
        </p:grpSpPr>
        <p:grpSp>
          <p:nvGrpSpPr>
            <p:cNvPr id="224" name="Group 9"/>
            <p:cNvGrpSpPr/>
            <p:nvPr/>
          </p:nvGrpSpPr>
          <p:grpSpPr>
            <a:xfrm>
              <a:off x="5982796" y="1521950"/>
              <a:ext cx="5687135" cy="1523479"/>
              <a:chOff x="5982796" y="1521950"/>
              <a:chExt cx="5687135" cy="1523479"/>
            </a:xfrm>
          </p:grpSpPr>
          <p:sp>
            <p:nvSpPr>
              <p:cNvPr id="225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521950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以学生为中心的教学模式应用案例</a:t>
                </a:r>
                <a:endParaRPr/>
              </a:p>
            </p:txBody>
          </p:sp>
          <p:sp>
            <p:nvSpPr>
              <p:cNvPr id="226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92485"/>
                <a:ext cx="5687135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在数学教学中，教师可以采用问题驱动教学法，引导学生通过解决问题来学习数学知识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在英语教学中，教师可以采用任务型教学法，让学生在完成特定任务的过程中提高英语沟通能力</a:t>
                </a:r>
                <a:endParaRPr/>
              </a:p>
            </p:txBody>
          </p:sp>
        </p:grpSp>
        <p:grpSp>
          <p:nvGrpSpPr>
            <p:cNvPr id="227" name="Group 2"/>
            <p:cNvGrpSpPr/>
            <p:nvPr/>
          </p:nvGrpSpPr>
          <p:grpSpPr>
            <a:xfrm>
              <a:off x="5982796" y="3170591"/>
              <a:ext cx="5783287" cy="1523479"/>
              <a:chOff x="5982796" y="3170591"/>
              <a:chExt cx="5783287" cy="1523479"/>
            </a:xfrm>
          </p:grpSpPr>
          <p:sp>
            <p:nvSpPr>
              <p:cNvPr id="228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70591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混合式教学模式应用案例</a:t>
                </a:r>
                <a:endParaRPr/>
              </a:p>
            </p:txBody>
          </p:sp>
          <p:sp>
            <p:nvSpPr>
              <p:cNvPr id="229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641126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在信息技术教学中，教师可以采用线上教学和线下教学相结合的方法，让学生在课堂上进行实践操作，在线上进行知识巩固和拓展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在物理教学中，教师可以采用讲授式教学和实验式教学相结合的方法，让学生在课堂上掌握物理原理，在实验室进行实验操作</a:t>
                </a:r>
                <a:endParaRPr/>
              </a:p>
            </p:txBody>
          </p:sp>
        </p:grpSp>
        <p:grpSp>
          <p:nvGrpSpPr>
            <p:cNvPr id="230" name="Group 5"/>
            <p:cNvGrpSpPr/>
            <p:nvPr/>
          </p:nvGrpSpPr>
          <p:grpSpPr>
            <a:xfrm>
              <a:off x="5982796" y="4823246"/>
              <a:ext cx="5783287" cy="1523479"/>
              <a:chOff x="5982796" y="4823246"/>
              <a:chExt cx="5783287" cy="1523479"/>
            </a:xfrm>
          </p:grpSpPr>
          <p:sp>
            <p:nvSpPr>
              <p:cNvPr id="231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823246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情境教学模式应用案例</a:t>
                </a:r>
                <a:endParaRPr/>
              </a:p>
            </p:txBody>
          </p:sp>
          <p:sp>
            <p:nvSpPr>
              <p:cNvPr id="232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93781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在历史教学中，教师可以采用情境模拟教学法，让学生通过模拟历史事件，了解历史发展的过程和规律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在生物教学中，教师可以采用实地考察教学法，让学生通过实地考察生态园区，了解生物的多样性和生态环境的保护</a:t>
                </a:r>
                <a:endParaRPr/>
              </a:p>
            </p:txBody>
          </p:sp>
        </p:grpSp>
      </p:grpSp>
      <p:pic>
        <p:nvPicPr>
          <p:cNvPr id="233" name="Picture 18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478" r="21478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sp>
        <p:nvSpPr>
          <p:cNvPr id="23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教学模式在实际教学中的应用案例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235" name="椭圆 7"/>
          <p:cNvSpPr>
            <a:spLocks noChangeAspect="1"/>
          </p:cNvSpPr>
          <p:nvPr/>
        </p:nvSpPr>
        <p:spPr>
          <a:xfrm>
            <a:off x="4804244" y="1524563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36" name="椭圆 8"/>
          <p:cNvSpPr>
            <a:spLocks noChangeAspect="1"/>
          </p:cNvSpPr>
          <p:nvPr/>
        </p:nvSpPr>
        <p:spPr>
          <a:xfrm>
            <a:off x="4804244" y="3170591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37" name="椭圆 9"/>
          <p:cNvSpPr>
            <a:spLocks noChangeAspect="1"/>
          </p:cNvSpPr>
          <p:nvPr/>
        </p:nvSpPr>
        <p:spPr>
          <a:xfrm>
            <a:off x="4804244" y="4822844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7" name="标题 1" descr="{&quot;isTemplate&quot;:true,&quot;type&quot;:&quot;title&quot;,&quot;canOmit&quot;:false,&quot;range&quot;:0}"/>
          <p:cNvSpPr txBox="1"/>
          <p:nvPr/>
        </p:nvSpPr>
        <p:spPr>
          <a:xfrm>
            <a:off x="692852" y="3423749"/>
            <a:ext cx="10883900" cy="698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400">
                <a:solidFill>
                  <a:schemeClr val="tx1">
                    <a:alpha val="100000"/>
                  </a:schemeClr>
                </a:solidFill>
              </a:rPr>
              <a:t>教学模式实践研究的方案设计</a:t>
            </a:r>
            <a:endParaRPr/>
          </a:p>
        </p:txBody>
      </p:sp>
      <p:sp>
        <p:nvSpPr>
          <p:cNvPr id="8" name="文本占位符 3"/>
          <p:cNvSpPr txBox="1"/>
          <p:nvPr/>
        </p:nvSpPr>
        <p:spPr>
          <a:xfrm>
            <a:off x="5546726" y="2298681"/>
            <a:ext cx="1098550" cy="99695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44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>
                <a:solidFill>
                  <a:schemeClr val="tx1">
                    <a:alpha val="100000"/>
                  </a:schemeClr>
                </a:solidFill>
              </a:rPr>
              <a:t>03</a:t>
            </a:r>
            <a:endParaRPr lang="zh-CN" sz="66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0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1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2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3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研究目标</a:t>
                </a:r>
                <a:endParaRPr/>
              </a:p>
            </p:txBody>
          </p:sp>
          <p:sp>
            <p:nvSpPr>
              <p:cNvPr id="1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研究目标一：比较不同教学模式在不同学科和教育阶段的效果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研究目标二：探讨教学模式对学生学习动机和学习成绩的影响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研究目标三：分析教学模式的实施条件和影响因素</a:t>
                </a:r>
                <a:endParaRPr/>
              </a:p>
            </p:txBody>
          </p:sp>
          <p:sp>
            <p:nvSpPr>
              <p:cNvPr id="15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8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9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0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问题提出</a:t>
                </a:r>
                <a:endParaRPr/>
              </a:p>
            </p:txBody>
          </p:sp>
          <p:sp>
            <p:nvSpPr>
              <p:cNvPr id="21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问题一：哪种教学模式在特定学科和教育阶段更具优势？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问题二：教学模式如何影响学生的学习动机和学习成绩？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问题三：如何优化教学模式的实施条件，以提高教学效果？</a:t>
                </a:r>
                <a:endParaRPr/>
              </a:p>
            </p:txBody>
          </p:sp>
          <p:sp>
            <p:nvSpPr>
              <p:cNvPr id="22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研究目标与问题提出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https://d.book118.com/997153055012006044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simple_minimalist_dark">
      <a:dk1>
        <a:srgbClr val="FFFFFF"/>
      </a:dk1>
      <a:lt1>
        <a:srgbClr val="000000"/>
      </a:lt1>
      <a:dk2>
        <a:srgbClr val="F5F4F5"/>
      </a:dk2>
      <a:lt2>
        <a:srgbClr val="24282D"/>
      </a:lt2>
      <a:accent1>
        <a:srgbClr val="C1C5CB"/>
      </a:accent1>
      <a:accent2>
        <a:srgbClr val="A1A5AA"/>
      </a:accent2>
      <a:accent3>
        <a:srgbClr val="828589"/>
      </a:accent3>
      <a:accent4>
        <a:srgbClr val="C4BEBC"/>
      </a:accent4>
      <a:accent5>
        <a:srgbClr val="7A7B79"/>
      </a:accent5>
      <a:accent6>
        <a:srgbClr val="5C5553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83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教学模式实践研究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2024-09-18T04:11:27.916</cp:lastPrinted>
  <dcterms:created xsi:type="dcterms:W3CDTF">2024-09-17T20:11:27Z</dcterms:created>
  <dcterms:modified xsi:type="dcterms:W3CDTF">2024-09-17T20:11:29Z</dcterms:modified>
</cp:coreProperties>
</file>