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GEKGMW+MS-UIGothic"/>
      <p:regular r:id="rId15"/>
    </p:embeddedFont>
    <p:embeddedFont>
      <p:font typeface="MKTQEE+HVFASN+ArialMT"/>
      <p:regular r:id="rId16"/>
    </p:embeddedFont>
    <p:embeddedFont>
      <p:font typeface="NUEUGW+CDCVNG+MicrosoftYaHei-Bold"/>
      <p:regular r:id="rId17"/>
    </p:embeddedFont>
    <p:embeddedFont>
      <p:font typeface="CVKMTM+MMFADP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971287-F1FD-4386-8EDD-5C470C42B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AE6D72-B622-49FA-B66B-09F868605D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995494-DA52-4B65-97CA-5D6B51EE7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0BC527-ED22-46EE-99A1-2FF64ACD00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13A6BF-6131-4E70-91FE-70807D66F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3BE61A-CC73-44C6-9DE2-73B57728D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171639-6092-4829-A3AE-7F61C564CB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335E06-F43F-4B15-9D9B-54FBFFE5C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A68916-0393-4A3C-844B-C564881ED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2AF9FC-3CC5-406E-9A6F-918DB73F6E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4DDEC9-CAE6-4F01-B69A-74DF3D527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716204516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152650" y="1759739"/>
            <a:ext cx="9065754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0000"/>
                </a:solidFill>
                <a:latin typeface="GEKGMW+MS-UIGothic"/>
                <a:cs typeface="GEKGMW+MS-UIGothic"/>
              </a:rPr>
              <a:t>五十六个民族五十六</a:t>
            </a: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朵</a:t>
            </a:r>
            <a:r>
              <a:rPr sz="5150" spc="20">
                <a:solidFill>
                  <a:srgbClr val="000000"/>
                </a:solidFill>
                <a:latin typeface="GEKGMW+MS-UIGothic"/>
                <a:cs typeface="GEKGMW+MS-UIGothic"/>
              </a:rPr>
              <a:t>花</a:t>
            </a:r>
            <a:r>
              <a:rPr sz="5150">
                <a:solidFill>
                  <a:srgbClr val="000000"/>
                </a:solidFill>
                <a:latin typeface="SimSun"/>
                <a:cs typeface="SimSun"/>
              </a:rPr>
              <a:t>课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767070" y="2705890"/>
            <a:ext cx="1635125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>
                <a:solidFill>
                  <a:srgbClr val="000000"/>
                </a:solidFill>
                <a:latin typeface="GEKGMW+MS-UIGothic"/>
                <a:cs typeface="GEKGMW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499859" y="1395920"/>
            <a:ext cx="2490945" cy="29789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MKTQEE+HVFASN+ArialMT"/>
                <a:cs typeface="MKTQEE+HVFASN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GEKGMW+MS-UIGothic"/>
                <a:cs typeface="GEKGMW+MS-UIGothic"/>
              </a:rPr>
              <a:t>民族概况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MKTQEE+HVFASN+ArialMT"/>
                <a:cs typeface="MKTQEE+HVFASN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GEKGMW+MS-UIGothic"/>
                <a:cs typeface="GEKGMW+MS-UIGothic"/>
              </a:rPr>
              <a:t>民族服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饰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MKTQEE+HVFASN+ArialMT"/>
                <a:cs typeface="MKTQEE+HVFASN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GEKGMW+MS-UIGothic"/>
                <a:cs typeface="GEKGMW+MS-UIGothic"/>
              </a:rPr>
              <a:t>民族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节</a:t>
            </a:r>
            <a:r>
              <a:rPr sz="2400">
                <a:solidFill>
                  <a:srgbClr val="AF79DE"/>
                </a:solidFill>
                <a:latin typeface="GEKGMW+MS-UIGothic"/>
                <a:cs typeface="GEKGMW+MS-UIGothic"/>
              </a:rPr>
              <a:t>日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MKTQEE+HVFASN+ArialMT"/>
                <a:cs typeface="MKTQEE+HVFASN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GEKGMW+MS-UIGothic"/>
                <a:cs typeface="GEKGMW+MS-UIGothic"/>
              </a:rPr>
              <a:t>民族美食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MKTQEE+HVFASN+ArialMT"/>
                <a:cs typeface="MKTQEE+HVFASN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GEKGMW+MS-UIGothic"/>
                <a:cs typeface="GEKGMW+MS-UIGothic"/>
              </a:rPr>
              <a:t>民族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语</a:t>
            </a:r>
            <a:r>
              <a:rPr sz="2400">
                <a:solidFill>
                  <a:srgbClr val="AF79DE"/>
                </a:solidFill>
                <a:latin typeface="GEKGMW+MS-UIGothic"/>
                <a:cs typeface="GEKGMW+MS-UIGothic"/>
              </a:rPr>
              <a:t>言文字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856229" y="3066002"/>
            <a:ext cx="4092905" cy="292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200"/>
              </a:lnSpc>
              <a:spcBef>
                <a:spcPct val="0"/>
              </a:spcBef>
              <a:spcAft>
                <a:spcPct val="0"/>
              </a:spcAft>
            </a:pPr>
            <a:r>
              <a:rPr sz="9200" spc="28">
                <a:solidFill>
                  <a:srgbClr val="AF79DE"/>
                </a:solidFill>
                <a:latin typeface="GEKGMW+MS-UIGothic"/>
                <a:cs typeface="GEKGMW+MS-UIGothic"/>
              </a:rPr>
              <a:t>目</a:t>
            </a:r>
            <a:r>
              <a:rPr sz="9200">
                <a:solidFill>
                  <a:srgbClr val="AF79DE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3879" y="2452767"/>
            <a:ext cx="1997014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000000"/>
                </a:solidFill>
                <a:latin typeface="NUEUGW+CDCVNG+MicrosoftYaHei-Bold"/>
                <a:cs typeface="NUEUGW+CDCVNG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125720" y="3768391"/>
            <a:ext cx="2663951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0000"/>
                </a:solidFill>
                <a:latin typeface="GEKGMW+MS-UIGothic"/>
                <a:cs typeface="GEKGMW+MS-UIGothic"/>
              </a:rPr>
              <a:t>民族概况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GEKGMW+MS-UIGothic"/>
                <a:cs typeface="GEKGMW+MS-UIGothic"/>
              </a:rPr>
              <a:t>民族起源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NUEUGW+CDCVNG+MicrosoftYaHei-Bold"/>
                <a:cs typeface="NUEUGW+CDCVNG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NUEUGW+CDCVNG+MicrosoftYaHei-Bold"/>
                <a:cs typeface="NUEUGW+CDCVNG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NUEUGW+CDCVNG+MicrosoftYaHei-Bold"/>
                <a:cs typeface="NUEUGW+CDCVNG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AF79DE"/>
                </a:solidFill>
                <a:latin typeface="SimSun"/>
                <a:cs typeface="SimSun"/>
              </a:rPr>
              <a:t>汉</a:t>
            </a:r>
            <a:r>
              <a:rPr sz="2000">
                <a:solidFill>
                  <a:srgbClr val="AF79DE"/>
                </a:solidFill>
                <a:latin typeface="GEKGMW+MS-UIGothic"/>
                <a:cs typeface="GEKGMW+MS-UIGothic"/>
              </a:rPr>
              <a:t>族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AF79DE"/>
                </a:solidFill>
                <a:latin typeface="GEKGMW+MS-UIGothic"/>
                <a:cs typeface="GEKGMW+MS-UIGothic"/>
              </a:rPr>
              <a:t>藏族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AF79DE"/>
                </a:solidFill>
                <a:latin typeface="SimSun"/>
                <a:cs typeface="SimSun"/>
              </a:rPr>
              <a:t>满</a:t>
            </a:r>
            <a:r>
              <a:rPr sz="2000">
                <a:solidFill>
                  <a:srgbClr val="AF79DE"/>
                </a:solidFill>
                <a:latin typeface="GEKGMW+MS-UIGothic"/>
                <a:cs typeface="GEKGMW+MS-UIGothic"/>
              </a:rPr>
              <a:t>族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汉</a:t>
            </a:r>
            <a:r>
              <a:rPr sz="1500">
                <a:solidFill>
                  <a:srgbClr val="000000"/>
                </a:solidFill>
                <a:latin typeface="GEKGMW+MS-UIGothic"/>
                <a:cs typeface="GEKGMW+MS-UIGothic"/>
              </a:rPr>
              <a:t>族起源于黄河流域，有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EKGMW+MS-UIGothic"/>
                <a:cs typeface="GEKGMW+MS-UIGothic"/>
              </a:rPr>
              <a:t>着悠久的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000000"/>
                </a:solidFill>
                <a:latin typeface="GEKGMW+MS-UIGothic"/>
                <a:cs typeface="GEKGMW+MS-UIGothic"/>
              </a:rPr>
              <a:t>史和文化，是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EKGMW+MS-UIGothic"/>
                <a:cs typeface="GEKGMW+MS-UIGothic"/>
              </a:rPr>
              <a:t>中国的主体民族。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336229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EKGMW+MS-UIGothic"/>
                <a:cs typeface="GEKGMW+MS-UIGothic"/>
              </a:rPr>
              <a:t>藏族起源于青藏高原，是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EKGMW+MS-UIGothic"/>
                <a:cs typeface="GEKGMW+MS-UIGothic"/>
              </a:rPr>
              <a:t>中国的少数民族之一，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拥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EKGMW+MS-UIGothic"/>
                <a:cs typeface="GEKGMW+MS-UIGothic"/>
              </a:rPr>
              <a:t>有独特的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GEKGMW+MS-UIGothic"/>
                <a:cs typeface="GEKGMW+MS-UIGothic"/>
              </a:rPr>
              <a:t>言、文化和宗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EKGMW+MS-UIGothic"/>
                <a:cs typeface="GEKGMW+MS-UIGothic"/>
              </a:rPr>
              <a:t>教信仰。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336229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000000"/>
                </a:solidFill>
                <a:latin typeface="GEKGMW+MS-UIGothic"/>
                <a:cs typeface="GEKGMW+MS-UIGothic"/>
              </a:rPr>
              <a:t>族起源于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东</a:t>
            </a:r>
            <a:r>
              <a:rPr sz="1500">
                <a:solidFill>
                  <a:srgbClr val="000000"/>
                </a:solidFill>
                <a:latin typeface="GEKGMW+MS-UIGothic"/>
                <a:cs typeface="GEKGMW+MS-UIGothic"/>
              </a:rPr>
              <a:t>北地区，是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EKGMW+MS-UIGothic"/>
                <a:cs typeface="GEKGMW+MS-UIGothic"/>
              </a:rPr>
              <a:t>中国的少数民族之一，曾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EKGMW+MS-UIGothic"/>
                <a:cs typeface="GEKGMW+MS-UIGothic"/>
              </a:rPr>
              <a:t>建立清朝，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GEKGMW+MS-UIGothic"/>
                <a:cs typeface="GEKGMW+MS-UIGothic"/>
              </a:rPr>
              <a:t>中国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000000"/>
                </a:solidFill>
                <a:latin typeface="GEKGMW+MS-UIGothic"/>
                <a:cs typeface="GEKGMW+MS-UIGothic"/>
              </a:rPr>
              <a:t>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EKGMW+MS-UIGothic"/>
                <a:cs typeface="GEKGMW+MS-UIGothic"/>
              </a:rPr>
              <a:t>生了深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远</a:t>
            </a:r>
            <a:r>
              <a:rPr sz="1500">
                <a:solidFill>
                  <a:srgbClr val="000000"/>
                </a:solidFill>
                <a:latin typeface="GEKGMW+MS-UIGothic"/>
                <a:cs typeface="GEKGMW+MS-UIGothic"/>
              </a:rPr>
              <a:t>影响。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GEKGMW+MS-UIGothic"/>
                <a:cs typeface="GEKGMW+MS-UIGothic"/>
              </a:rPr>
              <a:t>民族分布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GEKGMW+MS-UIGothic"/>
                <a:cs typeface="GEKGMW+MS-UIGothic"/>
              </a:rPr>
              <a:t>藏族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125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EKGMW+MS-UIGothic"/>
                <a:cs typeface="GEKGMW+MS-UIGothic"/>
              </a:rPr>
              <a:t>藏族主要分布在中国的西南地区，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612389" y="225722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汉</a:t>
            </a:r>
            <a:r>
              <a:rPr sz="2300">
                <a:solidFill>
                  <a:srgbClr val="AF79DE"/>
                </a:solidFill>
                <a:latin typeface="GEKGMW+MS-UIGothic"/>
                <a:cs typeface="GEKGMW+MS-UIGothic"/>
              </a:rPr>
              <a:t>族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414894" y="2354318"/>
            <a:ext cx="321081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EKGMW+MS-UIGothic"/>
                <a:cs typeface="GEKGMW+MS-UIGothic"/>
              </a:rPr>
              <a:t>包括西藏、青海、四川、甘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肃</a:t>
            </a:r>
            <a:r>
              <a:rPr sz="1500">
                <a:solidFill>
                  <a:srgbClr val="000000"/>
                </a:solidFill>
                <a:latin typeface="GEKGMW+MS-UIGothic"/>
                <a:cs typeface="GEKGMW+MS-UIGothic"/>
              </a:rPr>
              <a:t>等地。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9115" y="2820408"/>
            <a:ext cx="30670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汉</a:t>
            </a:r>
            <a:r>
              <a:rPr sz="1500">
                <a:solidFill>
                  <a:srgbClr val="000000"/>
                </a:solidFill>
                <a:latin typeface="GEKGMW+MS-UIGothic"/>
                <a:cs typeface="GEKGMW+MS-UIGothic"/>
              </a:rPr>
              <a:t>族主要分布在中国的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东</a:t>
            </a:r>
            <a:r>
              <a:rPr sz="1500">
                <a:solidFill>
                  <a:srgbClr val="000000"/>
                </a:solidFill>
                <a:latin typeface="GEKGMW+MS-UIGothic"/>
                <a:cs typeface="GEKGMW+MS-UIGothic"/>
              </a:rPr>
              <a:t>部和中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39115" y="3094728"/>
            <a:ext cx="31389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EKGMW+MS-UIGothic"/>
                <a:cs typeface="GEKGMW+MS-UIGothic"/>
              </a:rPr>
              <a:t>部地区，是中国人口最多的民族。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4350186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满</a:t>
            </a:r>
            <a:r>
              <a:rPr sz="2300">
                <a:solidFill>
                  <a:srgbClr val="AF79DE"/>
                </a:solidFill>
                <a:latin typeface="GEKGMW+MS-UIGothic"/>
                <a:cs typeface="GEKGMW+MS-UIGothic"/>
              </a:rPr>
              <a:t>族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735694" y="4886063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000000"/>
                </a:solidFill>
                <a:latin typeface="GEKGMW+MS-UIGothic"/>
                <a:cs typeface="GEKGMW+MS-UIGothic"/>
              </a:rPr>
              <a:t>族主要分布在中国的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东</a:t>
            </a:r>
            <a:r>
              <a:rPr sz="1500">
                <a:solidFill>
                  <a:srgbClr val="000000"/>
                </a:solidFill>
                <a:latin typeface="GEKGMW+MS-UIGothic"/>
                <a:cs typeface="GEKGMW+MS-UIGothic"/>
              </a:rPr>
              <a:t>北地区，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EKGMW+MS-UIGothic"/>
                <a:cs typeface="GEKGMW+MS-UIGothic"/>
              </a:rPr>
              <a:t>包括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辽</a:t>
            </a:r>
            <a:r>
              <a:rPr sz="1500">
                <a:solidFill>
                  <a:srgbClr val="000000"/>
                </a:solidFill>
                <a:latin typeface="GEKGMW+MS-UIGothic"/>
                <a:cs typeface="GEKGMW+MS-UIGothic"/>
              </a:rPr>
              <a:t>宁、吉林、黑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龙</a:t>
            </a:r>
            <a:r>
              <a:rPr sz="1500">
                <a:solidFill>
                  <a:srgbClr val="000000"/>
                </a:solidFill>
                <a:latin typeface="GEKGMW+MS-UIGothic"/>
                <a:cs typeface="GEKGMW+MS-UIGothic"/>
              </a:rPr>
              <a:t>江等地。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GEKGMW+MS-UIGothic"/>
                <a:cs typeface="GEKGMW+MS-UIGothic"/>
              </a:rPr>
              <a:t>民族文化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21889" y="1709959"/>
            <a:ext cx="89204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汉</a:t>
            </a:r>
            <a:r>
              <a:rPr sz="2000">
                <a:solidFill>
                  <a:srgbClr val="FFFDFD"/>
                </a:solidFill>
                <a:latin typeface="GEKGMW+MS-UIGothic"/>
                <a:cs typeface="GEKGMW+MS-UIGothic"/>
              </a:rPr>
              <a:t>族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211944" y="170995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满</a:t>
            </a:r>
            <a:r>
              <a:rPr sz="2000">
                <a:solidFill>
                  <a:srgbClr val="FFFDFD"/>
                </a:solidFill>
                <a:latin typeface="GEKGMW+MS-UIGothic"/>
                <a:cs typeface="GEKGMW+MS-UIGothic"/>
              </a:rPr>
              <a:t>族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50348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汉</a:t>
            </a:r>
            <a:r>
              <a:rPr sz="1500">
                <a:solidFill>
                  <a:srgbClr val="FFFDFD"/>
                </a:solidFill>
                <a:latin typeface="GEKGMW+MS-UIGothic"/>
                <a:cs typeface="GEKGMW+MS-UIGothic"/>
              </a:rPr>
              <a:t>族文化博大精深，包括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诗词</a:t>
            </a:r>
            <a:r>
              <a:rPr sz="1500">
                <a:solidFill>
                  <a:srgbClr val="FFFDFD"/>
                </a:solidFill>
                <a:latin typeface="GEKGMW+MS-UIGothic"/>
                <a:cs typeface="GEKGMW+MS-UIGothic"/>
              </a:rPr>
              <a:t>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戏</a:t>
            </a:r>
            <a:r>
              <a:rPr sz="1500">
                <a:solidFill>
                  <a:srgbClr val="FFFDFD"/>
                </a:solidFill>
                <a:latin typeface="GEKGMW+MS-UIGothic"/>
                <a:cs typeface="GEKGMW+MS-UIGothic"/>
              </a:rPr>
              <a:t>曲、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EKGMW+MS-UIGothic"/>
                <a:cs typeface="GEKGMW+MS-UIGothic"/>
              </a:rPr>
              <a:t>音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乐</a:t>
            </a:r>
            <a:r>
              <a:rPr sz="1500">
                <a:solidFill>
                  <a:srgbClr val="FFFDFD"/>
                </a:solidFill>
                <a:latin typeface="GEKGMW+MS-UIGothic"/>
                <a:cs typeface="GEKGMW+MS-UIGothic"/>
              </a:rPr>
              <a:t>、舞蹈等多种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艺术</a:t>
            </a:r>
            <a:r>
              <a:rPr sz="1500">
                <a:solidFill>
                  <a:srgbClr val="FFFDFD"/>
                </a:solidFill>
                <a:latin typeface="GEKGMW+MS-UIGothic"/>
                <a:cs typeface="GEKGMW+MS-UIGothic"/>
              </a:rPr>
              <a:t>形式，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GEKGMW+MS-UIGothic"/>
                <a:cs typeface="GEKGMW+MS-UIGothic"/>
              </a:rPr>
              <a:t>中国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EKGMW+MS-UIGothic"/>
                <a:cs typeface="GEKGMW+MS-UIGothic"/>
              </a:rPr>
              <a:t>文化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GEKGMW+MS-UIGothic"/>
                <a:cs typeface="GEKGMW+MS-UIGothic"/>
              </a:rPr>
              <a:t>生了深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远</a:t>
            </a:r>
            <a:r>
              <a:rPr sz="1500">
                <a:solidFill>
                  <a:srgbClr val="FFFDFD"/>
                </a:solidFill>
                <a:latin typeface="GEKGMW+MS-UIGothic"/>
                <a:cs typeface="GEKGMW+MS-UIGothic"/>
              </a:rPr>
              <a:t>影响。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65067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FFFDFD"/>
                </a:solidFill>
                <a:latin typeface="GEKGMW+MS-UIGothic"/>
                <a:cs typeface="GEKGMW+MS-UIGothic"/>
              </a:rPr>
              <a:t>族文化具有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浓</a:t>
            </a:r>
            <a:r>
              <a:rPr sz="1500">
                <a:solidFill>
                  <a:srgbClr val="FFFDFD"/>
                </a:solidFill>
                <a:latin typeface="GEKGMW+MS-UIGothic"/>
                <a:cs typeface="GEKGMW+MS-UIGothic"/>
              </a:rPr>
              <a:t>郁的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东</a:t>
            </a:r>
            <a:r>
              <a:rPr sz="1500">
                <a:solidFill>
                  <a:srgbClr val="FFFDFD"/>
                </a:solidFill>
                <a:latin typeface="GEKGMW+MS-UIGothic"/>
                <a:cs typeface="GEKGMW+MS-UIGothic"/>
              </a:rPr>
              <a:t>北地方特色，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EKGMW+MS-UIGothic"/>
                <a:cs typeface="GEKGMW+MS-UIGothic"/>
              </a:rPr>
              <a:t>包括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FFFDFD"/>
                </a:solidFill>
                <a:latin typeface="GEKGMW+MS-UIGothic"/>
                <a:cs typeface="GEKGMW+MS-UIGothic"/>
              </a:rPr>
              <a:t>族歌舞、民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DFD"/>
                </a:solidFill>
                <a:latin typeface="GEKGMW+MS-UIGothic"/>
                <a:cs typeface="GEKGMW+MS-UIGothic"/>
              </a:rPr>
              <a:t>故事、剪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纸</a:t>
            </a:r>
            <a:r>
              <a:rPr sz="1500">
                <a:solidFill>
                  <a:srgbClr val="FFFDFD"/>
                </a:solidFill>
                <a:latin typeface="GEKGMW+MS-UIGothic"/>
                <a:cs typeface="GEKGMW+MS-UIGothic"/>
              </a:rPr>
              <a:t>等，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EKGMW+MS-UIGothic"/>
                <a:cs typeface="GEKGMW+MS-UIGothic"/>
              </a:rPr>
              <a:t>是中国少数民族文化的重要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FFFDFD"/>
                </a:solidFill>
                <a:latin typeface="GEKGMW+MS-UIGothic"/>
                <a:cs typeface="GEKGMW+MS-UIGothic"/>
              </a:rPr>
              <a:t>成部分。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817234" y="385371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GEKGMW+MS-UIGothic"/>
                <a:cs typeface="GEKGMW+MS-UIGothic"/>
              </a:rPr>
              <a:t>藏族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35800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EKGMW+MS-UIGothic"/>
                <a:cs typeface="GEKGMW+MS-UIGothic"/>
              </a:rPr>
              <a:t>藏族文化独具特色，包括藏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FFFDFD"/>
                </a:solidFill>
                <a:latin typeface="GEKGMW+MS-UIGothic"/>
                <a:cs typeface="GEKGMW+MS-UIGothic"/>
              </a:rPr>
              <a:t>佛教、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EKGMW+MS-UIGothic"/>
                <a:cs typeface="GEKGMW+MS-UIGothic"/>
              </a:rPr>
              <a:t>唐卡、藏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戏</a:t>
            </a:r>
            <a:r>
              <a:rPr sz="1500">
                <a:solidFill>
                  <a:srgbClr val="FFFDFD"/>
                </a:solidFill>
                <a:latin typeface="GEKGMW+MS-UIGothic"/>
                <a:cs typeface="GEKGMW+MS-UIGothic"/>
              </a:rPr>
              <a:t>等，是世界文化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遗产</a:t>
            </a:r>
            <a:r>
              <a:rPr sz="1500">
                <a:solidFill>
                  <a:srgbClr val="FFFDFD"/>
                </a:solidFill>
                <a:latin typeface="GEKGMW+MS-UIGothic"/>
                <a:cs typeface="GEKGMW+MS-UIGothic"/>
              </a:rPr>
              <a:t>的重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EKGMW+MS-UIGothic"/>
                <a:cs typeface="GEKGMW+MS-UIGothic"/>
              </a:rPr>
              <a:t>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FFFDFD"/>
                </a:solidFill>
                <a:latin typeface="GEKGMW+MS-UIGothic"/>
                <a:cs typeface="GEKGMW+MS-UIGothic"/>
              </a:rPr>
              <a:t>成部分。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3879" y="2452767"/>
            <a:ext cx="1997014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000000"/>
                </a:solidFill>
                <a:latin typeface="NUEUGW+CDCVNG+MicrosoftYaHei-Bold"/>
                <a:cs typeface="NUEUGW+CDCVNG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125720" y="3768391"/>
            <a:ext cx="2663951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0000"/>
                </a:solidFill>
                <a:latin typeface="GEKGMW+MS-UIGothic"/>
                <a:cs typeface="GEKGMW+MS-UIGothic"/>
              </a:rPr>
              <a:t>民族服</a:t>
            </a:r>
            <a:r>
              <a:rPr sz="3800">
                <a:solidFill>
                  <a:srgbClr val="000000"/>
                </a:solidFill>
                <a:latin typeface="SimSun"/>
                <a:cs typeface="SimSun"/>
              </a:rPr>
              <a:t>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汉</a:t>
            </a:r>
            <a:r>
              <a:rPr sz="3000">
                <a:solidFill>
                  <a:srgbClr val="AF79DE"/>
                </a:solidFill>
                <a:latin typeface="GEKGMW+MS-UIGothic"/>
                <a:cs typeface="GEKGMW+MS-UIGothic"/>
              </a:rPr>
              <a:t>族服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汉</a:t>
            </a:r>
            <a:r>
              <a:rPr sz="1550">
                <a:solidFill>
                  <a:srgbClr val="AF79DE"/>
                </a:solidFill>
                <a:latin typeface="GEKGMW+MS-UIGothic"/>
                <a:cs typeface="GEKGMW+MS-UIGothic"/>
              </a:rPr>
              <a:t>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汉</a:t>
            </a:r>
            <a:r>
              <a:rPr sz="1350">
                <a:solidFill>
                  <a:srgbClr val="000000"/>
                </a:solidFill>
                <a:latin typeface="GEKGMW+MS-UIGothic"/>
                <a:cs typeface="GEKGMW+MS-UIGothic"/>
              </a:rPr>
              <a:t>族的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传统</a:t>
            </a:r>
            <a:r>
              <a:rPr sz="1350">
                <a:solidFill>
                  <a:srgbClr val="000000"/>
                </a:solidFill>
                <a:latin typeface="GEKGMW+MS-UIGothic"/>
                <a:cs typeface="GEKGMW+MS-UIGothic"/>
              </a:rPr>
              <a:t>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饰</a:t>
            </a:r>
            <a:r>
              <a:rPr sz="1350">
                <a:solidFill>
                  <a:srgbClr val="000000"/>
                </a:solidFill>
                <a:latin typeface="GEKGMW+MS-UIGothic"/>
                <a:cs typeface="GEKGMW+MS-UIGothic"/>
              </a:rPr>
              <a:t>，以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宽</a:t>
            </a:r>
            <a:r>
              <a:rPr sz="1350">
                <a:solidFill>
                  <a:srgbClr val="000000"/>
                </a:solidFill>
                <a:latin typeface="GEKGMW+MS-UIGothic"/>
                <a:cs typeface="GEKGMW+MS-UIGothic"/>
              </a:rPr>
              <a:t>袍大袖、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EKGMW+MS-UIGothic"/>
                <a:cs typeface="GEKGMW+MS-UIGothic"/>
              </a:rPr>
              <a:t>交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000000"/>
                </a:solidFill>
                <a:latin typeface="GEKGMW+MS-UIGothic"/>
                <a:cs typeface="GEKGMW+MS-UIGothic"/>
              </a:rPr>
              <a:t>右衽、系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带隐</a:t>
            </a:r>
            <a:r>
              <a:rPr sz="1350">
                <a:solidFill>
                  <a:srgbClr val="000000"/>
                </a:solidFill>
                <a:latin typeface="GEKGMW+MS-UIGothic"/>
                <a:cs typeface="GEKGMW+MS-UIGothic"/>
              </a:rPr>
              <a:t>扣等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GEKGMW+MS-UIGothic"/>
                <a:cs typeface="GEKGMW+MS-UIGothic"/>
              </a:rPr>
              <a:t>主要特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EKGMW+MS-UIGothic"/>
                <a:cs typeface="GEKGMW+MS-UIGothic"/>
              </a:rPr>
              <a:t>点，款式多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样</a:t>
            </a:r>
            <a:r>
              <a:rPr sz="1350">
                <a:solidFill>
                  <a:srgbClr val="000000"/>
                </a:solidFill>
                <a:latin typeface="GEKGMW+MS-UIGothic"/>
                <a:cs typeface="GEKGMW+MS-UIGothic"/>
              </a:rPr>
              <a:t>，色彩丰富。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GEKGMW+MS-UIGothic"/>
                <a:cs typeface="GEKGMW+MS-UIGothic"/>
              </a:rPr>
              <a:t>旗袍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EKGMW+MS-UIGothic"/>
                <a:cs typeface="GEKGMW+MS-UIGothic"/>
              </a:rPr>
              <a:t>民国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GEKGMW+MS-UIGothic"/>
                <a:cs typeface="GEKGMW+MS-UIGothic"/>
              </a:rPr>
              <a:t>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汉</a:t>
            </a:r>
            <a:r>
              <a:rPr sz="1350">
                <a:solidFill>
                  <a:srgbClr val="000000"/>
                </a:solidFill>
                <a:latin typeface="GEKGMW+MS-UIGothic"/>
                <a:cs typeface="GEKGMW+MS-UIGothic"/>
              </a:rPr>
              <a:t>族女性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传统</a:t>
            </a:r>
            <a:r>
              <a:rPr sz="1350">
                <a:solidFill>
                  <a:srgbClr val="000000"/>
                </a:solidFill>
                <a:latin typeface="GEKGMW+MS-UIGothic"/>
                <a:cs typeface="GEKGMW+MS-UIGothic"/>
              </a:rPr>
              <a:t>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饰</a:t>
            </a:r>
            <a:r>
              <a:rPr sz="1350">
                <a:solidFill>
                  <a:srgbClr val="000000"/>
                </a:solidFill>
                <a:latin typeface="GEKGMW+MS-UIGothic"/>
                <a:cs typeface="GEKGMW+MS-UIGothic"/>
              </a:rPr>
              <a:t>，融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EKGMW+MS-UIGothic"/>
                <a:cs typeface="GEKGMW+MS-UIGothic"/>
              </a:rPr>
              <a:t>合了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000000"/>
                </a:solidFill>
                <a:latin typeface="GEKGMW+MS-UIGothic"/>
                <a:cs typeface="GEKGMW+MS-UIGothic"/>
              </a:rPr>
              <a:t>族旗装和西方裁剪技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GEKGMW+MS-UIGothic"/>
                <a:cs typeface="GEKGMW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EKGMW+MS-UIGothic"/>
                <a:cs typeface="GEKGMW+MS-UIGothic"/>
              </a:rPr>
              <a:t>款式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000000"/>
                </a:solidFill>
                <a:latin typeface="GEKGMW+MS-UIGothic"/>
                <a:cs typeface="GEKGMW+MS-UIGothic"/>
              </a:rPr>
              <a:t>雅，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00000"/>
                </a:solidFill>
                <a:latin typeface="GEKGMW+MS-UIGothic"/>
                <a:cs typeface="GEKGMW+MS-UIGothic"/>
              </a:rPr>
              <a:t>条流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畅</a:t>
            </a:r>
            <a:r>
              <a:rPr sz="1350">
                <a:solidFill>
                  <a:srgbClr val="000000"/>
                </a:solidFill>
                <a:latin typeface="GEKGMW+MS-UIGothic"/>
                <a:cs typeface="GEKGMW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GEKGMW+MS-UIGothic"/>
                <a:cs typeface="GEKGMW+MS-UIGothic"/>
              </a:rPr>
              <a:t>蒙古族服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 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GEKGMW+MS-UIGothic"/>
                <a:cs typeface="GEKGMW+MS-UIGothic"/>
              </a:rPr>
              <a:t>蒙古袍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2220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EKGMW+MS-UIGothic"/>
                <a:cs typeface="GEKGMW+MS-UIGothic"/>
              </a:rPr>
              <a:t>蒙古族的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传统</a:t>
            </a:r>
            <a:r>
              <a:rPr sz="1350">
                <a:solidFill>
                  <a:srgbClr val="000000"/>
                </a:solidFill>
                <a:latin typeface="GEKGMW+MS-UIGothic"/>
                <a:cs typeface="GEKGMW+MS-UIGothic"/>
              </a:rPr>
              <a:t>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饰</a:t>
            </a:r>
            <a:r>
              <a:rPr sz="1350">
                <a:solidFill>
                  <a:srgbClr val="000000"/>
                </a:solidFill>
                <a:latin typeface="GEKGMW+MS-UIGothic"/>
                <a:cs typeface="GEKGMW+MS-UIGothic"/>
              </a:rPr>
              <a:t>，以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000000"/>
                </a:solidFill>
                <a:latin typeface="GEKGMW+MS-UIGothic"/>
                <a:cs typeface="GEKGMW+MS-UIGothic"/>
              </a:rPr>
              <a:t>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GEKGMW+MS-UIGothic"/>
                <a:cs typeface="GEKGMW+MS-UIGothic"/>
              </a:rPr>
              <a:t>主，款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EKGMW+MS-UIGothic"/>
                <a:cs typeface="GEKGMW+MS-UIGothic"/>
              </a:rPr>
              <a:t>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宽</a:t>
            </a:r>
            <a:r>
              <a:rPr sz="1350">
                <a:solidFill>
                  <a:srgbClr val="000000"/>
                </a:solidFill>
                <a:latin typeface="GEKGMW+MS-UIGothic"/>
                <a:cs typeface="GEKGMW+MS-UIGothic"/>
              </a:rPr>
              <a:t>松，色彩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鲜艳</a:t>
            </a:r>
            <a:r>
              <a:rPr sz="1350">
                <a:solidFill>
                  <a:srgbClr val="000000"/>
                </a:solidFill>
                <a:latin typeface="GEKGMW+MS-UIGothic"/>
                <a:cs typeface="GEKGMW+MS-UIGothic"/>
              </a:rPr>
              <a:t>，多采用羊毛、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绸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缎</a:t>
            </a:r>
            <a:r>
              <a:rPr sz="1350">
                <a:solidFill>
                  <a:srgbClr val="000000"/>
                </a:solidFill>
                <a:latin typeface="GEKGMW+MS-UIGothic"/>
                <a:cs typeface="GEKGMW+MS-UIGothic"/>
              </a:rPr>
              <a:t>等材料制成。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GEKGMW+MS-UIGothic"/>
                <a:cs typeface="GEKGMW+MS-UIGothic"/>
              </a:rPr>
              <a:t>帽子与鞋子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088444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EKGMW+MS-UIGothic"/>
                <a:cs typeface="GEKGMW+MS-UIGothic"/>
              </a:rPr>
              <a:t>蒙古族男子多戴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圆顶</a:t>
            </a:r>
            <a:r>
              <a:rPr sz="1350">
                <a:solidFill>
                  <a:srgbClr val="FFFFFF"/>
                </a:solidFill>
                <a:latin typeface="GEKGMW+MS-UIGothic"/>
                <a:cs typeface="GEKGMW+MS-UIGothic"/>
              </a:rPr>
              <a:t>帽，女子多戴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绣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EKGMW+MS-UIGothic"/>
                <a:cs typeface="GEKGMW+MS-UIGothic"/>
              </a:rPr>
              <a:t>花帽；鞋子多用牛皮或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马</a:t>
            </a:r>
            <a:r>
              <a:rPr sz="1350">
                <a:solidFill>
                  <a:srgbClr val="FFFFFF"/>
                </a:solidFill>
                <a:latin typeface="GEKGMW+MS-UIGothic"/>
                <a:cs typeface="GEKGMW+MS-UIGothic"/>
              </a:rPr>
              <a:t>皮制成，保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EKGMW+MS-UIGothic"/>
                <a:cs typeface="GEKGMW+MS-UIGothic"/>
              </a:rPr>
              <a:t>暖性好。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GEKGMW+MS-UIGothic"/>
                <a:cs typeface="GEKGMW+MS-UIGothic"/>
              </a:rPr>
              <a:t>藏族服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 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GEKGMW+MS-UIGothic"/>
                <a:cs typeface="GEKGMW+MS-UIGothic"/>
              </a:rPr>
              <a:t>藏袍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6642422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EKGMW+MS-UIGothic"/>
                <a:cs typeface="GEKGMW+MS-UIGothic"/>
              </a:rPr>
              <a:t>藏族的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传统</a:t>
            </a:r>
            <a:r>
              <a:rPr sz="1500">
                <a:solidFill>
                  <a:srgbClr val="000000"/>
                </a:solidFill>
                <a:latin typeface="GEKGMW+MS-UIGothic"/>
                <a:cs typeface="GEKGMW+MS-UIGothic"/>
              </a:rPr>
              <a:t>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饰</a:t>
            </a:r>
            <a:r>
              <a:rPr sz="1500">
                <a:solidFill>
                  <a:srgbClr val="000000"/>
                </a:solidFill>
                <a:latin typeface="GEKGMW+MS-UIGothic"/>
                <a:cs typeface="GEKGMW+MS-UIGothic"/>
              </a:rPr>
              <a:t>，以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GEKGMW+MS-UIGothic"/>
                <a:cs typeface="GEKGMW+MS-UIGothic"/>
              </a:rPr>
              <a:t>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GEKGMW+MS-UIGothic"/>
                <a:cs typeface="GEKGMW+MS-UIGothic"/>
              </a:rPr>
              <a:t>主，款式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宽</a:t>
            </a:r>
            <a:r>
              <a:rPr sz="1500">
                <a:solidFill>
                  <a:srgbClr val="000000"/>
                </a:solidFill>
                <a:latin typeface="GEKGMW+MS-UIGothic"/>
                <a:cs typeface="GEKGMW+MS-UIGothic"/>
              </a:rPr>
              <a:t>松，色彩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鲜艳</a:t>
            </a:r>
            <a:r>
              <a:rPr sz="1500">
                <a:solidFill>
                  <a:srgbClr val="000000"/>
                </a:solidFill>
                <a:latin typeface="GEKGMW+MS-UIGothic"/>
                <a:cs typeface="GEKGMW+MS-UIGothic"/>
              </a:rPr>
              <a:t>，常搭配各种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饰</a:t>
            </a:r>
            <a:r>
              <a:rPr sz="1500">
                <a:solidFill>
                  <a:srgbClr val="000000"/>
                </a:solidFill>
                <a:latin typeface="GEKGMW+MS-UIGothic"/>
                <a:cs typeface="GEKGMW+MS-UIGothic"/>
              </a:rPr>
              <a:t>品。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GEKGMW+MS-UIGothic"/>
                <a:cs typeface="GEKGMW+MS-UIGothic"/>
              </a:rPr>
              <a:t>帽子与鞋子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191821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EKGMW+MS-UIGothic"/>
                <a:cs typeface="GEKGMW+MS-UIGothic"/>
              </a:rPr>
              <a:t>藏族男子多戴毡帽或布帽，女子多戴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绣</a:t>
            </a:r>
            <a:r>
              <a:rPr sz="1500">
                <a:solidFill>
                  <a:srgbClr val="000000"/>
                </a:solidFill>
                <a:latin typeface="GEKGMW+MS-UIGothic"/>
                <a:cs typeface="GEKGMW+MS-UIGothic"/>
              </a:rPr>
              <a:t>花帽；鞋子多用牛皮或羊皮制成，保暖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13435" y="5213088"/>
            <a:ext cx="793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EKGMW+MS-UIGothic"/>
                <a:cs typeface="GEKGMW+MS-UIGothic"/>
              </a:rPr>
              <a:t>性好。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https://d.book118.com/997162045165006043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GEKGMW+MS-UIGothic</vt:lpstr>
      <vt:lpstr>SimSun</vt:lpstr>
      <vt:lpstr>MKTQEE+HVFASN+ArialMT</vt:lpstr>
      <vt:lpstr>Times New Roman</vt:lpstr>
      <vt:lpstr>NUEUGW+CDCVNG+MicrosoftYaHei-Bold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2024-09-18T01:12:53.657</cp:lastPrinted>
  <dcterms:created xsi:type="dcterms:W3CDTF">2024-09-17T17:12:53Z</dcterms:created>
  <dcterms:modified xsi:type="dcterms:W3CDTF">2024-09-17T17:12:54Z</dcterms:modified>
</cp:coreProperties>
</file>