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8861-D21F-41F7-B9C9-74D64FCEC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17CA9-F2B2-4C94-AA14-99FCAE67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B26AC-EED3-48FD-BDB7-E2919923B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80CE3-34FE-4AAB-84A4-CFEDB463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F7315-305A-42A5-A6E2-13AD4D4D3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D8A22-031C-4521-B637-C639F83F6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F3714-E865-4612-8C92-BDADEF67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67AEB-51DC-4577-830F-B3E7E1D65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CEA83-C885-4346-AD3A-EBDA79E61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15F4D-9103-45F1-BBEF-E9024F11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9DB3B-26F2-4332-80F2-3B5B6496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6111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学开题报告\n## 1.护理学的发展历史及趋势\n### 1.1护理学的起源及发展历程\n### 1.2护理学的分支及领域\n### 1.3护理学的未来发展趋势及挑战\n## 2.护理学的研究方法\n### 2.1护理学研究的基本步骤\n### 2.2护理学的研究设计方法\n### 2.3护理学的研究数据分析方法\n## 3.护理学的伦理及法律问题\n### 3.1护理学的伦理原则及实践\n### 3.2护理学的法律责任及风险\n### 3.3护理学的伦理及法律发展趋势\n## 4.护理学在教育及实践中的应用\n### 4.1护理学的教育体系建设\n### 4.2护理学的实践技能培训\n### 4.3护理学在教育及实践中的发展趋势\n## 5.护理学在公共卫生及全球健康领域的贡献\n### 5.1护理学在公共卫生体系中的作用\n### 5.2护理学在全球健康领域的实践\n### 5.3护理学在公共卫生及全球健康领域的发展趋势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护理学开题报告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护理学的发展历史及趋势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65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66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护理学的起源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古代护理：起源于原始社会，人们照顾病患主要依靠家庭和社区的支持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中世纪护理：宗教团体和慈善机构开始提供护理服务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近现代护理：随着工业革命和医疗技术的发展，护理逐渐成为一种专业</a:t>
                </a:r>
                <a:endParaRPr/>
              </a:p>
            </p:txBody>
          </p:sp>
        </p:grpSp>
        <p:grpSp>
          <p:nvGrpSpPr>
            <p:cNvPr id="170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71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护理学的发展历程</a:t>
                </a:r>
                <a:endParaRPr/>
              </a:p>
            </p:txBody>
          </p:sp>
          <p:sp>
            <p:nvSpPr>
              <p:cNvPr id="1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19世纪：南丁格尔创立护理学，提倡科学护理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20世纪初：护理教育逐渐纳入高等教育体系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20世纪中叶：护理学研究领域不断拓展，护理专业分工日益明确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21世纪：护理学逐渐成为一门独立的学科，关注全球健康问题</a:t>
                </a:r>
                <a:endParaRPr/>
              </a:p>
            </p:txBody>
          </p:sp>
        </p:grpSp>
        <p:grpSp>
          <p:nvGrpSpPr>
            <p:cNvPr id="175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76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护理学的里程碑事件</a:t>
                </a:r>
                <a:endParaRPr/>
              </a:p>
            </p:txBody>
          </p:sp>
          <p:sp>
            <p:nvSpPr>
              <p:cNvPr id="17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南丁格尔创立护理学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美国护士协会成立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世界卫生组织成立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护理学纳入高等教育体系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护理学的起源及发展历程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临床护理：包括内科护理、外科护理、儿科护理等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护理管理：包括护理行政管理、护理人力资源管理、护理质量管理 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护理教育：包括护理教育理论研究、护理教育实践研究等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护理研究：包括护理理论研究、护理实践研究、护理政策研究等</a:t>
                </a:r>
                <a:endParaRPr/>
              </a:p>
            </p:txBody>
          </p:sp>
          <p:sp>
            <p:nvSpPr>
              <p:cNvPr id="18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护理学的分支</a:t>
                </a:r>
                <a:endParaRPr/>
              </a:p>
            </p:txBody>
          </p:sp>
          <p:sp>
            <p:nvSpPr>
              <p:cNvPr id="18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慢性病护理：关注慢性病的预防、治疗和康复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心理健康护理：关注心理疾病的预防、治疗和康复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康复护理：关注患者康复过程中的护理需求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社区护理：关注社区人群的健康需求，提供基层护理服务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护理伦理：关注护理实践中的伦理问题和道德原则</a:t>
                </a:r>
                <a:endParaRPr/>
              </a:p>
            </p:txBody>
          </p:sp>
          <p:sp>
            <p:nvSpPr>
              <p:cNvPr id="19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护理学的领域</a:t>
                </a:r>
                <a:endParaRPr/>
              </a:p>
            </p:txBody>
          </p:sp>
          <p:sp>
            <p:nvSpPr>
              <p:cNvPr id="19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护理学的分支及领域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护理学的未来发展趋势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护理信息化：利用信息技术提高护理服务的效率和质量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护理个性化：根据患者的个体差异提供个性化的护理服务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护理国际化：关注全球健康问题，加强国际间的护理合作与交流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护理创新：推动护理领域的研究创新和实践创新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护理学面临的挑战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人口老龄化：如何应对老年人群的健康护理需求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疾病谱变化：如何应对慢性病和心理健康问题的挑战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医疗资源紧张：如何在有限的资源下提高护理服务的质量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护理人才短缺：如何培养更多的护理专业人才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护理学的未来发展趋势及挑战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护理学的研究方法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1964867"/>
            <a:ext cx="10663382" cy="4893196"/>
            <a:chOff x="722907" y="1964867"/>
            <a:chExt cx="10663382" cy="4893196"/>
          </a:xfrm>
        </p:grpSpPr>
        <p:grpSp>
          <p:nvGrpSpPr>
            <p:cNvPr id="218" name=""/>
            <p:cNvGrpSpPr/>
            <p:nvPr/>
          </p:nvGrpSpPr>
          <p:grpSpPr>
            <a:xfrm>
              <a:off x="722907" y="1969665"/>
              <a:ext cx="4942804" cy="1614076"/>
              <a:chOff x="722907" y="1969665"/>
              <a:chExt cx="4942804" cy="1614076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2169486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确定研究问题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2569596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分析护理实践中的问题，提出研究问题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明确研究目的和意义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确定研究范围和对象</a:t>
                </a:r>
                <a:endParaRPr/>
              </a:p>
            </p:txBody>
          </p:sp>
          <p:sp>
            <p:nvSpPr>
              <p:cNvPr id="221" name="Tencent"/>
              <p:cNvSpPr txBox="1"/>
              <p:nvPr/>
            </p:nvSpPr>
            <p:spPr>
              <a:xfrm>
                <a:off x="722907" y="2096595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2" name="Tencent"/>
              <p:cNvCxnSpPr/>
              <p:nvPr/>
            </p:nvCxnSpPr>
            <p:spPr>
              <a:xfrm>
                <a:off x="805711" y="1969665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3" name=""/>
            <p:cNvGrpSpPr/>
            <p:nvPr/>
          </p:nvGrpSpPr>
          <p:grpSpPr>
            <a:xfrm>
              <a:off x="6443485" y="1964867"/>
              <a:ext cx="4942804" cy="1614076"/>
              <a:chOff x="6443485" y="1964867"/>
              <a:chExt cx="4942804" cy="1614076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216468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查阅文献资料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256479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搜集国内外相关研究资料，了解研究现状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分析研究资料，找出研究空白和不足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确定研究方法和技术</a:t>
                </a:r>
                <a:endParaRPr/>
              </a:p>
            </p:txBody>
          </p:sp>
          <p:sp>
            <p:nvSpPr>
              <p:cNvPr id="226" name="Tencent"/>
              <p:cNvSpPr txBox="1"/>
              <p:nvPr/>
            </p:nvSpPr>
            <p:spPr>
              <a:xfrm>
                <a:off x="6443485" y="209179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7" name="Tencent"/>
              <p:cNvCxnSpPr/>
              <p:nvPr/>
            </p:nvCxnSpPr>
            <p:spPr>
              <a:xfrm>
                <a:off x="6526289" y="196486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8" name=""/>
            <p:cNvGrpSpPr/>
            <p:nvPr/>
          </p:nvGrpSpPr>
          <p:grpSpPr>
            <a:xfrm>
              <a:off x="722907" y="3606826"/>
              <a:ext cx="4942804" cy="1614076"/>
              <a:chOff x="722907" y="3606826"/>
              <a:chExt cx="4942804" cy="1614076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806647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设计研究方案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4206757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制定研究计划，明确研究任务和时间安排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选择研究对象和样本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确定数据收集和分析方法</a:t>
                </a:r>
                <a:endParaRPr/>
              </a:p>
            </p:txBody>
          </p:sp>
          <p:sp>
            <p:nvSpPr>
              <p:cNvPr id="231" name="Tencent"/>
              <p:cNvSpPr txBox="1"/>
              <p:nvPr/>
            </p:nvSpPr>
            <p:spPr>
              <a:xfrm>
                <a:off x="722907" y="373375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2" name="Tencent"/>
              <p:cNvCxnSpPr/>
              <p:nvPr/>
            </p:nvCxnSpPr>
            <p:spPr>
              <a:xfrm>
                <a:off x="805711" y="3606826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3" name=""/>
            <p:cNvGrpSpPr/>
            <p:nvPr/>
          </p:nvGrpSpPr>
          <p:grpSpPr>
            <a:xfrm>
              <a:off x="6443485" y="3602028"/>
              <a:ext cx="4942804" cy="1614076"/>
              <a:chOff x="6443485" y="3602028"/>
              <a:chExt cx="4942804" cy="1614076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80184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4201959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按照研究方案进行调查、观察和实验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收集、整理和分析数据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保证研究的可靠性和有效性</a:t>
                </a:r>
                <a:endParaRPr/>
              </a:p>
            </p:txBody>
          </p:sp>
          <p:sp>
            <p:nvSpPr>
              <p:cNvPr id="236" name="Tencent"/>
              <p:cNvSpPr txBox="1"/>
              <p:nvPr/>
            </p:nvSpPr>
            <p:spPr>
              <a:xfrm>
                <a:off x="6443485" y="372895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7" name="Tencent"/>
              <p:cNvCxnSpPr/>
              <p:nvPr/>
            </p:nvCxnSpPr>
            <p:spPr>
              <a:xfrm>
                <a:off x="6526289" y="360202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8" name=""/>
            <p:cNvGrpSpPr/>
            <p:nvPr/>
          </p:nvGrpSpPr>
          <p:grpSpPr>
            <a:xfrm>
              <a:off x="722907" y="5243987"/>
              <a:ext cx="4942804" cy="1614076"/>
              <a:chOff x="722907" y="5243987"/>
              <a:chExt cx="4942804" cy="1614076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44380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分析和解释结果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84391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对研究结果进行统计分析和解释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讨论研究结果的意义和影响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提出改进护理实践的建议</a:t>
                </a:r>
                <a:endParaRPr/>
              </a:p>
            </p:txBody>
          </p:sp>
          <p:sp>
            <p:nvSpPr>
              <p:cNvPr id="241" name="Tencent"/>
              <p:cNvSpPr txBox="1"/>
              <p:nvPr/>
            </p:nvSpPr>
            <p:spPr>
              <a:xfrm>
                <a:off x="722907" y="537091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8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2" name="Tencent"/>
              <p:cNvCxnSpPr/>
              <p:nvPr/>
            </p:nvCxnSpPr>
            <p:spPr>
              <a:xfrm>
                <a:off x="805711" y="524398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3" name=""/>
            <p:cNvGrpSpPr/>
            <p:nvPr/>
          </p:nvGrpSpPr>
          <p:grpSpPr>
            <a:xfrm>
              <a:off x="6443485" y="5239189"/>
              <a:ext cx="4942804" cy="1614076"/>
              <a:chOff x="6443485" y="5239189"/>
              <a:chExt cx="4942804" cy="1614076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43901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撰写和发表论文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839120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撰写研究报告或论文，遵循学术规范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提交论文进行同行评审，争取发表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与同行交流和分享研究成果</a:t>
                </a:r>
                <a:endParaRPr/>
              </a:p>
            </p:txBody>
          </p:sp>
          <p:sp>
            <p:nvSpPr>
              <p:cNvPr id="246" name="Tencent"/>
              <p:cNvSpPr txBox="1"/>
              <p:nvPr/>
            </p:nvSpPr>
            <p:spPr>
              <a:xfrm>
                <a:off x="6443485" y="536611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6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06</a:t>
                </a:r>
                <a:endParaRPr lang="en-GB" sz="4800">
                  <a:solidFill>
                    <a:schemeClr val="accent6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7" name="Tencent"/>
              <p:cNvCxnSpPr/>
              <p:nvPr/>
            </p:nvCxnSpPr>
            <p:spPr>
              <a:xfrm>
                <a:off x="6526289" y="523918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护理学研究的基本步骤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实验性研究</a:t>
                </a:r>
                <a:endParaRPr/>
              </a:p>
            </p:txBody>
          </p:sp>
          <p:sp>
            <p:nvSpPr>
              <p:cNvPr id="2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随机对照试验：比较不同护理措施的效果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非随机对照试验：观察护理措施对患者的影响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前后对照试验：评估护理措施在时间上的效果</a:t>
                </a:r>
                <a:endParaRPr/>
              </a:p>
            </p:txBody>
          </p:sp>
        </p:grpSp>
        <p:grpSp>
          <p:nvGrpSpPr>
            <p:cNvPr id="25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观察性研究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横断面研究：描述某一时刻的护理现象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纵向研究：观察护理现象在时间上的变化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案例研究：深入了解特定护理情境中的问题</a:t>
                </a:r>
                <a:endParaRPr/>
              </a:p>
            </p:txBody>
          </p:sp>
        </p:grpSp>
        <p:grpSp>
          <p:nvGrpSpPr>
            <p:cNvPr id="26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描述性研究</a:t>
                </a:r>
                <a:endParaRPr/>
              </a:p>
            </p:txBody>
          </p:sp>
          <p:sp>
            <p:nvSpPr>
              <p:cNvPr id="26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文献综述：综合分析已有的护理研究资料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描述性调查研究：描述护理现象的分布和特征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案例分析：详细描述和分析特定的护理事件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护理学的研究设计方法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护理学的研究数据分析方法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统计分析方法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描述性统计：概括和描述研究数据的特征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推断性统计：检验研究假设，推断研究结果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多元回归分析：分析多个变量之间的关系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数据可视化方法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图表法：用图形和表格展示研究数据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交互式图表：提供动态和交互式的数据展示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可视化工具：使用专业的数据可视化工具进行分析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质性分析方法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内容分析：分析文本资料的主题和结构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现象学分析：深入理解护理现象的本质和意义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扎根理论分析：构建护理实践的理论框架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护理学的伦理及法律问题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护理学的伦理原则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尊重患者：尊重患者的权益和尊严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关爱患者：关心患者的身心需求，提供关爱和支持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忠诚患者：保护患者的隐私和利益，提供忠诚的服务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尊重专业：尊重护理专业的知识和技能，维护专业声誉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护理学的伦理实践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伦理教育：培养护理人员的伦理意识和道德行为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伦理管理：建立护理伦理管理制度，确保伦理原则的实施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伦理审查：对护理研究和服务进行伦理审查，确保符合伦理要求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伦理咨询：为护理人员提供伦理咨询和解决方案，解决伦理问题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护理学的伦理原则及实践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https://d.book118.com/997166111031006044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护理学开题报告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2024-09-18T10:28:40.634</cp:lastPrinted>
  <dcterms:created xsi:type="dcterms:W3CDTF">2024-09-18T02:28:40Z</dcterms:created>
  <dcterms:modified xsi:type="dcterms:W3CDTF">2024-09-18T02:28:42Z</dcterms:modified>
</cp:coreProperties>
</file>