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9144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4ACEA4-39D6-49FC-9B42-4F4EE0D8D4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9FBD32-96E5-42AD-9C20-15C945E52B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84786D-F5C6-4997-B299-DBF5A025B1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AA402F-C6CB-422D-BDEF-7EAA8391E6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913322-AB8D-4BD3-96D3-CCE16DB5EA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AE3364-F210-493D-B9A2-33D2241BA0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B58E26-32EA-4B4E-AF94-0EC64B0F0F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0366C7-D318-428C-AD9E-1A1FCDC163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E37086-933C-41C2-9F42-0D1C60FEB3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59E2EE-1167-48E1-95FD-DF6CD47D73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447A2B-94C9-42EE-8DAD-052AEE7EC8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3600" b="1" i="0">
                <a:solidFill>
                  <a:srgbClr val="402000"/>
                </a:solidFill>
                <a:latin typeface="Microsoft JhengHei"/>
                <a:cs typeface="Microsoft JhengHei"/>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b="0" i="0">
                <a:solidFill>
                  <a:schemeClr val="tx1"/>
                </a:solidFill>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600" b="1" i="0">
                <a:solidFill>
                  <a:srgbClr val="402000"/>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b="0" i="0">
                <a:solidFill>
                  <a:schemeClr val="tx1"/>
                </a:solidFill>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600" b="1" i="0">
                <a:solidFill>
                  <a:srgbClr val="402000"/>
                </a:solidFill>
                <a:latin typeface="Microsoft JhengHei"/>
                <a:cs typeface="Microsoft JhengHei"/>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600" b="1" i="0">
                <a:solidFill>
                  <a:srgbClr val="402000"/>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9144000" cy="6858000"/>
          </a:xfrm>
          <a:prstGeom prst="rect">
            <a:avLst/>
          </a:prstGeom>
        </p:spPr>
      </p:pic>
      <p:sp>
        <p:nvSpPr>
          <p:cNvPr id="17" name="bg object 17"/>
          <p:cNvSpPr/>
          <p:nvPr/>
        </p:nvSpPr>
        <p:spPr>
          <a:xfrm>
            <a:off x="1016000" y="1600200"/>
            <a:ext cx="7747000" cy="0"/>
          </a:xfrm>
          <a:custGeom>
            <a:rect l="l" t="t" r="r" b="b"/>
            <a:pathLst>
              <a:path w="7747000">
                <a:moveTo>
                  <a:pt x="0" y="0"/>
                </a:moveTo>
                <a:lnTo>
                  <a:pt x="7747000" y="0"/>
                </a:lnTo>
              </a:path>
            </a:pathLst>
          </a:custGeom>
          <a:ln w="9525">
            <a:solidFill>
              <a:srgbClr val="A08366"/>
            </a:solidFill>
          </a:ln>
        </p:spPr>
        <p:txBody>
          <a:bodyPr wrap="square" lIns="0" tIns="0" rIns="0" bIns="0" rtlCol="0"/>
          <a:lstStyle/>
          <a:p/>
        </p:txBody>
      </p:sp>
      <p:sp>
        <p:nvSpPr>
          <p:cNvPr id="18" name="bg object 18"/>
          <p:cNvSpPr/>
          <p:nvPr/>
        </p:nvSpPr>
        <p:spPr>
          <a:xfrm>
            <a:off x="900112" y="1600200"/>
            <a:ext cx="7787005" cy="4349750"/>
          </a:xfrm>
          <a:custGeom>
            <a:rect l="l" t="t" r="r" b="b"/>
            <a:pathLst>
              <a:path w="7787005" h="4349750">
                <a:moveTo>
                  <a:pt x="0" y="0"/>
                </a:moveTo>
                <a:lnTo>
                  <a:pt x="7786688" y="0"/>
                </a:lnTo>
                <a:lnTo>
                  <a:pt x="7786688" y="4349750"/>
                </a:lnTo>
                <a:lnTo>
                  <a:pt x="0" y="4349750"/>
                </a:lnTo>
                <a:lnTo>
                  <a:pt x="0" y="0"/>
                </a:lnTo>
                <a:close/>
              </a:path>
            </a:pathLst>
          </a:custGeom>
          <a:ln w="9525">
            <a:solidFill>
              <a:srgbClr val="000000"/>
            </a:solidFill>
          </a:ln>
        </p:spPr>
        <p:txBody>
          <a:bodyPr wrap="square" lIns="0" tIns="0" rIns="0" bIns="0" rtlCol="0"/>
          <a:lstStyle/>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9144000" cy="6858000"/>
          </a:xfrm>
          <a:prstGeom prst="rect">
            <a:avLst/>
          </a:prstGeom>
        </p:spPr>
      </p:pic>
      <p:sp>
        <p:nvSpPr>
          <p:cNvPr id="17" name="bg object 17"/>
          <p:cNvSpPr/>
          <p:nvPr/>
        </p:nvSpPr>
        <p:spPr>
          <a:xfrm>
            <a:off x="1016000" y="1600200"/>
            <a:ext cx="7747000" cy="0"/>
          </a:xfrm>
          <a:custGeom>
            <a:rect l="l" t="t" r="r" b="b"/>
            <a:pathLst>
              <a:path w="7747000">
                <a:moveTo>
                  <a:pt x="0" y="0"/>
                </a:moveTo>
                <a:lnTo>
                  <a:pt x="7747000" y="0"/>
                </a:lnTo>
              </a:path>
            </a:pathLst>
          </a:custGeom>
          <a:ln w="9525">
            <a:solidFill>
              <a:srgbClr val="A08366"/>
            </a:solidFill>
          </a:ln>
        </p:spPr>
        <p:txBody>
          <a:bodyPr wrap="square" lIns="0" tIns="0" rIns="0" bIns="0" rtlCol="0"/>
          <a:lstStyle/>
          <a:p/>
        </p:txBody>
      </p:sp>
      <p:sp>
        <p:nvSpPr>
          <p:cNvPr id="2" name="Holder 2"/>
          <p:cNvSpPr>
            <a:spLocks noGrp="1"/>
          </p:cNvSpPr>
          <p:nvPr>
            <p:ph type="title"/>
          </p:nvPr>
        </p:nvSpPr>
        <p:spPr>
          <a:xfrm>
            <a:off x="978852" y="610068"/>
            <a:ext cx="3340100" cy="574040"/>
          </a:xfrm>
          <a:prstGeom prst="rect">
            <a:avLst/>
          </a:prstGeom>
        </p:spPr>
        <p:txBody>
          <a:bodyPr wrap="square" lIns="0" tIns="0" rIns="0" bIns="0">
            <a:spAutoFit/>
          </a:bodyPr>
          <a:lstStyle>
            <a:lvl1pPr>
              <a:defRPr sz="3600" b="1" i="0">
                <a:solidFill>
                  <a:srgbClr val="402000"/>
                </a:solidFill>
                <a:latin typeface="Microsoft JhengHei"/>
                <a:cs typeface="Microsoft JhengHei"/>
              </a:defRPr>
            </a:lvl1pPr>
          </a:lstStyle>
          <a:p/>
        </p:txBody>
      </p:sp>
      <p:sp>
        <p:nvSpPr>
          <p:cNvPr id="3" name="Holder 3"/>
          <p:cNvSpPr>
            <a:spLocks noGrp="1"/>
          </p:cNvSpPr>
          <p:nvPr>
            <p:ph type="body" idx="1"/>
          </p:nvPr>
        </p:nvSpPr>
        <p:spPr>
          <a:xfrm>
            <a:off x="1130300" y="1808161"/>
            <a:ext cx="7102475" cy="3573780"/>
          </a:xfrm>
          <a:prstGeom prst="rect">
            <a:avLst/>
          </a:prstGeom>
        </p:spPr>
        <p:txBody>
          <a:bodyPr wrap="square" lIns="0" tIns="0" rIns="0" bIns="0">
            <a:spAutoFit/>
          </a:bodyPr>
          <a:lstStyle>
            <a:lvl1pPr>
              <a:defRPr b="0" i="0">
                <a:solidFill>
                  <a:schemeClr val="tx1"/>
                </a:solidFill>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8.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 Id="rId3" Type="http://schemas.openxmlformats.org/officeDocument/2006/relationships/image" Target="../media/image10.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cnnic.net.cn/hlwfzyj/" TargetMode="External" /><Relationship Id="rId3" Type="http://schemas.openxmlformats.org/officeDocument/2006/relationships/image" Target="../media/image1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004115124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
        <p:nvSpPr>
          <p:cNvPr id="3" name="object 3"/>
          <p:cNvSpPr/>
          <p:nvPr/>
        </p:nvSpPr>
        <p:spPr>
          <a:xfrm>
            <a:off x="973137" y="3141661"/>
            <a:ext cx="7775575" cy="0"/>
          </a:xfrm>
          <a:custGeom>
            <a:rect l="l" t="t" r="r" b="b"/>
            <a:pathLst>
              <a:path w="7775575">
                <a:moveTo>
                  <a:pt x="0" y="0"/>
                </a:moveTo>
                <a:lnTo>
                  <a:pt x="7775574" y="0"/>
                </a:lnTo>
              </a:path>
            </a:pathLst>
          </a:custGeom>
          <a:ln w="50800">
            <a:solidFill>
              <a:srgbClr val="996633"/>
            </a:solidFill>
          </a:ln>
        </p:spPr>
        <p:txBody>
          <a:bodyPr wrap="square" lIns="0" tIns="0" rIns="0" bIns="0" rtlCol="0"/>
          <a:lstStyle/>
          <a:p/>
        </p:txBody>
      </p:sp>
      <p:sp>
        <p:nvSpPr>
          <p:cNvPr id="4" name="object 4"/>
          <p:cNvSpPr txBox="1">
            <a:spLocks noGrp="1"/>
          </p:cNvSpPr>
          <p:nvPr>
            <p:ph type="title"/>
          </p:nvPr>
        </p:nvSpPr>
        <p:spPr>
          <a:xfrm>
            <a:off x="1482725" y="1989296"/>
            <a:ext cx="6731000" cy="756920"/>
          </a:xfrm>
          <a:prstGeom prst="rect">
            <a:avLst/>
          </a:prstGeom>
        </p:spPr>
        <p:txBody>
          <a:bodyPr vert="horz" wrap="square" lIns="0" tIns="12700" rIns="0" bIns="0" rtlCol="0">
            <a:spAutoFit/>
          </a:bodyPr>
          <a:lstStyle/>
          <a:p>
            <a:pPr marL="12700">
              <a:lnSpc>
                <a:spcPct val="100000"/>
              </a:lnSpc>
              <a:spcBef>
                <a:spcPts val="100"/>
              </a:spcBef>
            </a:pPr>
            <a:r>
              <a:rPr sz="4800" b="0" spc="-5">
                <a:solidFill>
                  <a:srgbClr val="996633"/>
                </a:solidFill>
                <a:latin typeface="宋体"/>
                <a:cs typeface="宋体"/>
              </a:rPr>
              <a:t>电子商务支付与安全管理</a:t>
            </a:r>
            <a:endParaRPr sz="4800">
              <a:latin typeface="宋体"/>
              <a:cs typeface="宋体"/>
            </a:endParaRPr>
          </a:p>
        </p:txBody>
      </p:sp>
      <p:sp>
        <p:nvSpPr>
          <p:cNvPr id="5" name="object 5"/>
          <p:cNvSpPr/>
          <p:nvPr/>
        </p:nvSpPr>
        <p:spPr>
          <a:xfrm>
            <a:off x="1574800" y="4179887"/>
            <a:ext cx="6400800" cy="1130300"/>
          </a:xfrm>
          <a:custGeom>
            <a:rect l="l" t="t" r="r" b="b"/>
            <a:pathLst>
              <a:path w="6400800" h="1130300">
                <a:moveTo>
                  <a:pt x="0" y="0"/>
                </a:moveTo>
                <a:lnTo>
                  <a:pt x="6400800" y="0"/>
                </a:lnTo>
                <a:lnTo>
                  <a:pt x="6400800" y="1130300"/>
                </a:lnTo>
                <a:lnTo>
                  <a:pt x="0" y="1130300"/>
                </a:lnTo>
                <a:lnTo>
                  <a:pt x="0" y="0"/>
                </a:lnTo>
                <a:close/>
              </a:path>
            </a:pathLst>
          </a:custGeom>
          <a:ln w="9525">
            <a:solidFill>
              <a:srgbClr val="000000"/>
            </a:solidFill>
          </a:ln>
        </p:spPr>
        <p:txBody>
          <a:bodyPr wrap="square" lIns="0" tIns="0" rIns="0" bIns="0" rtlCol="0"/>
          <a:lstStyle/>
          <a:p/>
        </p:txBody>
      </p:sp>
      <p:sp>
        <p:nvSpPr>
          <p:cNvPr id="6" name="object 6"/>
          <p:cNvSpPr txBox="1"/>
          <p:nvPr/>
        </p:nvSpPr>
        <p:spPr>
          <a:xfrm>
            <a:off x="2476499" y="3659949"/>
            <a:ext cx="4597400" cy="513080"/>
          </a:xfrm>
          <a:prstGeom prst="rect">
            <a:avLst/>
          </a:prstGeom>
        </p:spPr>
        <p:txBody>
          <a:bodyPr vert="horz" wrap="square" lIns="0" tIns="12700" rIns="0" bIns="0" rtlCol="0">
            <a:spAutoFit/>
          </a:bodyPr>
          <a:lstStyle/>
          <a:p>
            <a:pPr marL="12700">
              <a:lnSpc>
                <a:spcPct val="100000"/>
              </a:lnSpc>
              <a:spcBef>
                <a:spcPts val="100"/>
              </a:spcBef>
            </a:pPr>
            <a:r>
              <a:rPr sz="3200" b="1" spc="-5">
                <a:solidFill>
                  <a:srgbClr val="A08366"/>
                </a:solidFill>
                <a:latin typeface="Microsoft JhengHei"/>
                <a:cs typeface="Microsoft JhengHei"/>
              </a:rPr>
              <a:t>第一章 电子商务安全概述</a:t>
            </a:r>
            <a:endParaRPr sz="3200">
              <a:latin typeface="Microsoft JhengHei"/>
              <a:cs typeface="Microsoft JhengHei"/>
            </a:endParaRPr>
          </a:p>
        </p:txBody>
      </p:sp>
      <p:sp>
        <p:nvSpPr>
          <p:cNvPr id="7" name="object 7"/>
          <p:cNvSpPr txBox="1"/>
          <p:nvPr/>
        </p:nvSpPr>
        <p:spPr>
          <a:xfrm>
            <a:off x="3473449" y="5401818"/>
            <a:ext cx="2603500" cy="452120"/>
          </a:xfrm>
          <a:prstGeom prst="rect">
            <a:avLst/>
          </a:prstGeom>
        </p:spPr>
        <p:txBody>
          <a:bodyPr vert="horz" wrap="square" lIns="0" tIns="12700" rIns="0" bIns="0" rtlCol="0">
            <a:spAutoFit/>
          </a:bodyPr>
          <a:lstStyle/>
          <a:p>
            <a:pPr marL="12700">
              <a:lnSpc>
                <a:spcPct val="100000"/>
              </a:lnSpc>
              <a:spcBef>
                <a:spcPts val="100"/>
              </a:spcBef>
              <a:tabLst>
                <a:tab pos="1878964"/>
              </a:tabLst>
            </a:pPr>
            <a:r>
              <a:rPr sz="2800" b="1">
                <a:solidFill>
                  <a:srgbClr val="A08366"/>
                </a:solidFill>
                <a:latin typeface="Microsoft JhengHei"/>
                <a:cs typeface="Microsoft JhengHei"/>
              </a:rPr>
              <a:t>实训中</a:t>
            </a:r>
            <a:r>
              <a:rPr sz="2800" b="1" spc="-50">
                <a:solidFill>
                  <a:srgbClr val="A08366"/>
                </a:solidFill>
                <a:latin typeface="Microsoft JhengHei"/>
                <a:cs typeface="Microsoft JhengHei"/>
              </a:rPr>
              <a:t>心</a:t>
            </a:r>
            <a:r>
              <a:rPr sz="2800" b="1">
                <a:solidFill>
                  <a:srgbClr val="A08366"/>
                </a:solidFill>
                <a:latin typeface="Microsoft JhengHei"/>
                <a:cs typeface="Microsoft JhengHei"/>
              </a:rPr>
              <a:t>	丁</a:t>
            </a:r>
            <a:r>
              <a:rPr sz="2800" b="1" spc="-50">
                <a:solidFill>
                  <a:srgbClr val="A08366"/>
                </a:solidFill>
                <a:latin typeface="Microsoft JhengHei"/>
                <a:cs typeface="Microsoft JhengHei"/>
              </a:rPr>
              <a:t>旭</a:t>
            </a:r>
            <a:endParaRPr sz="2800">
              <a:latin typeface="Microsoft JhengHei"/>
              <a:cs typeface="Microsoft JhengHei"/>
            </a:endParaRPr>
          </a:p>
        </p:txBody>
      </p:sp>
      <p:sp>
        <p:nvSpPr>
          <p:cNvPr id="8" name="object 8"/>
          <p:cNvSpPr txBox="1"/>
          <p:nvPr/>
        </p:nvSpPr>
        <p:spPr>
          <a:xfrm>
            <a:off x="4810825" y="6128870"/>
            <a:ext cx="74930" cy="238760"/>
          </a:xfrm>
          <a:prstGeom prst="rect">
            <a:avLst/>
          </a:prstGeom>
        </p:spPr>
        <p:txBody>
          <a:bodyPr vert="horz" wrap="square" lIns="0" tIns="12700" rIns="0" bIns="0" rtlCol="0">
            <a:spAutoFit/>
          </a:bodyPr>
          <a:lstStyle/>
          <a:p>
            <a:pPr marL="12700">
              <a:lnSpc>
                <a:spcPct val="100000"/>
              </a:lnSpc>
              <a:spcBef>
                <a:spcPts val="100"/>
              </a:spcBef>
            </a:pPr>
            <a:r>
              <a:rPr sz="1400">
                <a:solidFill>
                  <a:srgbClr val="A08366"/>
                </a:solidFill>
                <a:latin typeface="Arial"/>
                <a:cs typeface="Arial"/>
              </a:rPr>
              <a:t>.</a:t>
            </a:r>
            <a:endParaRPr sz="1400">
              <a:latin typeface="Arial"/>
              <a:cs typeface="Arial"/>
            </a:endParaRPr>
          </a:p>
        </p:txBody>
      </p:sp>
      <p:sp>
        <p:nvSpPr>
          <p:cNvPr id="9" name="object 9"/>
          <p:cNvSpPr txBox="1"/>
          <p:nvPr/>
        </p:nvSpPr>
        <p:spPr>
          <a:xfrm>
            <a:off x="8531401" y="6128870"/>
            <a:ext cx="124460" cy="238760"/>
          </a:xfrm>
          <a:prstGeom prst="rect">
            <a:avLst/>
          </a:prstGeom>
        </p:spPr>
        <p:txBody>
          <a:bodyPr vert="horz" wrap="square" lIns="0" tIns="12700" rIns="0" bIns="0" rtlCol="0">
            <a:spAutoFit/>
          </a:bodyPr>
          <a:lstStyle/>
          <a:p>
            <a:pPr marL="12700">
              <a:lnSpc>
                <a:spcPct val="100000"/>
              </a:lnSpc>
              <a:spcBef>
                <a:spcPts val="100"/>
              </a:spcBef>
            </a:pPr>
            <a:r>
              <a:rPr sz="1400">
                <a:solidFill>
                  <a:srgbClr val="A08366"/>
                </a:solidFill>
                <a:latin typeface="Arial"/>
                <a:cs typeface="Arial"/>
              </a:rPr>
              <a:t>1</a:t>
            </a:r>
            <a:endParaRPr sz="1400">
              <a:latin typeface="Arial"/>
              <a:cs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600075" y="1590675"/>
            <a:ext cx="8168005" cy="4438650"/>
            <a:chOff x="600075" y="1590675"/>
            <a:chExt cx="8168005" cy="4438650"/>
          </a:xfrm>
        </p:grpSpPr>
        <p:pic>
          <p:nvPicPr>
            <p:cNvPr id="3" name="object 3"/>
            <p:cNvPicPr/>
            <p:nvPr/>
          </p:nvPicPr>
          <p:blipFill>
            <a:blip r:embed="rId2"/>
            <a:stretch>
              <a:fillRect/>
            </a:stretch>
          </p:blipFill>
          <p:spPr>
            <a:xfrm>
              <a:off x="609600" y="1600200"/>
              <a:ext cx="2743200" cy="4419600"/>
            </a:xfrm>
            <a:prstGeom prst="rect">
              <a:avLst/>
            </a:prstGeom>
          </p:spPr>
        </p:pic>
        <p:sp>
          <p:nvSpPr>
            <p:cNvPr id="4" name="object 4"/>
            <p:cNvSpPr/>
            <p:nvPr/>
          </p:nvSpPr>
          <p:spPr>
            <a:xfrm>
              <a:off x="609600" y="1600200"/>
              <a:ext cx="2743200" cy="4419600"/>
            </a:xfrm>
            <a:custGeom>
              <a:rect l="l" t="t" r="r" b="b"/>
              <a:pathLst>
                <a:path w="2743200" h="4419600">
                  <a:moveTo>
                    <a:pt x="0" y="1257331"/>
                  </a:moveTo>
                  <a:lnTo>
                    <a:pt x="1636154" y="1257331"/>
                  </a:lnTo>
                  <a:lnTo>
                    <a:pt x="1636154" y="0"/>
                  </a:lnTo>
                  <a:lnTo>
                    <a:pt x="2743200" y="2209800"/>
                  </a:lnTo>
                  <a:lnTo>
                    <a:pt x="1636154" y="4419600"/>
                  </a:lnTo>
                  <a:lnTo>
                    <a:pt x="1636154" y="3162267"/>
                  </a:lnTo>
                  <a:lnTo>
                    <a:pt x="0" y="3162267"/>
                  </a:lnTo>
                  <a:lnTo>
                    <a:pt x="0" y="1257331"/>
                  </a:lnTo>
                  <a:close/>
                </a:path>
              </a:pathLst>
            </a:custGeom>
            <a:ln w="19050">
              <a:solidFill>
                <a:srgbClr val="C0C0C0"/>
              </a:solidFill>
              <a:prstDash val="dot"/>
            </a:ln>
          </p:spPr>
          <p:txBody>
            <a:bodyPr wrap="square" lIns="0" tIns="0" rIns="0" bIns="0" rtlCol="0"/>
            <a:lstStyle/>
            <a:p/>
          </p:txBody>
        </p:sp>
      </p:grpSp>
      <p:sp>
        <p:nvSpPr>
          <p:cNvPr id="5" name="object 5"/>
          <p:cNvSpPr txBox="1">
            <a:spLocks noGrp="1"/>
          </p:cNvSpPr>
          <p:nvPr>
            <p:ph type="title"/>
          </p:nvPr>
        </p:nvSpPr>
        <p:spPr>
          <a:xfrm>
            <a:off x="900112" y="406400"/>
            <a:ext cx="7787005" cy="1012825"/>
          </a:xfrm>
          <a:prstGeom prst="rect">
            <a:avLst/>
          </a:prstGeom>
          <a:ln w="9525">
            <a:solidFill>
              <a:srgbClr val="000000"/>
            </a:solidFill>
          </a:ln>
        </p:spPr>
        <p:txBody>
          <a:bodyPr vert="horz" wrap="square" lIns="0" tIns="246380" rIns="0" bIns="0" rtlCol="0">
            <a:spAutoFit/>
          </a:bodyPr>
          <a:lstStyle/>
          <a:p>
            <a:pPr marL="91440">
              <a:lnSpc>
                <a:spcPct val="100000"/>
              </a:lnSpc>
              <a:spcBef>
                <a:spcPts val="1940"/>
              </a:spcBef>
            </a:pPr>
            <a:r>
              <a:rPr spc="-5">
                <a:solidFill>
                  <a:srgbClr val="996633"/>
                </a:solidFill>
              </a:rPr>
              <a:t>回顾：电子商务的概念</a:t>
            </a:r>
          </a:p>
        </p:txBody>
      </p:sp>
      <p:sp>
        <p:nvSpPr>
          <p:cNvPr id="6" name="object 6"/>
          <p:cNvSpPr txBox="1"/>
          <p:nvPr/>
        </p:nvSpPr>
        <p:spPr>
          <a:xfrm>
            <a:off x="1194752" y="3617594"/>
            <a:ext cx="1447800" cy="452120"/>
          </a:xfrm>
          <a:prstGeom prst="rect">
            <a:avLst/>
          </a:prstGeom>
        </p:spPr>
        <p:txBody>
          <a:bodyPr vert="horz" wrap="square" lIns="0" tIns="12700" rIns="0" bIns="0" rtlCol="0">
            <a:spAutoFit/>
          </a:bodyPr>
          <a:lstStyle/>
          <a:p>
            <a:pPr marL="12700">
              <a:lnSpc>
                <a:spcPct val="100000"/>
              </a:lnSpc>
              <a:spcBef>
                <a:spcPts val="100"/>
              </a:spcBef>
            </a:pPr>
            <a:r>
              <a:rPr sz="2800" b="1" spc="-15">
                <a:latin typeface="Microsoft JhengHei"/>
                <a:cs typeface="Microsoft JhengHei"/>
              </a:rPr>
              <a:t>电子商务</a:t>
            </a:r>
            <a:endParaRPr sz="2800">
              <a:latin typeface="Microsoft JhengHei"/>
              <a:cs typeface="Microsoft JhengHei"/>
            </a:endParaRPr>
          </a:p>
        </p:txBody>
      </p:sp>
      <p:grpSp>
        <p:nvGrpSpPr>
          <p:cNvPr id="7" name="object 7"/>
          <p:cNvGrpSpPr/>
          <p:nvPr/>
        </p:nvGrpSpPr>
        <p:grpSpPr>
          <a:xfrm>
            <a:off x="3495674" y="1666874"/>
            <a:ext cx="5124450" cy="4292600"/>
            <a:chOff x="3495674" y="1666874"/>
            <a:chExt cx="5124450" cy="4292600"/>
          </a:xfrm>
        </p:grpSpPr>
        <p:sp>
          <p:nvSpPr>
            <p:cNvPr id="8" name="object 8"/>
            <p:cNvSpPr/>
            <p:nvPr/>
          </p:nvSpPr>
          <p:spPr>
            <a:xfrm>
              <a:off x="3505199" y="1676399"/>
              <a:ext cx="5105400" cy="4273550"/>
            </a:xfrm>
            <a:custGeom>
              <a:rect l="l" t="t" r="r" b="b"/>
              <a:pathLst>
                <a:path w="5105400" h="4273550">
                  <a:moveTo>
                    <a:pt x="0" y="148762"/>
                  </a:moveTo>
                  <a:lnTo>
                    <a:pt x="7584" y="101742"/>
                  </a:lnTo>
                  <a:lnTo>
                    <a:pt x="28702" y="60905"/>
                  </a:lnTo>
                  <a:lnTo>
                    <a:pt x="60905" y="28702"/>
                  </a:lnTo>
                  <a:lnTo>
                    <a:pt x="101741" y="7584"/>
                  </a:lnTo>
                  <a:lnTo>
                    <a:pt x="148762" y="0"/>
                  </a:lnTo>
                  <a:lnTo>
                    <a:pt x="4956638" y="0"/>
                  </a:lnTo>
                  <a:lnTo>
                    <a:pt x="5003657" y="7583"/>
                  </a:lnTo>
                  <a:lnTo>
                    <a:pt x="5044494" y="28702"/>
                  </a:lnTo>
                  <a:lnTo>
                    <a:pt x="5076697" y="60905"/>
                  </a:lnTo>
                  <a:lnTo>
                    <a:pt x="5097816" y="101741"/>
                  </a:lnTo>
                  <a:lnTo>
                    <a:pt x="5105400" y="148762"/>
                  </a:lnTo>
                  <a:lnTo>
                    <a:pt x="5105400" y="4124787"/>
                  </a:lnTo>
                  <a:lnTo>
                    <a:pt x="5097816" y="4171808"/>
                  </a:lnTo>
                  <a:lnTo>
                    <a:pt x="5076697" y="4212644"/>
                  </a:lnTo>
                  <a:lnTo>
                    <a:pt x="5044494" y="4244847"/>
                  </a:lnTo>
                  <a:lnTo>
                    <a:pt x="5003658" y="4265966"/>
                  </a:lnTo>
                  <a:lnTo>
                    <a:pt x="4956638" y="4273550"/>
                  </a:lnTo>
                  <a:lnTo>
                    <a:pt x="148762" y="4273550"/>
                  </a:lnTo>
                  <a:lnTo>
                    <a:pt x="101742" y="4265966"/>
                  </a:lnTo>
                  <a:lnTo>
                    <a:pt x="60905" y="4244847"/>
                  </a:lnTo>
                  <a:lnTo>
                    <a:pt x="28702" y="4212644"/>
                  </a:lnTo>
                  <a:lnTo>
                    <a:pt x="7584" y="4171808"/>
                  </a:lnTo>
                  <a:lnTo>
                    <a:pt x="0" y="4124787"/>
                  </a:lnTo>
                  <a:lnTo>
                    <a:pt x="0" y="148762"/>
                  </a:lnTo>
                  <a:close/>
                </a:path>
              </a:pathLst>
            </a:custGeom>
            <a:ln w="19049">
              <a:solidFill>
                <a:srgbClr val="C0C0C0"/>
              </a:solidFill>
              <a:prstDash val="dot"/>
            </a:ln>
          </p:spPr>
          <p:txBody>
            <a:bodyPr wrap="square" lIns="0" tIns="0" rIns="0" bIns="0" rtlCol="0"/>
            <a:lstStyle/>
            <a:p/>
          </p:txBody>
        </p:sp>
        <p:pic>
          <p:nvPicPr>
            <p:cNvPr id="9" name="object 9"/>
            <p:cNvPicPr/>
            <p:nvPr/>
          </p:nvPicPr>
          <p:blipFill>
            <a:blip r:embed="rId3"/>
            <a:stretch>
              <a:fillRect/>
            </a:stretch>
          </p:blipFill>
          <p:spPr>
            <a:xfrm>
              <a:off x="3629024" y="4576760"/>
              <a:ext cx="4876800" cy="1228725"/>
            </a:xfrm>
            <a:prstGeom prst="rect">
              <a:avLst/>
            </a:prstGeom>
          </p:spPr>
        </p:pic>
        <p:sp>
          <p:nvSpPr>
            <p:cNvPr id="10" name="object 10"/>
            <p:cNvSpPr/>
            <p:nvPr/>
          </p:nvSpPr>
          <p:spPr>
            <a:xfrm>
              <a:off x="3581400" y="5033961"/>
              <a:ext cx="533400" cy="381000"/>
            </a:xfrm>
            <a:custGeom>
              <a:rect l="l" t="t" r="r" b="b"/>
              <a:pathLst>
                <a:path w="533400" h="381000">
                  <a:moveTo>
                    <a:pt x="313223" y="381000"/>
                  </a:moveTo>
                  <a:lnTo>
                    <a:pt x="313223" y="285750"/>
                  </a:lnTo>
                  <a:lnTo>
                    <a:pt x="0" y="285750"/>
                  </a:lnTo>
                  <a:lnTo>
                    <a:pt x="0" y="95250"/>
                  </a:lnTo>
                  <a:lnTo>
                    <a:pt x="313223" y="95250"/>
                  </a:lnTo>
                  <a:lnTo>
                    <a:pt x="313223" y="0"/>
                  </a:lnTo>
                  <a:lnTo>
                    <a:pt x="533400" y="190500"/>
                  </a:lnTo>
                  <a:lnTo>
                    <a:pt x="313223" y="381000"/>
                  </a:lnTo>
                  <a:close/>
                </a:path>
              </a:pathLst>
            </a:custGeom>
            <a:solidFill>
              <a:srgbClr val="FFFFFF"/>
            </a:solidFill>
          </p:spPr>
          <p:txBody>
            <a:bodyPr wrap="square" lIns="0" tIns="0" rIns="0" bIns="0" rtlCol="0"/>
            <a:lstStyle/>
            <a:p/>
          </p:txBody>
        </p:sp>
      </p:grpSp>
      <p:sp>
        <p:nvSpPr>
          <p:cNvPr id="11" name="object 11"/>
          <p:cNvSpPr txBox="1"/>
          <p:nvPr/>
        </p:nvSpPr>
        <p:spPr>
          <a:xfrm>
            <a:off x="4218940" y="4697094"/>
            <a:ext cx="3937000" cy="878840"/>
          </a:xfrm>
          <a:prstGeom prst="rect">
            <a:avLst/>
          </a:prstGeom>
        </p:spPr>
        <p:txBody>
          <a:bodyPr vert="horz" wrap="square" lIns="0" tIns="12700" rIns="0" bIns="0" rtlCol="0">
            <a:spAutoFit/>
          </a:bodyPr>
          <a:lstStyle/>
          <a:p>
            <a:pPr marL="12700" marR="5080">
              <a:lnSpc>
                <a:spcPct val="100000"/>
              </a:lnSpc>
              <a:spcBef>
                <a:spcPts val="100"/>
              </a:spcBef>
            </a:pPr>
            <a:r>
              <a:rPr sz="2800" b="1" spc="-5">
                <a:solidFill>
                  <a:srgbClr val="402000"/>
                </a:solidFill>
                <a:latin typeface="Microsoft JhengHei"/>
                <a:cs typeface="Microsoft JhengHei"/>
              </a:rPr>
              <a:t>目的：实现商务活动的高效、便捷、利润最大化</a:t>
            </a:r>
            <a:endParaRPr sz="2800">
              <a:latin typeface="Microsoft JhengHei"/>
              <a:cs typeface="Microsoft JhengHei"/>
            </a:endParaRPr>
          </a:p>
        </p:txBody>
      </p:sp>
      <p:grpSp>
        <p:nvGrpSpPr>
          <p:cNvPr id="12" name="object 12"/>
          <p:cNvGrpSpPr/>
          <p:nvPr/>
        </p:nvGrpSpPr>
        <p:grpSpPr>
          <a:xfrm>
            <a:off x="3563937" y="3213099"/>
            <a:ext cx="4924425" cy="1228725"/>
            <a:chOff x="3563937" y="3213099"/>
            <a:chExt cx="4924425" cy="1228725"/>
          </a:xfrm>
        </p:grpSpPr>
        <p:pic>
          <p:nvPicPr>
            <p:cNvPr id="13" name="object 13"/>
            <p:cNvPicPr/>
            <p:nvPr/>
          </p:nvPicPr>
          <p:blipFill>
            <a:blip r:embed="rId4"/>
            <a:stretch>
              <a:fillRect/>
            </a:stretch>
          </p:blipFill>
          <p:spPr>
            <a:xfrm>
              <a:off x="3611562" y="3213099"/>
              <a:ext cx="4876800" cy="1228725"/>
            </a:xfrm>
            <a:prstGeom prst="rect">
              <a:avLst/>
            </a:prstGeom>
          </p:spPr>
        </p:pic>
        <p:sp>
          <p:nvSpPr>
            <p:cNvPr id="14" name="object 14"/>
            <p:cNvSpPr/>
            <p:nvPr/>
          </p:nvSpPr>
          <p:spPr>
            <a:xfrm>
              <a:off x="3563937" y="3679825"/>
              <a:ext cx="533400" cy="381000"/>
            </a:xfrm>
            <a:custGeom>
              <a:rect l="l" t="t" r="r" b="b"/>
              <a:pathLst>
                <a:path w="533400" h="381000">
                  <a:moveTo>
                    <a:pt x="313223" y="381000"/>
                  </a:moveTo>
                  <a:lnTo>
                    <a:pt x="313223" y="285750"/>
                  </a:lnTo>
                  <a:lnTo>
                    <a:pt x="0" y="285750"/>
                  </a:lnTo>
                  <a:lnTo>
                    <a:pt x="0" y="95250"/>
                  </a:lnTo>
                  <a:lnTo>
                    <a:pt x="313223" y="95250"/>
                  </a:lnTo>
                  <a:lnTo>
                    <a:pt x="313223" y="0"/>
                  </a:lnTo>
                  <a:lnTo>
                    <a:pt x="533400" y="190500"/>
                  </a:lnTo>
                  <a:lnTo>
                    <a:pt x="313223" y="381000"/>
                  </a:lnTo>
                  <a:close/>
                </a:path>
              </a:pathLst>
            </a:custGeom>
            <a:solidFill>
              <a:srgbClr val="FFFFFF"/>
            </a:solidFill>
          </p:spPr>
          <p:txBody>
            <a:bodyPr wrap="square" lIns="0" tIns="0" rIns="0" bIns="0" rtlCol="0"/>
            <a:lstStyle/>
            <a:p/>
          </p:txBody>
        </p:sp>
      </p:grpSp>
      <p:sp>
        <p:nvSpPr>
          <p:cNvPr id="15" name="object 15"/>
          <p:cNvSpPr txBox="1"/>
          <p:nvPr/>
        </p:nvSpPr>
        <p:spPr>
          <a:xfrm>
            <a:off x="4218940" y="3255645"/>
            <a:ext cx="3886835" cy="1122680"/>
          </a:xfrm>
          <a:prstGeom prst="rect">
            <a:avLst/>
          </a:prstGeom>
        </p:spPr>
        <p:txBody>
          <a:bodyPr vert="horz" wrap="square" lIns="0" tIns="12700" rIns="0" bIns="0" rtlCol="0">
            <a:spAutoFit/>
          </a:bodyPr>
          <a:lstStyle/>
          <a:p>
            <a:pPr marL="12700" marR="5080">
              <a:lnSpc>
                <a:spcPct val="100000"/>
              </a:lnSpc>
              <a:spcBef>
                <a:spcPts val="100"/>
              </a:spcBef>
            </a:pPr>
            <a:r>
              <a:rPr sz="2400" b="1" spc="-5">
                <a:solidFill>
                  <a:srgbClr val="402000"/>
                </a:solidFill>
                <a:latin typeface="Microsoft JhengHei"/>
                <a:cs typeface="Microsoft JhengHei"/>
              </a:rPr>
              <a:t>买方、卖方、提供交易平台</a:t>
            </a:r>
            <a:r>
              <a:rPr sz="2400" b="1">
                <a:solidFill>
                  <a:srgbClr val="402000"/>
                </a:solidFill>
                <a:latin typeface="Microsoft JhengHei"/>
                <a:cs typeface="Microsoft JhengHei"/>
              </a:rPr>
              <a:t>的第三方，通过</a:t>
            </a:r>
            <a:r>
              <a:rPr sz="2400" b="1" spc="-10">
                <a:solidFill>
                  <a:srgbClr val="402000"/>
                </a:solidFill>
                <a:latin typeface="Arial"/>
                <a:cs typeface="Arial"/>
              </a:rPr>
              <a:t>Internet</a:t>
            </a:r>
            <a:r>
              <a:rPr sz="2400" b="1" spc="-25">
                <a:solidFill>
                  <a:srgbClr val="402000"/>
                </a:solidFill>
                <a:latin typeface="Microsoft JhengHei"/>
                <a:cs typeface="Microsoft JhengHei"/>
              </a:rPr>
              <a:t>进行</a:t>
            </a:r>
            <a:r>
              <a:rPr sz="2400" b="1">
                <a:solidFill>
                  <a:srgbClr val="FF0000"/>
                </a:solidFill>
                <a:latin typeface="Microsoft JhengHei"/>
                <a:cs typeface="Microsoft JhengHei"/>
              </a:rPr>
              <a:t>交易信息交换</a:t>
            </a:r>
            <a:r>
              <a:rPr sz="2400" b="1" spc="-20">
                <a:solidFill>
                  <a:srgbClr val="402000"/>
                </a:solidFill>
                <a:latin typeface="Microsoft JhengHei"/>
                <a:cs typeface="Microsoft JhengHei"/>
              </a:rPr>
              <a:t>的过程</a:t>
            </a:r>
            <a:endParaRPr sz="2400">
              <a:latin typeface="Microsoft JhengHei"/>
              <a:cs typeface="Microsoft JhengHei"/>
            </a:endParaRPr>
          </a:p>
        </p:txBody>
      </p:sp>
      <p:grpSp>
        <p:nvGrpSpPr>
          <p:cNvPr id="16" name="object 16"/>
          <p:cNvGrpSpPr/>
          <p:nvPr/>
        </p:nvGrpSpPr>
        <p:grpSpPr>
          <a:xfrm>
            <a:off x="3581399" y="1828799"/>
            <a:ext cx="4924425" cy="1228725"/>
            <a:chOff x="3581399" y="1828799"/>
            <a:chExt cx="4924425" cy="1228725"/>
          </a:xfrm>
        </p:grpSpPr>
        <p:pic>
          <p:nvPicPr>
            <p:cNvPr id="17" name="object 17"/>
            <p:cNvPicPr/>
            <p:nvPr/>
          </p:nvPicPr>
          <p:blipFill>
            <a:blip r:embed="rId5"/>
            <a:stretch>
              <a:fillRect/>
            </a:stretch>
          </p:blipFill>
          <p:spPr>
            <a:xfrm>
              <a:off x="3629024" y="1828799"/>
              <a:ext cx="4876799" cy="1228725"/>
            </a:xfrm>
            <a:prstGeom prst="rect">
              <a:avLst/>
            </a:prstGeom>
          </p:spPr>
        </p:pic>
        <p:sp>
          <p:nvSpPr>
            <p:cNvPr id="18" name="object 18"/>
            <p:cNvSpPr/>
            <p:nvPr/>
          </p:nvSpPr>
          <p:spPr>
            <a:xfrm>
              <a:off x="3581399" y="2286000"/>
              <a:ext cx="533400" cy="381000"/>
            </a:xfrm>
            <a:custGeom>
              <a:rect l="l" t="t" r="r" b="b"/>
              <a:pathLst>
                <a:path w="533400" h="381000">
                  <a:moveTo>
                    <a:pt x="313223" y="381000"/>
                  </a:moveTo>
                  <a:lnTo>
                    <a:pt x="313223" y="285750"/>
                  </a:lnTo>
                  <a:lnTo>
                    <a:pt x="0" y="285750"/>
                  </a:lnTo>
                  <a:lnTo>
                    <a:pt x="0" y="95250"/>
                  </a:lnTo>
                  <a:lnTo>
                    <a:pt x="313223" y="95250"/>
                  </a:lnTo>
                  <a:lnTo>
                    <a:pt x="313223" y="0"/>
                  </a:lnTo>
                  <a:lnTo>
                    <a:pt x="533400" y="190500"/>
                  </a:lnTo>
                  <a:lnTo>
                    <a:pt x="313223" y="381000"/>
                  </a:lnTo>
                  <a:close/>
                </a:path>
              </a:pathLst>
            </a:custGeom>
            <a:solidFill>
              <a:srgbClr val="FFFFFF"/>
            </a:solidFill>
          </p:spPr>
          <p:txBody>
            <a:bodyPr wrap="square" lIns="0" tIns="0" rIns="0" bIns="0" rtlCol="0"/>
            <a:lstStyle/>
            <a:p/>
          </p:txBody>
        </p:sp>
      </p:grpSp>
      <p:sp>
        <p:nvSpPr>
          <p:cNvPr id="19" name="object 19"/>
          <p:cNvSpPr txBox="1"/>
          <p:nvPr/>
        </p:nvSpPr>
        <p:spPr>
          <a:xfrm>
            <a:off x="4345940" y="2102822"/>
            <a:ext cx="3818890" cy="899794"/>
          </a:xfrm>
          <a:prstGeom prst="rect">
            <a:avLst/>
          </a:prstGeom>
        </p:spPr>
        <p:txBody>
          <a:bodyPr vert="horz" wrap="square" lIns="0" tIns="5715" rIns="0" bIns="0" rtlCol="0">
            <a:spAutoFit/>
          </a:bodyPr>
          <a:lstStyle/>
          <a:p>
            <a:pPr marL="12700" marR="5080">
              <a:lnSpc>
                <a:spcPts val="3520"/>
              </a:lnSpc>
              <a:spcBef>
                <a:spcPts val="45"/>
              </a:spcBef>
            </a:pPr>
            <a:r>
              <a:rPr sz="2800" b="1">
                <a:solidFill>
                  <a:srgbClr val="402000"/>
                </a:solidFill>
                <a:latin typeface="Microsoft JhengHei"/>
                <a:cs typeface="Microsoft JhengHei"/>
              </a:rPr>
              <a:t>以</a:t>
            </a:r>
            <a:r>
              <a:rPr sz="2800" b="1" spc="-10">
                <a:solidFill>
                  <a:srgbClr val="402000"/>
                </a:solidFill>
                <a:latin typeface="Arial"/>
                <a:cs typeface="Arial"/>
              </a:rPr>
              <a:t>Internet</a:t>
            </a:r>
            <a:r>
              <a:rPr sz="2800" b="1" spc="-10">
                <a:solidFill>
                  <a:srgbClr val="402000"/>
                </a:solidFill>
                <a:latin typeface="Microsoft JhengHei"/>
                <a:cs typeface="Microsoft JhengHei"/>
              </a:rPr>
              <a:t>为基础的商务</a:t>
            </a:r>
            <a:r>
              <a:rPr sz="2800" b="1" spc="-25">
                <a:solidFill>
                  <a:srgbClr val="402000"/>
                </a:solidFill>
                <a:latin typeface="Microsoft JhengHei"/>
                <a:cs typeface="Microsoft JhengHei"/>
              </a:rPr>
              <a:t>活动</a:t>
            </a:r>
            <a:endParaRPr sz="2800">
              <a:latin typeface="Microsoft JhengHei"/>
              <a:cs typeface="Microsoft JhengHei"/>
            </a:endParaRPr>
          </a:p>
        </p:txBody>
      </p:sp>
      <p:sp>
        <p:nvSpPr>
          <p:cNvPr id="20" name="object 20"/>
          <p:cNvSpPr txBox="1"/>
          <p:nvPr/>
        </p:nvSpPr>
        <p:spPr>
          <a:xfrm>
            <a:off x="4839400" y="6140951"/>
            <a:ext cx="74930" cy="224154"/>
          </a:xfrm>
          <a:prstGeom prst="rect">
            <a:avLst/>
          </a:prstGeom>
        </p:spPr>
        <p:txBody>
          <a:bodyPr vert="horz" wrap="square" lIns="0" tIns="0" rIns="0" bIns="0" rtlCol="0">
            <a:spAutoFit/>
          </a:bodyPr>
          <a:lstStyle/>
          <a:p>
            <a:pPr marL="12700">
              <a:lnSpc>
                <a:spcPts val="1645"/>
              </a:lnSpc>
            </a:pPr>
            <a:r>
              <a:rPr sz="1400">
                <a:solidFill>
                  <a:srgbClr val="A08366"/>
                </a:solidFill>
                <a:latin typeface="Arial"/>
                <a:cs typeface="Arial"/>
              </a:rPr>
              <a:t>.</a:t>
            </a:r>
            <a:endParaRPr sz="1400">
              <a:latin typeface="Arial"/>
              <a:cs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00112" y="406400"/>
            <a:ext cx="7787005" cy="1012825"/>
          </a:xfrm>
          <a:prstGeom prst="rect">
            <a:avLst/>
          </a:prstGeom>
          <a:ln w="9525">
            <a:solidFill>
              <a:srgbClr val="000000"/>
            </a:solidFill>
          </a:ln>
        </p:spPr>
        <p:txBody>
          <a:bodyPr vert="horz" wrap="square" lIns="0" tIns="246380" rIns="0" bIns="0" rtlCol="0">
            <a:spAutoFit/>
          </a:bodyPr>
          <a:lstStyle/>
          <a:p>
            <a:pPr marL="91440">
              <a:lnSpc>
                <a:spcPct val="100000"/>
              </a:lnSpc>
              <a:spcBef>
                <a:spcPts val="1940"/>
              </a:spcBef>
            </a:pPr>
            <a:r>
              <a:rPr spc="-10">
                <a:solidFill>
                  <a:srgbClr val="996633"/>
                </a:solidFill>
              </a:rPr>
              <a:t>电子商务的主要类型</a:t>
            </a:r>
          </a:p>
        </p:txBody>
      </p:sp>
      <p:grpSp>
        <p:nvGrpSpPr>
          <p:cNvPr id="3" name="object 3"/>
          <p:cNvGrpSpPr/>
          <p:nvPr/>
        </p:nvGrpSpPr>
        <p:grpSpPr>
          <a:xfrm>
            <a:off x="882649" y="1763712"/>
            <a:ext cx="7258050" cy="3272154"/>
            <a:chOff x="882649" y="1763712"/>
            <a:chExt cx="7258050" cy="3272154"/>
          </a:xfrm>
        </p:grpSpPr>
        <p:sp>
          <p:nvSpPr>
            <p:cNvPr id="4" name="object 4"/>
            <p:cNvSpPr/>
            <p:nvPr/>
          </p:nvSpPr>
          <p:spPr>
            <a:xfrm>
              <a:off x="892174" y="2189161"/>
              <a:ext cx="7239000" cy="2837180"/>
            </a:xfrm>
            <a:custGeom>
              <a:rect l="l" t="t" r="r" b="b"/>
              <a:pathLst>
                <a:path w="7239000" h="2837179">
                  <a:moveTo>
                    <a:pt x="0" y="256112"/>
                  </a:moveTo>
                  <a:lnTo>
                    <a:pt x="4126" y="210075"/>
                  </a:lnTo>
                  <a:lnTo>
                    <a:pt x="16022" y="166746"/>
                  </a:lnTo>
                  <a:lnTo>
                    <a:pt x="34966" y="126847"/>
                  </a:lnTo>
                  <a:lnTo>
                    <a:pt x="60234" y="91102"/>
                  </a:lnTo>
                  <a:lnTo>
                    <a:pt x="91102" y="60234"/>
                  </a:lnTo>
                  <a:lnTo>
                    <a:pt x="126847" y="34967"/>
                  </a:lnTo>
                  <a:lnTo>
                    <a:pt x="166745" y="16023"/>
                  </a:lnTo>
                  <a:lnTo>
                    <a:pt x="210075" y="4126"/>
                  </a:lnTo>
                  <a:lnTo>
                    <a:pt x="256111" y="0"/>
                  </a:lnTo>
                  <a:lnTo>
                    <a:pt x="6982887" y="0"/>
                  </a:lnTo>
                  <a:lnTo>
                    <a:pt x="7028922" y="4126"/>
                  </a:lnTo>
                  <a:lnTo>
                    <a:pt x="7072251" y="16022"/>
                  </a:lnTo>
                  <a:lnTo>
                    <a:pt x="7112150" y="34966"/>
                  </a:lnTo>
                  <a:lnTo>
                    <a:pt x="7147895" y="60234"/>
                  </a:lnTo>
                  <a:lnTo>
                    <a:pt x="7178763" y="91102"/>
                  </a:lnTo>
                  <a:lnTo>
                    <a:pt x="7204031" y="126847"/>
                  </a:lnTo>
                  <a:lnTo>
                    <a:pt x="7222975" y="166746"/>
                  </a:lnTo>
                  <a:lnTo>
                    <a:pt x="7234872" y="210075"/>
                  </a:lnTo>
                  <a:lnTo>
                    <a:pt x="7238998" y="256111"/>
                  </a:lnTo>
                  <a:lnTo>
                    <a:pt x="7239000" y="2580750"/>
                  </a:lnTo>
                  <a:lnTo>
                    <a:pt x="7234872" y="2626786"/>
                  </a:lnTo>
                  <a:lnTo>
                    <a:pt x="7222975" y="2670115"/>
                  </a:lnTo>
                  <a:lnTo>
                    <a:pt x="7204031" y="2710014"/>
                  </a:lnTo>
                  <a:lnTo>
                    <a:pt x="7178764" y="2745759"/>
                  </a:lnTo>
                  <a:lnTo>
                    <a:pt x="7147896" y="2776627"/>
                  </a:lnTo>
                  <a:lnTo>
                    <a:pt x="7112151" y="2801894"/>
                  </a:lnTo>
                  <a:lnTo>
                    <a:pt x="7072252" y="2820838"/>
                  </a:lnTo>
                  <a:lnTo>
                    <a:pt x="7028923" y="2832735"/>
                  </a:lnTo>
                  <a:lnTo>
                    <a:pt x="6982887" y="2836861"/>
                  </a:lnTo>
                  <a:lnTo>
                    <a:pt x="256111" y="2836862"/>
                  </a:lnTo>
                  <a:lnTo>
                    <a:pt x="210075" y="2832735"/>
                  </a:lnTo>
                  <a:lnTo>
                    <a:pt x="166746" y="2820838"/>
                  </a:lnTo>
                  <a:lnTo>
                    <a:pt x="126847" y="2801895"/>
                  </a:lnTo>
                  <a:lnTo>
                    <a:pt x="91102" y="2776627"/>
                  </a:lnTo>
                  <a:lnTo>
                    <a:pt x="60234" y="2745759"/>
                  </a:lnTo>
                  <a:lnTo>
                    <a:pt x="34966" y="2710014"/>
                  </a:lnTo>
                  <a:lnTo>
                    <a:pt x="16023" y="2670115"/>
                  </a:lnTo>
                  <a:lnTo>
                    <a:pt x="4126" y="2626786"/>
                  </a:lnTo>
                  <a:lnTo>
                    <a:pt x="0" y="2580750"/>
                  </a:lnTo>
                  <a:lnTo>
                    <a:pt x="0" y="256112"/>
                  </a:lnTo>
                  <a:close/>
                </a:path>
              </a:pathLst>
            </a:custGeom>
            <a:ln w="19050">
              <a:solidFill>
                <a:srgbClr val="C0C0C0"/>
              </a:solidFill>
              <a:prstDash val="dot"/>
            </a:ln>
          </p:spPr>
          <p:txBody>
            <a:bodyPr wrap="square" lIns="0" tIns="0" rIns="0" bIns="0" rtlCol="0"/>
            <a:lstStyle/>
            <a:p/>
          </p:txBody>
        </p:sp>
        <p:pic>
          <p:nvPicPr>
            <p:cNvPr id="5" name="object 5"/>
            <p:cNvPicPr/>
            <p:nvPr/>
          </p:nvPicPr>
          <p:blipFill>
            <a:blip r:embed="rId2"/>
            <a:stretch>
              <a:fillRect/>
            </a:stretch>
          </p:blipFill>
          <p:spPr>
            <a:xfrm>
              <a:off x="1187449" y="2433637"/>
              <a:ext cx="6657974" cy="474661"/>
            </a:xfrm>
            <a:prstGeom prst="rect">
              <a:avLst/>
            </a:prstGeom>
          </p:spPr>
        </p:pic>
        <p:pic>
          <p:nvPicPr>
            <p:cNvPr id="6" name="object 6"/>
            <p:cNvPicPr/>
            <p:nvPr/>
          </p:nvPicPr>
          <p:blipFill>
            <a:blip r:embed="rId2"/>
            <a:stretch>
              <a:fillRect/>
            </a:stretch>
          </p:blipFill>
          <p:spPr>
            <a:xfrm>
              <a:off x="1187449" y="3009899"/>
              <a:ext cx="6657974" cy="474661"/>
            </a:xfrm>
            <a:prstGeom prst="rect">
              <a:avLst/>
            </a:prstGeom>
          </p:spPr>
        </p:pic>
        <p:sp>
          <p:nvSpPr>
            <p:cNvPr id="7" name="object 7"/>
            <p:cNvSpPr/>
            <p:nvPr/>
          </p:nvSpPr>
          <p:spPr>
            <a:xfrm>
              <a:off x="1196974" y="1773237"/>
              <a:ext cx="5247005" cy="568325"/>
            </a:xfrm>
            <a:custGeom>
              <a:rect l="l" t="t" r="r" b="b"/>
              <a:pathLst>
                <a:path w="5247005" h="568325">
                  <a:moveTo>
                    <a:pt x="5151964" y="568325"/>
                  </a:moveTo>
                  <a:lnTo>
                    <a:pt x="94722" y="568325"/>
                  </a:lnTo>
                  <a:lnTo>
                    <a:pt x="57852" y="560881"/>
                  </a:lnTo>
                  <a:lnTo>
                    <a:pt x="27743" y="540581"/>
                  </a:lnTo>
                  <a:lnTo>
                    <a:pt x="7443" y="510472"/>
                  </a:lnTo>
                  <a:lnTo>
                    <a:pt x="0" y="473602"/>
                  </a:lnTo>
                  <a:lnTo>
                    <a:pt x="0" y="94722"/>
                  </a:lnTo>
                  <a:lnTo>
                    <a:pt x="7443" y="57852"/>
                  </a:lnTo>
                  <a:lnTo>
                    <a:pt x="27743" y="27743"/>
                  </a:lnTo>
                  <a:lnTo>
                    <a:pt x="57852" y="7443"/>
                  </a:lnTo>
                  <a:lnTo>
                    <a:pt x="94722" y="0"/>
                  </a:lnTo>
                  <a:lnTo>
                    <a:pt x="5151965" y="0"/>
                  </a:lnTo>
                  <a:lnTo>
                    <a:pt x="5188835" y="7443"/>
                  </a:lnTo>
                  <a:lnTo>
                    <a:pt x="5218944" y="27743"/>
                  </a:lnTo>
                  <a:lnTo>
                    <a:pt x="5239244" y="57852"/>
                  </a:lnTo>
                  <a:lnTo>
                    <a:pt x="5246687" y="94722"/>
                  </a:lnTo>
                  <a:lnTo>
                    <a:pt x="5246687" y="473602"/>
                  </a:lnTo>
                  <a:lnTo>
                    <a:pt x="5239243" y="510472"/>
                  </a:lnTo>
                  <a:lnTo>
                    <a:pt x="5218943" y="540581"/>
                  </a:lnTo>
                  <a:lnTo>
                    <a:pt x="5188834" y="560881"/>
                  </a:lnTo>
                  <a:lnTo>
                    <a:pt x="5151964" y="568325"/>
                  </a:lnTo>
                  <a:close/>
                </a:path>
              </a:pathLst>
            </a:custGeom>
            <a:solidFill>
              <a:srgbClr val="FFFFFF"/>
            </a:solidFill>
          </p:spPr>
          <p:txBody>
            <a:bodyPr wrap="square" lIns="0" tIns="0" rIns="0" bIns="0" rtlCol="0"/>
            <a:lstStyle/>
            <a:p/>
          </p:txBody>
        </p:sp>
        <p:sp>
          <p:nvSpPr>
            <p:cNvPr id="8" name="object 8"/>
            <p:cNvSpPr/>
            <p:nvPr/>
          </p:nvSpPr>
          <p:spPr>
            <a:xfrm>
              <a:off x="1196974" y="1773237"/>
              <a:ext cx="5247005" cy="568325"/>
            </a:xfrm>
            <a:custGeom>
              <a:rect l="l" t="t" r="r" b="b"/>
              <a:pathLst>
                <a:path w="5247005" h="568325">
                  <a:moveTo>
                    <a:pt x="0" y="94722"/>
                  </a:moveTo>
                  <a:lnTo>
                    <a:pt x="7443" y="57852"/>
                  </a:lnTo>
                  <a:lnTo>
                    <a:pt x="27743" y="27743"/>
                  </a:lnTo>
                  <a:lnTo>
                    <a:pt x="57852" y="7443"/>
                  </a:lnTo>
                  <a:lnTo>
                    <a:pt x="94722" y="0"/>
                  </a:lnTo>
                  <a:lnTo>
                    <a:pt x="5151965" y="0"/>
                  </a:lnTo>
                  <a:lnTo>
                    <a:pt x="5188835" y="7443"/>
                  </a:lnTo>
                  <a:lnTo>
                    <a:pt x="5218944" y="27743"/>
                  </a:lnTo>
                  <a:lnTo>
                    <a:pt x="5239244" y="57852"/>
                  </a:lnTo>
                  <a:lnTo>
                    <a:pt x="5246687" y="94722"/>
                  </a:lnTo>
                  <a:lnTo>
                    <a:pt x="5246688" y="473602"/>
                  </a:lnTo>
                  <a:lnTo>
                    <a:pt x="5239243" y="510472"/>
                  </a:lnTo>
                  <a:lnTo>
                    <a:pt x="5218943" y="540581"/>
                  </a:lnTo>
                  <a:lnTo>
                    <a:pt x="5188835" y="560881"/>
                  </a:lnTo>
                  <a:lnTo>
                    <a:pt x="5151964" y="568325"/>
                  </a:lnTo>
                  <a:lnTo>
                    <a:pt x="94722" y="568325"/>
                  </a:lnTo>
                  <a:lnTo>
                    <a:pt x="57852" y="560881"/>
                  </a:lnTo>
                  <a:lnTo>
                    <a:pt x="27743" y="540581"/>
                  </a:lnTo>
                  <a:lnTo>
                    <a:pt x="7443" y="510472"/>
                  </a:lnTo>
                  <a:lnTo>
                    <a:pt x="0" y="473602"/>
                  </a:lnTo>
                  <a:lnTo>
                    <a:pt x="0" y="94722"/>
                  </a:lnTo>
                  <a:close/>
                </a:path>
              </a:pathLst>
            </a:custGeom>
            <a:ln w="19050">
              <a:solidFill>
                <a:srgbClr val="C0C0C0"/>
              </a:solidFill>
              <a:prstDash val="dot"/>
            </a:ln>
          </p:spPr>
          <p:txBody>
            <a:bodyPr wrap="square" lIns="0" tIns="0" rIns="0" bIns="0" rtlCol="0"/>
            <a:lstStyle/>
            <a:p/>
          </p:txBody>
        </p:sp>
        <p:pic>
          <p:nvPicPr>
            <p:cNvPr id="9" name="object 9"/>
            <p:cNvPicPr/>
            <p:nvPr/>
          </p:nvPicPr>
          <p:blipFill>
            <a:blip r:embed="rId3"/>
            <a:stretch>
              <a:fillRect/>
            </a:stretch>
          </p:blipFill>
          <p:spPr>
            <a:xfrm>
              <a:off x="1187449" y="3586161"/>
              <a:ext cx="6697661" cy="1008062"/>
            </a:xfrm>
            <a:prstGeom prst="rect">
              <a:avLst/>
            </a:prstGeom>
          </p:spPr>
        </p:pic>
      </p:grpSp>
      <p:sp>
        <p:nvSpPr>
          <p:cNvPr id="10" name="object 10"/>
          <p:cNvSpPr txBox="1"/>
          <p:nvPr/>
        </p:nvSpPr>
        <p:spPr>
          <a:xfrm>
            <a:off x="1276719" y="1644186"/>
            <a:ext cx="6619240" cy="2896870"/>
          </a:xfrm>
          <a:prstGeom prst="rect">
            <a:avLst/>
          </a:prstGeom>
        </p:spPr>
        <p:txBody>
          <a:bodyPr vert="horz" wrap="square" lIns="0" tIns="189865" rIns="0" bIns="0" rtlCol="0">
            <a:spAutoFit/>
          </a:bodyPr>
          <a:lstStyle/>
          <a:p>
            <a:pPr marL="212090">
              <a:lnSpc>
                <a:spcPct val="100000"/>
              </a:lnSpc>
              <a:spcBef>
                <a:spcPts val="1495"/>
              </a:spcBef>
            </a:pPr>
            <a:r>
              <a:rPr sz="2800" b="1">
                <a:solidFill>
                  <a:srgbClr val="402000"/>
                </a:solidFill>
                <a:latin typeface="Arial"/>
                <a:cs typeface="Arial"/>
              </a:rPr>
              <a:t>1</a:t>
            </a:r>
            <a:r>
              <a:rPr sz="2800" b="1" spc="-5">
                <a:solidFill>
                  <a:srgbClr val="402000"/>
                </a:solidFill>
                <a:latin typeface="Arial"/>
                <a:cs typeface="Arial"/>
              </a:rPr>
              <a:t>. </a:t>
            </a:r>
            <a:r>
              <a:rPr sz="2800" b="1" spc="-5">
                <a:solidFill>
                  <a:srgbClr val="402000"/>
                </a:solidFill>
                <a:latin typeface="Microsoft JhengHei"/>
                <a:cs typeface="Microsoft JhengHei"/>
              </a:rPr>
              <a:t>按照参与交易的主体来划分</a:t>
            </a:r>
            <a:endParaRPr sz="2800">
              <a:latin typeface="Microsoft JhengHei"/>
              <a:cs typeface="Microsoft JhengHei"/>
            </a:endParaRPr>
          </a:p>
          <a:p>
            <a:pPr marL="193675" indent="-180975">
              <a:lnSpc>
                <a:spcPct val="100000"/>
              </a:lnSpc>
              <a:spcBef>
                <a:spcPts val="1420"/>
              </a:spcBef>
              <a:buClr>
                <a:srgbClr val="C08E00"/>
              </a:buClr>
              <a:buSzPct val="101785"/>
              <a:buFont typeface="Wingdings"/>
              <a:buChar char=""/>
              <a:tabLst>
                <a:tab pos="193675"/>
              </a:tabLst>
            </a:pPr>
            <a:r>
              <a:rPr sz="2800" b="1">
                <a:solidFill>
                  <a:srgbClr val="402000"/>
                </a:solidFill>
                <a:latin typeface="Microsoft JhengHei"/>
                <a:cs typeface="Microsoft JhengHei"/>
              </a:rPr>
              <a:t>企业对企业</a:t>
            </a:r>
            <a:r>
              <a:rPr sz="2800" b="1" spc="-10">
                <a:solidFill>
                  <a:srgbClr val="402000"/>
                </a:solidFill>
                <a:latin typeface="Arial"/>
                <a:cs typeface="Arial"/>
              </a:rPr>
              <a:t>B2B</a:t>
            </a:r>
            <a:r>
              <a:rPr sz="2800" b="1" spc="-10">
                <a:solidFill>
                  <a:srgbClr val="402000"/>
                </a:solidFill>
                <a:latin typeface="Microsoft JhengHei"/>
                <a:cs typeface="Microsoft JhengHei"/>
              </a:rPr>
              <a:t>（</a:t>
            </a:r>
            <a:r>
              <a:rPr sz="2800" b="1">
                <a:solidFill>
                  <a:srgbClr val="402000"/>
                </a:solidFill>
                <a:latin typeface="Microsoft JhengHei"/>
                <a:cs typeface="Microsoft JhengHei"/>
              </a:rPr>
              <a:t>阿里巴巴网站</a:t>
            </a:r>
            <a:r>
              <a:rPr sz="2800" b="1" spc="-50">
                <a:solidFill>
                  <a:srgbClr val="402000"/>
                </a:solidFill>
                <a:latin typeface="Microsoft JhengHei"/>
                <a:cs typeface="Microsoft JhengHei"/>
              </a:rPr>
              <a:t>）</a:t>
            </a:r>
            <a:endParaRPr sz="2800">
              <a:latin typeface="Microsoft JhengHei"/>
              <a:cs typeface="Microsoft JhengHei"/>
            </a:endParaRPr>
          </a:p>
          <a:p>
            <a:pPr marL="193675" indent="-180975">
              <a:lnSpc>
                <a:spcPct val="100000"/>
              </a:lnSpc>
              <a:spcBef>
                <a:spcPts val="1120"/>
              </a:spcBef>
              <a:buClr>
                <a:srgbClr val="C08E00"/>
              </a:buClr>
              <a:buSzPct val="101785"/>
              <a:buFont typeface="Wingdings"/>
              <a:buChar char=""/>
              <a:tabLst>
                <a:tab pos="193675"/>
              </a:tabLst>
            </a:pPr>
            <a:r>
              <a:rPr sz="2800" b="1">
                <a:solidFill>
                  <a:srgbClr val="402000"/>
                </a:solidFill>
                <a:latin typeface="Microsoft JhengHei"/>
                <a:cs typeface="Microsoft JhengHei"/>
              </a:rPr>
              <a:t>企业对消费者</a:t>
            </a:r>
            <a:r>
              <a:rPr sz="2800" b="1" spc="-10">
                <a:solidFill>
                  <a:srgbClr val="402000"/>
                </a:solidFill>
                <a:latin typeface="Arial"/>
                <a:cs typeface="Arial"/>
              </a:rPr>
              <a:t>B2C</a:t>
            </a:r>
            <a:r>
              <a:rPr sz="2800" b="1" spc="-10">
                <a:solidFill>
                  <a:srgbClr val="402000"/>
                </a:solidFill>
                <a:latin typeface="Microsoft JhengHei"/>
                <a:cs typeface="Microsoft JhengHei"/>
              </a:rPr>
              <a:t>（</a:t>
            </a:r>
            <a:r>
              <a:rPr sz="2800" b="1">
                <a:solidFill>
                  <a:srgbClr val="402000"/>
                </a:solidFill>
                <a:latin typeface="Microsoft JhengHei"/>
                <a:cs typeface="Microsoft JhengHei"/>
              </a:rPr>
              <a:t>当当网、卓越网</a:t>
            </a:r>
            <a:r>
              <a:rPr sz="2800" b="1" spc="-50">
                <a:solidFill>
                  <a:srgbClr val="402000"/>
                </a:solidFill>
                <a:latin typeface="Microsoft JhengHei"/>
                <a:cs typeface="Microsoft JhengHei"/>
              </a:rPr>
              <a:t>）</a:t>
            </a:r>
            <a:endParaRPr sz="2800">
              <a:latin typeface="Microsoft JhengHei"/>
              <a:cs typeface="Microsoft JhengHei"/>
            </a:endParaRPr>
          </a:p>
          <a:p>
            <a:pPr marL="24130" marR="5080" indent="181610">
              <a:lnSpc>
                <a:spcPct val="104500"/>
              </a:lnSpc>
              <a:spcBef>
                <a:spcPts val="1380"/>
              </a:spcBef>
              <a:buClr>
                <a:srgbClr val="C08E00"/>
              </a:buClr>
              <a:buSzPct val="101785"/>
              <a:buFont typeface="Wingdings"/>
              <a:buChar char=""/>
              <a:tabLst>
                <a:tab pos="205740"/>
              </a:tabLst>
            </a:pPr>
            <a:r>
              <a:rPr sz="2800" b="1">
                <a:solidFill>
                  <a:srgbClr val="402000"/>
                </a:solidFill>
                <a:latin typeface="Microsoft JhengHei"/>
                <a:cs typeface="Microsoft JhengHei"/>
              </a:rPr>
              <a:t>消费者对消费者</a:t>
            </a:r>
            <a:r>
              <a:rPr sz="2800" b="1" spc="-10">
                <a:solidFill>
                  <a:srgbClr val="402000"/>
                </a:solidFill>
                <a:latin typeface="Arial"/>
                <a:cs typeface="Arial"/>
              </a:rPr>
              <a:t>C2C</a:t>
            </a:r>
            <a:r>
              <a:rPr sz="2800" b="1" spc="-10">
                <a:solidFill>
                  <a:srgbClr val="402000"/>
                </a:solidFill>
                <a:latin typeface="Microsoft JhengHei"/>
                <a:cs typeface="Microsoft JhengHei"/>
              </a:rPr>
              <a:t>（淘宝、易趣、百度</a:t>
            </a:r>
            <a:r>
              <a:rPr sz="2800" b="1">
                <a:solidFill>
                  <a:srgbClr val="402000"/>
                </a:solidFill>
                <a:latin typeface="Microsoft JhengHei"/>
                <a:cs typeface="Microsoft JhengHei"/>
              </a:rPr>
              <a:t>有啊和腾讯拍拍</a:t>
            </a:r>
            <a:r>
              <a:rPr sz="2800" b="1" spc="-50">
                <a:solidFill>
                  <a:srgbClr val="402000"/>
                </a:solidFill>
                <a:latin typeface="Microsoft JhengHei"/>
                <a:cs typeface="Microsoft JhengHei"/>
              </a:rPr>
              <a:t>）</a:t>
            </a:r>
            <a:endParaRPr sz="2800">
              <a:latin typeface="Microsoft JhengHei"/>
              <a:cs typeface="Microsoft JhengHei"/>
            </a:endParaRPr>
          </a:p>
        </p:txBody>
      </p:sp>
      <p:sp>
        <p:nvSpPr>
          <p:cNvPr id="11" name="object 11"/>
          <p:cNvSpPr txBox="1"/>
          <p:nvPr/>
        </p:nvSpPr>
        <p:spPr>
          <a:xfrm>
            <a:off x="4839400" y="6140951"/>
            <a:ext cx="74930" cy="224154"/>
          </a:xfrm>
          <a:prstGeom prst="rect">
            <a:avLst/>
          </a:prstGeom>
        </p:spPr>
        <p:txBody>
          <a:bodyPr vert="horz" wrap="square" lIns="0" tIns="0" rIns="0" bIns="0" rtlCol="0">
            <a:spAutoFit/>
          </a:bodyPr>
          <a:lstStyle/>
          <a:p>
            <a:pPr marL="12700">
              <a:lnSpc>
                <a:spcPts val="1645"/>
              </a:lnSpc>
            </a:pPr>
            <a:r>
              <a:rPr sz="1400">
                <a:solidFill>
                  <a:srgbClr val="A08366"/>
                </a:solidFill>
                <a:latin typeface="Arial"/>
                <a:cs typeface="Arial"/>
              </a:rPr>
              <a:t>.</a:t>
            </a:r>
            <a:endParaRPr sz="1400">
              <a:latin typeface="Arial"/>
              <a:cs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00112" y="406400"/>
            <a:ext cx="7787005" cy="1012825"/>
          </a:xfrm>
          <a:prstGeom prst="rect">
            <a:avLst/>
          </a:prstGeom>
          <a:ln w="9525">
            <a:solidFill>
              <a:srgbClr val="000000"/>
            </a:solidFill>
          </a:ln>
        </p:spPr>
        <p:txBody>
          <a:bodyPr vert="horz" wrap="square" lIns="0" tIns="246380" rIns="0" bIns="0" rtlCol="0">
            <a:spAutoFit/>
          </a:bodyPr>
          <a:lstStyle/>
          <a:p>
            <a:pPr marL="91440">
              <a:lnSpc>
                <a:spcPct val="100000"/>
              </a:lnSpc>
              <a:spcBef>
                <a:spcPts val="1940"/>
              </a:spcBef>
            </a:pPr>
            <a:r>
              <a:rPr spc="-10">
                <a:solidFill>
                  <a:srgbClr val="996633"/>
                </a:solidFill>
              </a:rPr>
              <a:t>电子商务的主要类型</a:t>
            </a:r>
          </a:p>
        </p:txBody>
      </p:sp>
      <p:grpSp>
        <p:nvGrpSpPr>
          <p:cNvPr id="3" name="object 3"/>
          <p:cNvGrpSpPr/>
          <p:nvPr/>
        </p:nvGrpSpPr>
        <p:grpSpPr>
          <a:xfrm>
            <a:off x="890587" y="1690686"/>
            <a:ext cx="7867650" cy="4948555"/>
            <a:chOff x="890587" y="1690686"/>
            <a:chExt cx="7867650" cy="4948555"/>
          </a:xfrm>
        </p:grpSpPr>
        <p:sp>
          <p:nvSpPr>
            <p:cNvPr id="4" name="object 4"/>
            <p:cNvSpPr/>
            <p:nvPr/>
          </p:nvSpPr>
          <p:spPr>
            <a:xfrm>
              <a:off x="900112" y="2147887"/>
              <a:ext cx="7848600" cy="4481830"/>
            </a:xfrm>
            <a:custGeom>
              <a:rect l="l" t="t" r="r" b="b"/>
              <a:pathLst>
                <a:path w="7848600" h="4481830">
                  <a:moveTo>
                    <a:pt x="0" y="681772"/>
                  </a:moveTo>
                  <a:lnTo>
                    <a:pt x="1711" y="633083"/>
                  </a:lnTo>
                  <a:lnTo>
                    <a:pt x="6770" y="585318"/>
                  </a:lnTo>
                  <a:lnTo>
                    <a:pt x="15060" y="538592"/>
                  </a:lnTo>
                  <a:lnTo>
                    <a:pt x="26465" y="493020"/>
                  </a:lnTo>
                  <a:lnTo>
                    <a:pt x="40872" y="448719"/>
                  </a:lnTo>
                  <a:lnTo>
                    <a:pt x="58163" y="405803"/>
                  </a:lnTo>
                  <a:lnTo>
                    <a:pt x="78225" y="364388"/>
                  </a:lnTo>
                  <a:lnTo>
                    <a:pt x="100941" y="324589"/>
                  </a:lnTo>
                  <a:lnTo>
                    <a:pt x="126196" y="286522"/>
                  </a:lnTo>
                  <a:lnTo>
                    <a:pt x="153875" y="250302"/>
                  </a:lnTo>
                  <a:lnTo>
                    <a:pt x="183862" y="216044"/>
                  </a:lnTo>
                  <a:lnTo>
                    <a:pt x="216043" y="183863"/>
                  </a:lnTo>
                  <a:lnTo>
                    <a:pt x="250301" y="153876"/>
                  </a:lnTo>
                  <a:lnTo>
                    <a:pt x="286521" y="126197"/>
                  </a:lnTo>
                  <a:lnTo>
                    <a:pt x="324588" y="100942"/>
                  </a:lnTo>
                  <a:lnTo>
                    <a:pt x="364387" y="78226"/>
                  </a:lnTo>
                  <a:lnTo>
                    <a:pt x="405802" y="58164"/>
                  </a:lnTo>
                  <a:lnTo>
                    <a:pt x="448718" y="40872"/>
                  </a:lnTo>
                  <a:lnTo>
                    <a:pt x="493019" y="26466"/>
                  </a:lnTo>
                  <a:lnTo>
                    <a:pt x="538590" y="15060"/>
                  </a:lnTo>
                  <a:lnTo>
                    <a:pt x="585316" y="6770"/>
                  </a:lnTo>
                  <a:lnTo>
                    <a:pt x="633082" y="1711"/>
                  </a:lnTo>
                  <a:lnTo>
                    <a:pt x="681771" y="0"/>
                  </a:lnTo>
                  <a:lnTo>
                    <a:pt x="7166827" y="0"/>
                  </a:lnTo>
                  <a:lnTo>
                    <a:pt x="7215515" y="1712"/>
                  </a:lnTo>
                  <a:lnTo>
                    <a:pt x="7263280" y="6770"/>
                  </a:lnTo>
                  <a:lnTo>
                    <a:pt x="7310006" y="15060"/>
                  </a:lnTo>
                  <a:lnTo>
                    <a:pt x="7355578" y="26466"/>
                  </a:lnTo>
                  <a:lnTo>
                    <a:pt x="7399879" y="40872"/>
                  </a:lnTo>
                  <a:lnTo>
                    <a:pt x="7442795" y="58164"/>
                  </a:lnTo>
                  <a:lnTo>
                    <a:pt x="7484210" y="78225"/>
                  </a:lnTo>
                  <a:lnTo>
                    <a:pt x="7524009" y="100941"/>
                  </a:lnTo>
                  <a:lnTo>
                    <a:pt x="7562076" y="126196"/>
                  </a:lnTo>
                  <a:lnTo>
                    <a:pt x="7598297" y="153875"/>
                  </a:lnTo>
                  <a:lnTo>
                    <a:pt x="7632555" y="183863"/>
                  </a:lnTo>
                  <a:lnTo>
                    <a:pt x="7664735" y="216043"/>
                  </a:lnTo>
                  <a:lnTo>
                    <a:pt x="7694722" y="250301"/>
                  </a:lnTo>
                  <a:lnTo>
                    <a:pt x="7722402" y="286521"/>
                  </a:lnTo>
                  <a:lnTo>
                    <a:pt x="7747657" y="324588"/>
                  </a:lnTo>
                  <a:lnTo>
                    <a:pt x="7770373" y="364387"/>
                  </a:lnTo>
                  <a:lnTo>
                    <a:pt x="7790435" y="405802"/>
                  </a:lnTo>
                  <a:lnTo>
                    <a:pt x="7807726" y="448718"/>
                  </a:lnTo>
                  <a:lnTo>
                    <a:pt x="7822133" y="493020"/>
                  </a:lnTo>
                  <a:lnTo>
                    <a:pt x="7833539" y="538591"/>
                  </a:lnTo>
                  <a:lnTo>
                    <a:pt x="7841829" y="585317"/>
                  </a:lnTo>
                  <a:lnTo>
                    <a:pt x="7846887" y="633083"/>
                  </a:lnTo>
                  <a:lnTo>
                    <a:pt x="7848599" y="681772"/>
                  </a:lnTo>
                  <a:lnTo>
                    <a:pt x="7848600" y="3799739"/>
                  </a:lnTo>
                  <a:lnTo>
                    <a:pt x="7846888" y="3848428"/>
                  </a:lnTo>
                  <a:lnTo>
                    <a:pt x="7841830" y="3896194"/>
                  </a:lnTo>
                  <a:lnTo>
                    <a:pt x="7833540" y="3942920"/>
                  </a:lnTo>
                  <a:lnTo>
                    <a:pt x="7822134" y="3988491"/>
                  </a:lnTo>
                  <a:lnTo>
                    <a:pt x="7807727" y="4032793"/>
                  </a:lnTo>
                  <a:lnTo>
                    <a:pt x="7790436" y="4075708"/>
                  </a:lnTo>
                  <a:lnTo>
                    <a:pt x="7770374" y="4117123"/>
                  </a:lnTo>
                  <a:lnTo>
                    <a:pt x="7747658" y="4156922"/>
                  </a:lnTo>
                  <a:lnTo>
                    <a:pt x="7722403" y="4194989"/>
                  </a:lnTo>
                  <a:lnTo>
                    <a:pt x="7694724" y="4231210"/>
                  </a:lnTo>
                  <a:lnTo>
                    <a:pt x="7664737" y="4265468"/>
                  </a:lnTo>
                  <a:lnTo>
                    <a:pt x="7632556" y="4297648"/>
                  </a:lnTo>
                  <a:lnTo>
                    <a:pt x="7598298" y="4327635"/>
                  </a:lnTo>
                  <a:lnTo>
                    <a:pt x="7562078" y="4355314"/>
                  </a:lnTo>
                  <a:lnTo>
                    <a:pt x="7524011" y="4380570"/>
                  </a:lnTo>
                  <a:lnTo>
                    <a:pt x="7484212" y="4403286"/>
                  </a:lnTo>
                  <a:lnTo>
                    <a:pt x="7442797" y="4423347"/>
                  </a:lnTo>
                  <a:lnTo>
                    <a:pt x="7399881" y="4440639"/>
                  </a:lnTo>
                  <a:lnTo>
                    <a:pt x="7355580" y="4455045"/>
                  </a:lnTo>
                  <a:lnTo>
                    <a:pt x="7310008" y="4466451"/>
                  </a:lnTo>
                  <a:lnTo>
                    <a:pt x="7263282" y="4474741"/>
                  </a:lnTo>
                  <a:lnTo>
                    <a:pt x="7215517" y="4479800"/>
                  </a:lnTo>
                  <a:lnTo>
                    <a:pt x="7166828" y="4481512"/>
                  </a:lnTo>
                  <a:lnTo>
                    <a:pt x="681772" y="4481512"/>
                  </a:lnTo>
                  <a:lnTo>
                    <a:pt x="633083" y="4479800"/>
                  </a:lnTo>
                  <a:lnTo>
                    <a:pt x="585318" y="4474741"/>
                  </a:lnTo>
                  <a:lnTo>
                    <a:pt x="538592" y="4466452"/>
                  </a:lnTo>
                  <a:lnTo>
                    <a:pt x="493020" y="4455046"/>
                  </a:lnTo>
                  <a:lnTo>
                    <a:pt x="448719" y="4440639"/>
                  </a:lnTo>
                  <a:lnTo>
                    <a:pt x="405803" y="4423348"/>
                  </a:lnTo>
                  <a:lnTo>
                    <a:pt x="364388" y="4403286"/>
                  </a:lnTo>
                  <a:lnTo>
                    <a:pt x="324589" y="4380570"/>
                  </a:lnTo>
                  <a:lnTo>
                    <a:pt x="286522" y="4355315"/>
                  </a:lnTo>
                  <a:lnTo>
                    <a:pt x="250302" y="4327636"/>
                  </a:lnTo>
                  <a:lnTo>
                    <a:pt x="216044" y="4297649"/>
                  </a:lnTo>
                  <a:lnTo>
                    <a:pt x="183863" y="4265468"/>
                  </a:lnTo>
                  <a:lnTo>
                    <a:pt x="153876" y="4231210"/>
                  </a:lnTo>
                  <a:lnTo>
                    <a:pt x="126197" y="4194990"/>
                  </a:lnTo>
                  <a:lnTo>
                    <a:pt x="100942" y="4156923"/>
                  </a:lnTo>
                  <a:lnTo>
                    <a:pt x="78226" y="4117124"/>
                  </a:lnTo>
                  <a:lnTo>
                    <a:pt x="58164" y="4075709"/>
                  </a:lnTo>
                  <a:lnTo>
                    <a:pt x="40872" y="4032793"/>
                  </a:lnTo>
                  <a:lnTo>
                    <a:pt x="26466" y="3988492"/>
                  </a:lnTo>
                  <a:lnTo>
                    <a:pt x="15060" y="3942921"/>
                  </a:lnTo>
                  <a:lnTo>
                    <a:pt x="6770" y="3896195"/>
                  </a:lnTo>
                  <a:lnTo>
                    <a:pt x="1711" y="3848429"/>
                  </a:lnTo>
                  <a:lnTo>
                    <a:pt x="0" y="3799740"/>
                  </a:lnTo>
                  <a:lnTo>
                    <a:pt x="0" y="681772"/>
                  </a:lnTo>
                  <a:close/>
                </a:path>
              </a:pathLst>
            </a:custGeom>
            <a:ln w="19050">
              <a:solidFill>
                <a:srgbClr val="C0C0C0"/>
              </a:solidFill>
              <a:prstDash val="dot"/>
            </a:ln>
          </p:spPr>
          <p:txBody>
            <a:bodyPr wrap="square" lIns="0" tIns="0" rIns="0" bIns="0" rtlCol="0"/>
            <a:lstStyle/>
            <a:p/>
          </p:txBody>
        </p:sp>
        <p:pic>
          <p:nvPicPr>
            <p:cNvPr id="5" name="object 5"/>
            <p:cNvPicPr/>
            <p:nvPr/>
          </p:nvPicPr>
          <p:blipFill>
            <a:blip r:embed="rId2"/>
            <a:stretch>
              <a:fillRect/>
            </a:stretch>
          </p:blipFill>
          <p:spPr>
            <a:xfrm>
              <a:off x="1489074" y="2492374"/>
              <a:ext cx="7127874" cy="1800225"/>
            </a:xfrm>
            <a:prstGeom prst="rect">
              <a:avLst/>
            </a:prstGeom>
          </p:spPr>
        </p:pic>
        <p:pic>
          <p:nvPicPr>
            <p:cNvPr id="6" name="object 6"/>
            <p:cNvPicPr/>
            <p:nvPr/>
          </p:nvPicPr>
          <p:blipFill>
            <a:blip r:embed="rId3"/>
            <a:stretch>
              <a:fillRect/>
            </a:stretch>
          </p:blipFill>
          <p:spPr>
            <a:xfrm>
              <a:off x="1487487" y="4356099"/>
              <a:ext cx="7200899" cy="2160588"/>
            </a:xfrm>
            <a:prstGeom prst="rect">
              <a:avLst/>
            </a:prstGeom>
          </p:spPr>
        </p:pic>
        <p:sp>
          <p:nvSpPr>
            <p:cNvPr id="7" name="object 7"/>
            <p:cNvSpPr/>
            <p:nvPr/>
          </p:nvSpPr>
          <p:spPr>
            <a:xfrm>
              <a:off x="1166811" y="1700211"/>
              <a:ext cx="4735830" cy="568325"/>
            </a:xfrm>
            <a:custGeom>
              <a:rect l="l" t="t" r="r" b="b"/>
              <a:pathLst>
                <a:path w="4735830" h="568325">
                  <a:moveTo>
                    <a:pt x="4640788" y="568325"/>
                  </a:moveTo>
                  <a:lnTo>
                    <a:pt x="94722" y="568325"/>
                  </a:lnTo>
                  <a:lnTo>
                    <a:pt x="57852" y="560881"/>
                  </a:lnTo>
                  <a:lnTo>
                    <a:pt x="27743" y="540581"/>
                  </a:lnTo>
                  <a:lnTo>
                    <a:pt x="7443" y="510472"/>
                  </a:lnTo>
                  <a:lnTo>
                    <a:pt x="0" y="473602"/>
                  </a:lnTo>
                  <a:lnTo>
                    <a:pt x="0" y="94722"/>
                  </a:lnTo>
                  <a:lnTo>
                    <a:pt x="7443" y="57852"/>
                  </a:lnTo>
                  <a:lnTo>
                    <a:pt x="27743" y="27743"/>
                  </a:lnTo>
                  <a:lnTo>
                    <a:pt x="57853" y="7443"/>
                  </a:lnTo>
                  <a:lnTo>
                    <a:pt x="94722" y="0"/>
                  </a:lnTo>
                  <a:lnTo>
                    <a:pt x="4640789" y="0"/>
                  </a:lnTo>
                  <a:lnTo>
                    <a:pt x="4677659" y="7443"/>
                  </a:lnTo>
                  <a:lnTo>
                    <a:pt x="4707768" y="27743"/>
                  </a:lnTo>
                  <a:lnTo>
                    <a:pt x="4728067" y="57852"/>
                  </a:lnTo>
                  <a:lnTo>
                    <a:pt x="4735511" y="94722"/>
                  </a:lnTo>
                  <a:lnTo>
                    <a:pt x="4735511" y="473602"/>
                  </a:lnTo>
                  <a:lnTo>
                    <a:pt x="4728067" y="510472"/>
                  </a:lnTo>
                  <a:lnTo>
                    <a:pt x="4707767" y="540581"/>
                  </a:lnTo>
                  <a:lnTo>
                    <a:pt x="4677658" y="560881"/>
                  </a:lnTo>
                  <a:lnTo>
                    <a:pt x="4640788" y="568325"/>
                  </a:lnTo>
                  <a:close/>
                </a:path>
              </a:pathLst>
            </a:custGeom>
            <a:solidFill>
              <a:srgbClr val="FFFFFF"/>
            </a:solidFill>
          </p:spPr>
          <p:txBody>
            <a:bodyPr wrap="square" lIns="0" tIns="0" rIns="0" bIns="0" rtlCol="0"/>
            <a:lstStyle/>
            <a:p/>
          </p:txBody>
        </p:sp>
        <p:sp>
          <p:nvSpPr>
            <p:cNvPr id="8" name="object 8"/>
            <p:cNvSpPr/>
            <p:nvPr/>
          </p:nvSpPr>
          <p:spPr>
            <a:xfrm>
              <a:off x="1166811" y="1700211"/>
              <a:ext cx="4735830" cy="568325"/>
            </a:xfrm>
            <a:custGeom>
              <a:rect l="l" t="t" r="r" b="b"/>
              <a:pathLst>
                <a:path w="4735830" h="568325">
                  <a:moveTo>
                    <a:pt x="0" y="94722"/>
                  </a:moveTo>
                  <a:lnTo>
                    <a:pt x="7443" y="57852"/>
                  </a:lnTo>
                  <a:lnTo>
                    <a:pt x="27743" y="27743"/>
                  </a:lnTo>
                  <a:lnTo>
                    <a:pt x="57852" y="7443"/>
                  </a:lnTo>
                  <a:lnTo>
                    <a:pt x="94722" y="0"/>
                  </a:lnTo>
                  <a:lnTo>
                    <a:pt x="4640789" y="0"/>
                  </a:lnTo>
                  <a:lnTo>
                    <a:pt x="4677659" y="7443"/>
                  </a:lnTo>
                  <a:lnTo>
                    <a:pt x="4707767" y="27743"/>
                  </a:lnTo>
                  <a:lnTo>
                    <a:pt x="4728067" y="57852"/>
                  </a:lnTo>
                  <a:lnTo>
                    <a:pt x="4735511" y="94722"/>
                  </a:lnTo>
                  <a:lnTo>
                    <a:pt x="4735512" y="473602"/>
                  </a:lnTo>
                  <a:lnTo>
                    <a:pt x="4728067" y="510472"/>
                  </a:lnTo>
                  <a:lnTo>
                    <a:pt x="4707767" y="540581"/>
                  </a:lnTo>
                  <a:lnTo>
                    <a:pt x="4677659" y="560881"/>
                  </a:lnTo>
                  <a:lnTo>
                    <a:pt x="4640788" y="568325"/>
                  </a:lnTo>
                  <a:lnTo>
                    <a:pt x="94722" y="568325"/>
                  </a:lnTo>
                  <a:lnTo>
                    <a:pt x="57852" y="560881"/>
                  </a:lnTo>
                  <a:lnTo>
                    <a:pt x="27743" y="540581"/>
                  </a:lnTo>
                  <a:lnTo>
                    <a:pt x="7443" y="510472"/>
                  </a:lnTo>
                  <a:lnTo>
                    <a:pt x="0" y="473602"/>
                  </a:lnTo>
                  <a:lnTo>
                    <a:pt x="0" y="94722"/>
                  </a:lnTo>
                  <a:close/>
                </a:path>
              </a:pathLst>
            </a:custGeom>
            <a:ln w="19050">
              <a:solidFill>
                <a:srgbClr val="C0C0C0"/>
              </a:solidFill>
              <a:prstDash val="dot"/>
            </a:ln>
          </p:spPr>
          <p:txBody>
            <a:bodyPr wrap="square" lIns="0" tIns="0" rIns="0" bIns="0" rtlCol="0"/>
            <a:lstStyle/>
            <a:p/>
          </p:txBody>
        </p:sp>
      </p:grpSp>
      <p:sp>
        <p:nvSpPr>
          <p:cNvPr id="9" name="object 9"/>
          <p:cNvSpPr txBox="1"/>
          <p:nvPr/>
        </p:nvSpPr>
        <p:spPr>
          <a:xfrm>
            <a:off x="1355687" y="1748491"/>
            <a:ext cx="6716395" cy="4619625"/>
          </a:xfrm>
          <a:prstGeom prst="rect">
            <a:avLst/>
          </a:prstGeom>
        </p:spPr>
        <p:txBody>
          <a:bodyPr vert="horz" wrap="square" lIns="0" tIns="12700" rIns="0" bIns="0" rtlCol="0">
            <a:spAutoFit/>
          </a:bodyPr>
          <a:lstStyle/>
          <a:p>
            <a:pPr marL="420370" indent="-395605">
              <a:lnSpc>
                <a:spcPct val="100000"/>
              </a:lnSpc>
              <a:spcBef>
                <a:spcPts val="100"/>
              </a:spcBef>
              <a:buFont typeface="Arial"/>
              <a:buAutoNum type="arabicPeriod" startAt="2"/>
              <a:tabLst>
                <a:tab pos="421005"/>
              </a:tabLst>
            </a:pPr>
            <a:r>
              <a:rPr sz="2800" b="1" spc="-5">
                <a:solidFill>
                  <a:srgbClr val="402000"/>
                </a:solidFill>
                <a:latin typeface="Microsoft JhengHei"/>
                <a:cs typeface="Microsoft JhengHei"/>
              </a:rPr>
              <a:t>按照交易的产品类型划分</a:t>
            </a:r>
            <a:endParaRPr sz="2800">
              <a:latin typeface="Microsoft JhengHei"/>
              <a:cs typeface="Microsoft JhengHei"/>
            </a:endParaRPr>
          </a:p>
          <a:p>
            <a:pPr marL="587375" lvl="1" indent="-323850">
              <a:lnSpc>
                <a:spcPct val="100000"/>
              </a:lnSpc>
              <a:spcBef>
                <a:spcPts val="2225"/>
              </a:spcBef>
              <a:buClr>
                <a:srgbClr val="003399"/>
              </a:buClr>
              <a:buSzPct val="98214"/>
              <a:buFont typeface="Wingdings"/>
              <a:buChar char=""/>
              <a:tabLst>
                <a:tab pos="588010"/>
              </a:tabLst>
            </a:pPr>
            <a:r>
              <a:rPr sz="2800" b="1" spc="-10">
                <a:solidFill>
                  <a:srgbClr val="402000"/>
                </a:solidFill>
                <a:latin typeface="Microsoft JhengHei"/>
                <a:cs typeface="Microsoft JhengHei"/>
              </a:rPr>
              <a:t>有形产品的电子商务</a:t>
            </a:r>
            <a:endParaRPr sz="2800">
              <a:latin typeface="Microsoft JhengHei"/>
              <a:cs typeface="Microsoft JhengHei"/>
            </a:endParaRPr>
          </a:p>
          <a:p>
            <a:pPr marL="916940" lvl="2" indent="-196215">
              <a:lnSpc>
                <a:spcPct val="100000"/>
              </a:lnSpc>
              <a:spcBef>
                <a:spcPts val="405"/>
              </a:spcBef>
              <a:buClr>
                <a:srgbClr val="CD3333"/>
              </a:buClr>
              <a:buSzPct val="98076"/>
              <a:buFont typeface="Wingdings"/>
              <a:buChar char=""/>
              <a:tabLst>
                <a:tab pos="917575"/>
              </a:tabLst>
            </a:pPr>
            <a:r>
              <a:rPr sz="2600" spc="-100">
                <a:solidFill>
                  <a:srgbClr val="402000"/>
                </a:solidFill>
                <a:latin typeface="宋体"/>
                <a:cs typeface="宋体"/>
              </a:rPr>
              <a:t>产品特点： </a:t>
            </a:r>
            <a:r>
              <a:rPr sz="2600">
                <a:solidFill>
                  <a:srgbClr val="402000"/>
                </a:solidFill>
                <a:latin typeface="MS Gothic"/>
                <a:cs typeface="MS Gothic"/>
              </a:rPr>
              <a:t>①</a:t>
            </a:r>
            <a:r>
              <a:rPr sz="2600" spc="-10">
                <a:solidFill>
                  <a:srgbClr val="402000"/>
                </a:solidFill>
                <a:latin typeface="宋体"/>
                <a:cs typeface="宋体"/>
              </a:rPr>
              <a:t>体积小、便于运输；</a:t>
            </a:r>
            <a:endParaRPr sz="2600">
              <a:latin typeface="宋体"/>
              <a:cs typeface="宋体"/>
            </a:endParaRPr>
          </a:p>
          <a:p>
            <a:pPr marL="916940" lvl="2" indent="-196215">
              <a:lnSpc>
                <a:spcPct val="100000"/>
              </a:lnSpc>
              <a:spcBef>
                <a:spcPts val="565"/>
              </a:spcBef>
              <a:buClr>
                <a:srgbClr val="CD3333"/>
              </a:buClr>
              <a:buSzPct val="98076"/>
              <a:buFont typeface="Wingdings"/>
              <a:buChar char=""/>
              <a:tabLst>
                <a:tab pos="917575"/>
              </a:tabLst>
            </a:pPr>
            <a:r>
              <a:rPr sz="2600">
                <a:solidFill>
                  <a:srgbClr val="402000"/>
                </a:solidFill>
                <a:latin typeface="MS Gothic"/>
                <a:cs typeface="MS Gothic"/>
              </a:rPr>
              <a:t>②</a:t>
            </a:r>
            <a:r>
              <a:rPr sz="2600" spc="-10">
                <a:solidFill>
                  <a:srgbClr val="402000"/>
                </a:solidFill>
                <a:latin typeface="宋体"/>
                <a:cs typeface="宋体"/>
              </a:rPr>
              <a:t>价值不是特别大；</a:t>
            </a:r>
            <a:endParaRPr sz="2600">
              <a:latin typeface="宋体"/>
              <a:cs typeface="宋体"/>
            </a:endParaRPr>
          </a:p>
          <a:p>
            <a:pPr marL="916940" lvl="2" indent="-196215">
              <a:lnSpc>
                <a:spcPct val="100000"/>
              </a:lnSpc>
              <a:spcBef>
                <a:spcPts val="565"/>
              </a:spcBef>
              <a:buClr>
                <a:srgbClr val="CD3333"/>
              </a:buClr>
              <a:buSzPct val="98076"/>
              <a:buFont typeface="Wingdings"/>
              <a:buChar char=""/>
              <a:tabLst>
                <a:tab pos="917575"/>
              </a:tabLst>
            </a:pPr>
            <a:r>
              <a:rPr sz="2600">
                <a:solidFill>
                  <a:srgbClr val="402000"/>
                </a:solidFill>
                <a:latin typeface="MS Gothic"/>
                <a:cs typeface="MS Gothic"/>
              </a:rPr>
              <a:t>③</a:t>
            </a:r>
            <a:r>
              <a:rPr sz="2600" spc="-5">
                <a:solidFill>
                  <a:srgbClr val="402000"/>
                </a:solidFill>
                <a:latin typeface="宋体"/>
                <a:cs typeface="宋体"/>
              </a:rPr>
              <a:t>主要购买群体是年轻人或网民</a:t>
            </a:r>
            <a:endParaRPr sz="2600">
              <a:latin typeface="宋体"/>
              <a:cs typeface="宋体"/>
            </a:endParaRPr>
          </a:p>
          <a:p>
            <a:pPr marL="593725" lvl="1" indent="-323215">
              <a:lnSpc>
                <a:spcPct val="100000"/>
              </a:lnSpc>
              <a:spcBef>
                <a:spcPts val="1600"/>
              </a:spcBef>
              <a:buClr>
                <a:srgbClr val="003399"/>
              </a:buClr>
              <a:buSzPct val="98214"/>
              <a:buFont typeface="Wingdings"/>
              <a:buChar char=""/>
              <a:tabLst>
                <a:tab pos="594360"/>
              </a:tabLst>
            </a:pPr>
            <a:r>
              <a:rPr sz="2800" b="1" spc="-10">
                <a:solidFill>
                  <a:srgbClr val="402000"/>
                </a:solidFill>
                <a:latin typeface="Microsoft JhengHei"/>
                <a:cs typeface="Microsoft JhengHei"/>
              </a:rPr>
              <a:t>无形产品的电子商务</a:t>
            </a:r>
            <a:endParaRPr sz="2800">
              <a:latin typeface="Microsoft JhengHei"/>
              <a:cs typeface="Microsoft JhengHei"/>
            </a:endParaRPr>
          </a:p>
          <a:p>
            <a:pPr marL="923290" lvl="2" indent="-195580">
              <a:lnSpc>
                <a:spcPct val="100000"/>
              </a:lnSpc>
              <a:spcBef>
                <a:spcPts val="555"/>
              </a:spcBef>
              <a:buClr>
                <a:srgbClr val="CD3333"/>
              </a:buClr>
              <a:buSzPct val="98076"/>
              <a:buFont typeface="Wingdings"/>
              <a:buChar char=""/>
              <a:tabLst>
                <a:tab pos="923925"/>
              </a:tabLst>
            </a:pPr>
            <a:r>
              <a:rPr sz="2600" spc="-5">
                <a:solidFill>
                  <a:srgbClr val="402000"/>
                </a:solidFill>
                <a:latin typeface="宋体"/>
                <a:cs typeface="宋体"/>
              </a:rPr>
              <a:t>产品特点：数字产品，无形产品或服务</a:t>
            </a:r>
            <a:endParaRPr sz="2600">
              <a:latin typeface="宋体"/>
              <a:cs typeface="宋体"/>
            </a:endParaRPr>
          </a:p>
          <a:p>
            <a:pPr marL="923290" lvl="2" indent="-195580">
              <a:lnSpc>
                <a:spcPct val="100000"/>
              </a:lnSpc>
              <a:spcBef>
                <a:spcPts val="409"/>
              </a:spcBef>
              <a:buClr>
                <a:srgbClr val="CD3333"/>
              </a:buClr>
              <a:buSzPct val="98076"/>
              <a:buFont typeface="Wingdings"/>
              <a:buChar char=""/>
              <a:tabLst>
                <a:tab pos="923925"/>
              </a:tabLst>
            </a:pPr>
            <a:r>
              <a:rPr sz="2600">
                <a:solidFill>
                  <a:srgbClr val="402000"/>
                </a:solidFill>
                <a:latin typeface="宋体"/>
                <a:cs typeface="宋体"/>
              </a:rPr>
              <a:t>所交易的产品可通过</a:t>
            </a:r>
            <a:r>
              <a:rPr sz="2600" spc="-10">
                <a:solidFill>
                  <a:srgbClr val="402000"/>
                </a:solidFill>
                <a:latin typeface="Arial"/>
                <a:cs typeface="Arial"/>
              </a:rPr>
              <a:t>Internet</a:t>
            </a:r>
            <a:r>
              <a:rPr sz="2600" spc="-10">
                <a:solidFill>
                  <a:srgbClr val="402000"/>
                </a:solidFill>
                <a:latin typeface="宋体"/>
                <a:cs typeface="宋体"/>
              </a:rPr>
              <a:t>直接传送，</a:t>
            </a:r>
            <a:endParaRPr sz="2600">
              <a:latin typeface="宋体"/>
              <a:cs typeface="宋体"/>
            </a:endParaRPr>
          </a:p>
          <a:p>
            <a:pPr marL="923290" lvl="2" indent="-195580">
              <a:lnSpc>
                <a:spcPct val="100000"/>
              </a:lnSpc>
              <a:spcBef>
                <a:spcPts val="565"/>
              </a:spcBef>
              <a:buClr>
                <a:srgbClr val="CD3333"/>
              </a:buClr>
              <a:buSzPct val="98076"/>
              <a:buFont typeface="Wingdings"/>
              <a:buChar char=""/>
              <a:tabLst>
                <a:tab pos="923925"/>
              </a:tabLst>
            </a:pPr>
            <a:r>
              <a:rPr sz="2600" spc="-70">
                <a:solidFill>
                  <a:srgbClr val="402000"/>
                </a:solidFill>
                <a:latin typeface="宋体"/>
                <a:cs typeface="宋体"/>
              </a:rPr>
              <a:t>不需要考虑物流的</a:t>
            </a:r>
            <a:r>
              <a:rPr sz="2100" spc="-187" baseline="-7936">
                <a:solidFill>
                  <a:srgbClr val="A08366"/>
                </a:solidFill>
                <a:latin typeface="Arial"/>
                <a:cs typeface="Arial"/>
              </a:rPr>
              <a:t>. </a:t>
            </a:r>
            <a:r>
              <a:rPr sz="2600" spc="-25">
                <a:solidFill>
                  <a:srgbClr val="402000"/>
                </a:solidFill>
                <a:latin typeface="宋体"/>
                <a:cs typeface="宋体"/>
              </a:rPr>
              <a:t>问题</a:t>
            </a:r>
            <a:endParaRPr sz="2600">
              <a:latin typeface="宋体"/>
              <a:cs typeface="宋体"/>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900112" y="1600200"/>
            <a:ext cx="7787005" cy="4349750"/>
          </a:xfrm>
          <a:custGeom>
            <a:rect l="l" t="t" r="r" b="b"/>
            <a:pathLst>
              <a:path w="7787005" h="4349750">
                <a:moveTo>
                  <a:pt x="0" y="0"/>
                </a:moveTo>
                <a:lnTo>
                  <a:pt x="7786688" y="0"/>
                </a:lnTo>
                <a:lnTo>
                  <a:pt x="7786688" y="4349750"/>
                </a:lnTo>
                <a:lnTo>
                  <a:pt x="0" y="4349750"/>
                </a:lnTo>
                <a:lnTo>
                  <a:pt x="0" y="0"/>
                </a:lnTo>
                <a:close/>
              </a:path>
            </a:pathLst>
          </a:custGeom>
          <a:ln w="9525">
            <a:solidFill>
              <a:srgbClr val="000000"/>
            </a:solidFill>
          </a:ln>
        </p:spPr>
        <p:txBody>
          <a:bodyPr wrap="square" lIns="0" tIns="0" rIns="0" bIns="0" rtlCol="0"/>
          <a:lstStyle/>
          <a:p/>
        </p:txBody>
      </p:sp>
      <p:sp>
        <p:nvSpPr>
          <p:cNvPr id="3" name="object 3"/>
          <p:cNvSpPr txBox="1">
            <a:spLocks noGrp="1"/>
          </p:cNvSpPr>
          <p:nvPr>
            <p:ph type="title"/>
          </p:nvPr>
        </p:nvSpPr>
        <p:spPr>
          <a:xfrm>
            <a:off x="900112" y="406400"/>
            <a:ext cx="7787005" cy="1012825"/>
          </a:xfrm>
          <a:prstGeom prst="rect">
            <a:avLst/>
          </a:prstGeom>
          <a:ln w="9525">
            <a:solidFill>
              <a:srgbClr val="000000"/>
            </a:solidFill>
          </a:ln>
        </p:spPr>
        <p:txBody>
          <a:bodyPr vert="horz" wrap="square" lIns="0" tIns="246380" rIns="0" bIns="0" rtlCol="0">
            <a:spAutoFit/>
          </a:bodyPr>
          <a:lstStyle/>
          <a:p>
            <a:pPr marL="91440">
              <a:lnSpc>
                <a:spcPct val="100000"/>
              </a:lnSpc>
              <a:spcBef>
                <a:spcPts val="1940"/>
              </a:spcBef>
            </a:pPr>
            <a:r>
              <a:rPr spc="-15">
                <a:solidFill>
                  <a:srgbClr val="996633"/>
                </a:solidFill>
              </a:rPr>
              <a:t>本章内容</a:t>
            </a:r>
          </a:p>
        </p:txBody>
      </p:sp>
      <p:sp>
        <p:nvSpPr>
          <p:cNvPr id="5" name="object 5"/>
          <p:cNvSpPr txBox="1"/>
          <p:nvPr/>
        </p:nvSpPr>
        <p:spPr>
          <a:xfrm>
            <a:off x="4839400" y="6140951"/>
            <a:ext cx="74930" cy="224154"/>
          </a:xfrm>
          <a:prstGeom prst="rect">
            <a:avLst/>
          </a:prstGeom>
        </p:spPr>
        <p:txBody>
          <a:bodyPr vert="horz" wrap="square" lIns="0" tIns="0" rIns="0" bIns="0" rtlCol="0">
            <a:spAutoFit/>
          </a:bodyPr>
          <a:lstStyle/>
          <a:p>
            <a:pPr marL="12700">
              <a:lnSpc>
                <a:spcPts val="1645"/>
              </a:lnSpc>
            </a:pPr>
            <a:r>
              <a:rPr sz="1400">
                <a:solidFill>
                  <a:srgbClr val="A08366"/>
                </a:solidFill>
                <a:latin typeface="Arial"/>
                <a:cs typeface="Arial"/>
              </a:rPr>
              <a:t>.</a:t>
            </a:r>
            <a:endParaRPr sz="1400">
              <a:latin typeface="Arial"/>
              <a:cs typeface="Arial"/>
            </a:endParaRPr>
          </a:p>
        </p:txBody>
      </p:sp>
      <p:sp>
        <p:nvSpPr>
          <p:cNvPr id="4" name="object 4"/>
          <p:cNvSpPr txBox="1"/>
          <p:nvPr/>
        </p:nvSpPr>
        <p:spPr>
          <a:xfrm>
            <a:off x="978852" y="1521707"/>
            <a:ext cx="7480300" cy="4122420"/>
          </a:xfrm>
          <a:prstGeom prst="rect">
            <a:avLst/>
          </a:prstGeom>
        </p:spPr>
        <p:txBody>
          <a:bodyPr vert="horz" wrap="square" lIns="0" tIns="109855" rIns="0" bIns="0" rtlCol="0">
            <a:spAutoFit/>
          </a:bodyPr>
          <a:lstStyle/>
          <a:p>
            <a:pPr marL="354965" indent="-342265">
              <a:lnSpc>
                <a:spcPct val="100000"/>
              </a:lnSpc>
              <a:spcBef>
                <a:spcPts val="865"/>
              </a:spcBef>
              <a:buClr>
                <a:srgbClr val="996633"/>
              </a:buClr>
              <a:buSzPct val="65625"/>
              <a:buFont typeface="Wingdings"/>
              <a:buChar char=""/>
              <a:tabLst>
                <a:tab pos="354965"/>
                <a:tab pos="355600"/>
              </a:tabLst>
            </a:pPr>
            <a:r>
              <a:rPr sz="3200">
                <a:solidFill>
                  <a:srgbClr val="402000"/>
                </a:solidFill>
                <a:latin typeface="Times New Roman"/>
                <a:cs typeface="Times New Roman"/>
              </a:rPr>
              <a:t>1.1</a:t>
            </a:r>
            <a:r>
              <a:rPr sz="3200">
                <a:solidFill>
                  <a:srgbClr val="402000"/>
                </a:solidFill>
                <a:latin typeface="宋体"/>
                <a:cs typeface="宋体"/>
              </a:rPr>
              <a:t>案例引入</a:t>
            </a:r>
            <a:r>
              <a:rPr sz="3200">
                <a:solidFill>
                  <a:srgbClr val="402000"/>
                </a:solidFill>
                <a:latin typeface="Times New Roman"/>
                <a:cs typeface="Times New Roman"/>
              </a:rPr>
              <a:t>:</a:t>
            </a:r>
            <a:r>
              <a:rPr sz="3200" spc="-10">
                <a:solidFill>
                  <a:srgbClr val="402000"/>
                </a:solidFill>
                <a:latin typeface="宋体"/>
                <a:cs typeface="宋体"/>
              </a:rPr>
              <a:t>电子商务安全</a:t>
            </a:r>
            <a:endParaRPr sz="3200">
              <a:latin typeface="宋体"/>
              <a:cs typeface="宋体"/>
            </a:endParaRPr>
          </a:p>
          <a:p>
            <a:pPr marL="354965" indent="-342265">
              <a:lnSpc>
                <a:spcPct val="100000"/>
              </a:lnSpc>
              <a:spcBef>
                <a:spcPts val="770"/>
              </a:spcBef>
              <a:buClr>
                <a:srgbClr val="996633"/>
              </a:buClr>
              <a:buSzPct val="65625"/>
              <a:buFont typeface="Wingdings"/>
              <a:buChar char=""/>
              <a:tabLst>
                <a:tab pos="354965"/>
                <a:tab pos="355600"/>
              </a:tabLst>
            </a:pPr>
            <a:r>
              <a:rPr sz="3200">
                <a:solidFill>
                  <a:srgbClr val="402000"/>
                </a:solidFill>
                <a:latin typeface="Times New Roman"/>
                <a:cs typeface="Times New Roman"/>
              </a:rPr>
              <a:t>1.2 </a:t>
            </a:r>
            <a:r>
              <a:rPr sz="3200" spc="-10">
                <a:solidFill>
                  <a:srgbClr val="402000"/>
                </a:solidFill>
                <a:latin typeface="宋体"/>
                <a:cs typeface="宋体"/>
              </a:rPr>
              <a:t>知识点分解</a:t>
            </a:r>
            <a:endParaRPr sz="3200">
              <a:latin typeface="宋体"/>
              <a:cs typeface="宋体"/>
            </a:endParaRPr>
          </a:p>
          <a:p>
            <a:pPr marL="558165" indent="-545465">
              <a:lnSpc>
                <a:spcPct val="100000"/>
              </a:lnSpc>
              <a:spcBef>
                <a:spcPts val="765"/>
              </a:spcBef>
              <a:buClr>
                <a:srgbClr val="996633"/>
              </a:buClr>
              <a:buSzPct val="65625"/>
              <a:buFont typeface="Wingdings"/>
              <a:buChar char=""/>
              <a:tabLst>
                <a:tab pos="558165"/>
                <a:tab pos="558800"/>
              </a:tabLst>
            </a:pPr>
            <a:r>
              <a:rPr sz="3200">
                <a:solidFill>
                  <a:srgbClr val="402000"/>
                </a:solidFill>
                <a:latin typeface="Times New Roman"/>
                <a:cs typeface="Times New Roman"/>
              </a:rPr>
              <a:t>1.2.1 </a:t>
            </a:r>
            <a:r>
              <a:rPr sz="3200" spc="-10">
                <a:solidFill>
                  <a:srgbClr val="402000"/>
                </a:solidFill>
                <a:latin typeface="宋体"/>
                <a:cs typeface="宋体"/>
              </a:rPr>
              <a:t>电子商务安全问题</a:t>
            </a:r>
            <a:endParaRPr sz="3200">
              <a:latin typeface="宋体"/>
              <a:cs typeface="宋体"/>
            </a:endParaRPr>
          </a:p>
          <a:p>
            <a:pPr marL="558165" indent="-545465">
              <a:lnSpc>
                <a:spcPct val="100000"/>
              </a:lnSpc>
              <a:spcBef>
                <a:spcPts val="770"/>
              </a:spcBef>
              <a:buClr>
                <a:srgbClr val="996633"/>
              </a:buClr>
              <a:buSzPct val="65625"/>
              <a:buFont typeface="Wingdings"/>
              <a:buChar char=""/>
              <a:tabLst>
                <a:tab pos="558165"/>
                <a:tab pos="558800"/>
              </a:tabLst>
            </a:pPr>
            <a:r>
              <a:rPr sz="3200">
                <a:solidFill>
                  <a:srgbClr val="402000"/>
                </a:solidFill>
                <a:latin typeface="Times New Roman"/>
                <a:cs typeface="Times New Roman"/>
              </a:rPr>
              <a:t>1.2.2 </a:t>
            </a:r>
            <a:r>
              <a:rPr sz="3200" spc="-10">
                <a:solidFill>
                  <a:srgbClr val="402000"/>
                </a:solidFill>
                <a:latin typeface="宋体"/>
                <a:cs typeface="宋体"/>
              </a:rPr>
              <a:t>电子商务安全的内容</a:t>
            </a:r>
            <a:endParaRPr sz="3200">
              <a:latin typeface="宋体"/>
              <a:cs typeface="宋体"/>
            </a:endParaRPr>
          </a:p>
          <a:p>
            <a:pPr marL="558165" indent="-545465">
              <a:lnSpc>
                <a:spcPct val="100000"/>
              </a:lnSpc>
              <a:spcBef>
                <a:spcPts val="770"/>
              </a:spcBef>
              <a:buClr>
                <a:srgbClr val="996633"/>
              </a:buClr>
              <a:buSzPct val="65625"/>
              <a:buFont typeface="Wingdings"/>
              <a:buChar char=""/>
              <a:tabLst>
                <a:tab pos="558165"/>
                <a:tab pos="558800"/>
              </a:tabLst>
            </a:pPr>
            <a:r>
              <a:rPr sz="3200">
                <a:solidFill>
                  <a:srgbClr val="402000"/>
                </a:solidFill>
                <a:latin typeface="Times New Roman"/>
                <a:cs typeface="Times New Roman"/>
              </a:rPr>
              <a:t>1.2.3 </a:t>
            </a:r>
            <a:r>
              <a:rPr sz="3200" spc="-10">
                <a:solidFill>
                  <a:srgbClr val="402000"/>
                </a:solidFill>
                <a:latin typeface="宋体"/>
                <a:cs typeface="宋体"/>
              </a:rPr>
              <a:t>电子商务安全需求</a:t>
            </a:r>
            <a:endParaRPr sz="3200">
              <a:latin typeface="宋体"/>
              <a:cs typeface="宋体"/>
            </a:endParaRPr>
          </a:p>
          <a:p>
            <a:pPr marL="558165" indent="-545465">
              <a:lnSpc>
                <a:spcPct val="100000"/>
              </a:lnSpc>
              <a:spcBef>
                <a:spcPts val="765"/>
              </a:spcBef>
              <a:buClr>
                <a:srgbClr val="996633"/>
              </a:buClr>
              <a:buSzPct val="65625"/>
              <a:buFont typeface="Wingdings"/>
              <a:buChar char=""/>
              <a:tabLst>
                <a:tab pos="558165"/>
                <a:tab pos="558800"/>
              </a:tabLst>
            </a:pPr>
            <a:r>
              <a:rPr sz="3200">
                <a:solidFill>
                  <a:srgbClr val="402000"/>
                </a:solidFill>
                <a:latin typeface="Times New Roman"/>
                <a:cs typeface="Times New Roman"/>
              </a:rPr>
              <a:t>1.2.4</a:t>
            </a:r>
            <a:r>
              <a:rPr sz="3200" spc="-5">
                <a:solidFill>
                  <a:srgbClr val="402000"/>
                </a:solidFill>
                <a:latin typeface="宋体"/>
                <a:cs typeface="宋体"/>
              </a:rPr>
              <a:t>电子商务安全防治措施及安全举措</a:t>
            </a:r>
            <a:endParaRPr sz="3200">
              <a:latin typeface="宋体"/>
              <a:cs typeface="宋体"/>
            </a:endParaRPr>
          </a:p>
          <a:p>
            <a:pPr marL="354965" indent="-342265">
              <a:lnSpc>
                <a:spcPct val="100000"/>
              </a:lnSpc>
              <a:spcBef>
                <a:spcPts val="770"/>
              </a:spcBef>
              <a:buClr>
                <a:srgbClr val="996633"/>
              </a:buClr>
              <a:buSzPct val="65625"/>
              <a:buFont typeface="Wingdings"/>
              <a:buChar char=""/>
              <a:tabLst>
                <a:tab pos="354965"/>
                <a:tab pos="355600"/>
              </a:tabLst>
            </a:pPr>
            <a:r>
              <a:rPr sz="3200">
                <a:solidFill>
                  <a:srgbClr val="402000"/>
                </a:solidFill>
                <a:latin typeface="Times New Roman"/>
                <a:cs typeface="Times New Roman"/>
              </a:rPr>
              <a:t>1.3</a:t>
            </a:r>
            <a:r>
              <a:rPr sz="3200" spc="-80">
                <a:solidFill>
                  <a:srgbClr val="402000"/>
                </a:solidFill>
                <a:latin typeface="宋体"/>
                <a:cs typeface="宋体"/>
              </a:rPr>
              <a:t>实训 计算机的系统安全配置</a:t>
            </a:r>
            <a:endParaRPr sz="3200">
              <a:latin typeface="宋体"/>
              <a:cs typeface="宋体"/>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900112" y="1600200"/>
            <a:ext cx="7787005" cy="4349750"/>
          </a:xfrm>
          <a:custGeom>
            <a:rect l="l" t="t" r="r" b="b"/>
            <a:pathLst>
              <a:path w="7787005" h="4349750">
                <a:moveTo>
                  <a:pt x="0" y="0"/>
                </a:moveTo>
                <a:lnTo>
                  <a:pt x="7786688" y="0"/>
                </a:lnTo>
                <a:lnTo>
                  <a:pt x="7786688" y="4349750"/>
                </a:lnTo>
                <a:lnTo>
                  <a:pt x="0" y="4349750"/>
                </a:lnTo>
                <a:lnTo>
                  <a:pt x="0" y="0"/>
                </a:lnTo>
                <a:close/>
              </a:path>
            </a:pathLst>
          </a:custGeom>
          <a:ln w="9525">
            <a:solidFill>
              <a:srgbClr val="000000"/>
            </a:solidFill>
          </a:ln>
        </p:spPr>
        <p:txBody>
          <a:bodyPr wrap="square" lIns="0" tIns="0" rIns="0" bIns="0" rtlCol="0"/>
          <a:lstStyle/>
          <a:p/>
        </p:txBody>
      </p:sp>
      <p:sp>
        <p:nvSpPr>
          <p:cNvPr id="3" name="object 3"/>
          <p:cNvSpPr txBox="1">
            <a:spLocks noGrp="1"/>
          </p:cNvSpPr>
          <p:nvPr>
            <p:ph type="title"/>
          </p:nvPr>
        </p:nvSpPr>
        <p:spPr>
          <a:xfrm>
            <a:off x="900112" y="406400"/>
            <a:ext cx="7787005" cy="1012825"/>
          </a:xfrm>
          <a:prstGeom prst="rect">
            <a:avLst/>
          </a:prstGeom>
          <a:ln w="9525">
            <a:solidFill>
              <a:srgbClr val="000000"/>
            </a:solidFill>
          </a:ln>
        </p:spPr>
        <p:txBody>
          <a:bodyPr vert="horz" wrap="square" lIns="0" tIns="215900" rIns="0" bIns="0" rtlCol="0">
            <a:spAutoFit/>
          </a:bodyPr>
          <a:lstStyle/>
          <a:p>
            <a:pPr marL="91440">
              <a:lnSpc>
                <a:spcPct val="100000"/>
              </a:lnSpc>
              <a:spcBef>
                <a:spcPts val="1700"/>
              </a:spcBef>
            </a:pPr>
            <a:r>
              <a:rPr>
                <a:solidFill>
                  <a:srgbClr val="996633"/>
                </a:solidFill>
                <a:latin typeface="Times New Roman"/>
                <a:cs typeface="Times New Roman"/>
              </a:rPr>
              <a:t>1.1</a:t>
            </a:r>
            <a:r>
              <a:rPr spc="-15">
                <a:solidFill>
                  <a:srgbClr val="996633"/>
                </a:solidFill>
              </a:rPr>
              <a:t>案例引入</a:t>
            </a:r>
          </a:p>
        </p:txBody>
      </p:sp>
      <p:sp>
        <p:nvSpPr>
          <p:cNvPr id="4" name="object 4"/>
          <p:cNvSpPr txBox="1"/>
          <p:nvPr/>
        </p:nvSpPr>
        <p:spPr>
          <a:xfrm>
            <a:off x="1321752" y="1622737"/>
            <a:ext cx="7531100" cy="4488180"/>
          </a:xfrm>
          <a:prstGeom prst="rect">
            <a:avLst/>
          </a:prstGeom>
        </p:spPr>
        <p:txBody>
          <a:bodyPr vert="horz" wrap="square" lIns="0" tIns="10795" rIns="0" bIns="0" rtlCol="0">
            <a:spAutoFit/>
          </a:bodyPr>
          <a:lstStyle/>
          <a:p>
            <a:pPr marL="12700" marR="288290" indent="647700">
              <a:lnSpc>
                <a:spcPct val="100499"/>
              </a:lnSpc>
              <a:spcBef>
                <a:spcPts val="85"/>
              </a:spcBef>
            </a:pPr>
            <a:r>
              <a:rPr sz="2400">
                <a:solidFill>
                  <a:srgbClr val="402000"/>
                </a:solidFill>
                <a:latin typeface="宋体"/>
                <a:cs typeface="宋体"/>
              </a:rPr>
              <a:t>根据</a:t>
            </a:r>
            <a:r>
              <a:rPr sz="2400">
                <a:solidFill>
                  <a:srgbClr val="402000"/>
                </a:solidFill>
                <a:latin typeface="Times New Roman"/>
                <a:cs typeface="Times New Roman"/>
              </a:rPr>
              <a:t>2015</a:t>
            </a:r>
            <a:r>
              <a:rPr sz="2400">
                <a:solidFill>
                  <a:srgbClr val="402000"/>
                </a:solidFill>
                <a:latin typeface="宋体"/>
                <a:cs typeface="宋体"/>
              </a:rPr>
              <a:t>年</a:t>
            </a:r>
            <a:r>
              <a:rPr sz="2400">
                <a:solidFill>
                  <a:srgbClr val="402000"/>
                </a:solidFill>
                <a:latin typeface="Times New Roman"/>
                <a:cs typeface="Times New Roman"/>
              </a:rPr>
              <a:t>1</a:t>
            </a:r>
            <a:r>
              <a:rPr sz="2400" spc="-5">
                <a:solidFill>
                  <a:srgbClr val="402000"/>
                </a:solidFill>
                <a:latin typeface="宋体"/>
                <a:cs typeface="宋体"/>
              </a:rPr>
              <a:t>月中国互联网络信息中心发布的《中</a:t>
            </a:r>
            <a:r>
              <a:rPr sz="2400">
                <a:solidFill>
                  <a:srgbClr val="402000"/>
                </a:solidFill>
                <a:latin typeface="宋体"/>
                <a:cs typeface="宋体"/>
              </a:rPr>
              <a:t>国互联网络发展状况统计报告》，</a:t>
            </a:r>
            <a:r>
              <a:rPr sz="2400">
                <a:solidFill>
                  <a:srgbClr val="402000"/>
                </a:solidFill>
                <a:latin typeface="Times New Roman"/>
                <a:cs typeface="Times New Roman"/>
              </a:rPr>
              <a:t>2014</a:t>
            </a:r>
            <a:r>
              <a:rPr sz="2400" spc="-10">
                <a:solidFill>
                  <a:srgbClr val="402000"/>
                </a:solidFill>
                <a:latin typeface="宋体"/>
                <a:cs typeface="宋体"/>
              </a:rPr>
              <a:t>年我国开展电</a:t>
            </a:r>
            <a:r>
              <a:rPr sz="2400">
                <a:solidFill>
                  <a:srgbClr val="402000"/>
                </a:solidFill>
                <a:latin typeface="宋体"/>
                <a:cs typeface="宋体"/>
              </a:rPr>
              <a:t>子商务销售的企业比例为</a:t>
            </a:r>
            <a:r>
              <a:rPr sz="2400">
                <a:solidFill>
                  <a:srgbClr val="402000"/>
                </a:solidFill>
                <a:latin typeface="Times New Roman"/>
                <a:cs typeface="Times New Roman"/>
              </a:rPr>
              <a:t>24.7%</a:t>
            </a:r>
            <a:r>
              <a:rPr sz="2400" spc="-5">
                <a:solidFill>
                  <a:srgbClr val="402000"/>
                </a:solidFill>
                <a:latin typeface="宋体"/>
                <a:cs typeface="宋体"/>
              </a:rPr>
              <a:t>，其中制造业的开展比</a:t>
            </a:r>
            <a:r>
              <a:rPr sz="2400">
                <a:solidFill>
                  <a:srgbClr val="402000"/>
                </a:solidFill>
                <a:latin typeface="宋体"/>
                <a:cs typeface="宋体"/>
              </a:rPr>
              <a:t>例达到</a:t>
            </a:r>
            <a:r>
              <a:rPr sz="2400">
                <a:solidFill>
                  <a:srgbClr val="402000"/>
                </a:solidFill>
                <a:latin typeface="Times New Roman"/>
                <a:cs typeface="Times New Roman"/>
              </a:rPr>
              <a:t>38.4%</a:t>
            </a:r>
            <a:r>
              <a:rPr sz="2400" spc="-5">
                <a:solidFill>
                  <a:srgbClr val="402000"/>
                </a:solidFill>
                <a:latin typeface="宋体"/>
                <a:cs typeface="宋体"/>
              </a:rPr>
              <a:t>，信息传输、计算机服务和软件业的开展</a:t>
            </a:r>
            <a:r>
              <a:rPr sz="2400">
                <a:solidFill>
                  <a:srgbClr val="402000"/>
                </a:solidFill>
                <a:latin typeface="宋体"/>
                <a:cs typeface="宋体"/>
              </a:rPr>
              <a:t>比例达到</a:t>
            </a:r>
            <a:r>
              <a:rPr sz="2400">
                <a:solidFill>
                  <a:srgbClr val="402000"/>
                </a:solidFill>
                <a:latin typeface="Times New Roman"/>
                <a:cs typeface="Times New Roman"/>
              </a:rPr>
              <a:t>36.5%</a:t>
            </a:r>
            <a:r>
              <a:rPr sz="2400">
                <a:solidFill>
                  <a:srgbClr val="402000"/>
                </a:solidFill>
                <a:latin typeface="宋体"/>
                <a:cs typeface="宋体"/>
              </a:rPr>
              <a:t>，批发零售业的开展比例达到</a:t>
            </a:r>
            <a:r>
              <a:rPr sz="2400">
                <a:solidFill>
                  <a:srgbClr val="402000"/>
                </a:solidFill>
                <a:latin typeface="Times New Roman"/>
                <a:cs typeface="Times New Roman"/>
              </a:rPr>
              <a:t>34.9%</a:t>
            </a:r>
            <a:r>
              <a:rPr sz="2400" spc="-50">
                <a:solidFill>
                  <a:srgbClr val="402000"/>
                </a:solidFill>
                <a:latin typeface="宋体"/>
                <a:cs typeface="宋体"/>
              </a:rPr>
              <a:t>。 </a:t>
            </a:r>
            <a:r>
              <a:rPr sz="2400">
                <a:solidFill>
                  <a:srgbClr val="402000"/>
                </a:solidFill>
                <a:latin typeface="Times New Roman"/>
                <a:cs typeface="Times New Roman"/>
              </a:rPr>
              <a:t>2014</a:t>
            </a:r>
            <a:r>
              <a:rPr sz="2400" spc="-95">
                <a:solidFill>
                  <a:srgbClr val="402000"/>
                </a:solidFill>
                <a:latin typeface="Times New Roman"/>
                <a:cs typeface="Times New Roman"/>
              </a:rPr>
              <a:t> </a:t>
            </a:r>
            <a:r>
              <a:rPr sz="2400" spc="-100">
                <a:solidFill>
                  <a:srgbClr val="402000"/>
                </a:solidFill>
                <a:latin typeface="宋体"/>
                <a:cs typeface="宋体"/>
              </a:rPr>
              <a:t>年，互联网 </a:t>
            </a:r>
            <a:r>
              <a:rPr sz="2400">
                <a:solidFill>
                  <a:srgbClr val="402000"/>
                </a:solidFill>
                <a:latin typeface="Times New Roman"/>
                <a:cs typeface="Times New Roman"/>
              </a:rPr>
              <a:t>O2O</a:t>
            </a:r>
            <a:r>
              <a:rPr sz="2400" spc="-50">
                <a:solidFill>
                  <a:srgbClr val="402000"/>
                </a:solidFill>
                <a:latin typeface="Times New Roman"/>
                <a:cs typeface="Times New Roman"/>
              </a:rPr>
              <a:t> </a:t>
            </a:r>
            <a:r>
              <a:rPr sz="2400" spc="-5">
                <a:solidFill>
                  <a:srgbClr val="402000"/>
                </a:solidFill>
                <a:latin typeface="宋体"/>
                <a:cs typeface="宋体"/>
              </a:rPr>
              <a:t>商业模式实现高速发展，这一商业模式将实体企业尤其是本地生活服务业和商业服务业与互联网紧密结合，线下企业已经成为互联网消费经济中重要的一环。在这一趋势下，未来将有越来越多的传统企业开展在线销售。以下两组数据可以反映我国电子商务发展的情况。</a:t>
            </a:r>
            <a:endParaRPr sz="2400">
              <a:latin typeface="宋体"/>
              <a:cs typeface="宋体"/>
            </a:endParaRPr>
          </a:p>
          <a:p>
            <a:pPr marL="2564765">
              <a:lnSpc>
                <a:spcPct val="100000"/>
              </a:lnSpc>
              <a:spcBef>
                <a:spcPts val="420"/>
              </a:spcBef>
            </a:pPr>
            <a:r>
              <a:rPr sz="2400">
                <a:solidFill>
                  <a:srgbClr val="402000"/>
                </a:solidFill>
                <a:latin typeface="宋体"/>
                <a:cs typeface="宋体"/>
              </a:rPr>
              <a:t>（</a:t>
            </a:r>
            <a:r>
              <a:rPr sz="2400" spc="-120">
                <a:solidFill>
                  <a:srgbClr val="402000"/>
                </a:solidFill>
                <a:latin typeface="宋体"/>
                <a:cs typeface="宋体"/>
              </a:rPr>
              <a:t>资料来源 </a:t>
            </a:r>
            <a:r>
              <a:rPr sz="2400" u="heavy">
                <a:solidFill>
                  <a:srgbClr val="9A7F31"/>
                </a:solidFill>
                <a:uFill>
                  <a:solidFill>
                    <a:srgbClr val="9A7F31"/>
                  </a:solidFill>
                </a:uFill>
                <a:latin typeface="宋体"/>
                <a:cs typeface="宋体"/>
                <a:hlinkClick r:id="rId2"/>
              </a:rPr>
              <a:t>中国互联网络信息中心</a:t>
            </a:r>
            <a:r>
              <a:rPr sz="2400" spc="-50">
                <a:solidFill>
                  <a:srgbClr val="402000"/>
                </a:solidFill>
                <a:latin typeface="宋体"/>
                <a:cs typeface="宋体"/>
              </a:rPr>
              <a:t>）</a:t>
            </a:r>
            <a:endParaRPr sz="2400">
              <a:latin typeface="宋体"/>
              <a:cs typeface="宋体"/>
            </a:endParaRPr>
          </a:p>
        </p:txBody>
      </p:sp>
      <p:pic>
        <p:nvPicPr>
          <p:cNvPr id="5" name="object 5"/>
          <p:cNvPicPr/>
          <p:nvPr/>
        </p:nvPicPr>
        <p:blipFill>
          <a:blip r:embed="rId3"/>
          <a:stretch>
            <a:fillRect/>
          </a:stretch>
        </p:blipFill>
        <p:spPr>
          <a:xfrm>
            <a:off x="1879600" y="5740400"/>
            <a:ext cx="2009775" cy="809625"/>
          </a:xfrm>
          <a:prstGeom prst="rect">
            <a:avLst/>
          </a:prstGeom>
        </p:spPr>
      </p:pic>
      <p:sp>
        <p:nvSpPr>
          <p:cNvPr id="6" name="object 6"/>
          <p:cNvSpPr txBox="1"/>
          <p:nvPr/>
        </p:nvSpPr>
        <p:spPr>
          <a:xfrm>
            <a:off x="4839400" y="6140951"/>
            <a:ext cx="74930" cy="224154"/>
          </a:xfrm>
          <a:prstGeom prst="rect">
            <a:avLst/>
          </a:prstGeom>
        </p:spPr>
        <p:txBody>
          <a:bodyPr vert="horz" wrap="square" lIns="0" tIns="0" rIns="0" bIns="0" rtlCol="0">
            <a:spAutoFit/>
          </a:bodyPr>
          <a:lstStyle/>
          <a:p>
            <a:pPr marL="12700">
              <a:lnSpc>
                <a:spcPts val="1645"/>
              </a:lnSpc>
            </a:pPr>
            <a:r>
              <a:rPr sz="1400">
                <a:solidFill>
                  <a:srgbClr val="A08366"/>
                </a:solidFill>
                <a:latin typeface="Arial"/>
                <a:cs typeface="Arial"/>
              </a:rPr>
              <a:t>.</a:t>
            </a:r>
            <a:endParaRPr sz="1400">
              <a:latin typeface="Arial"/>
              <a:cs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27075" y="1684338"/>
            <a:ext cx="4091304" cy="3491229"/>
          </a:xfrm>
          <a:prstGeom prst="rect">
            <a:avLst/>
          </a:prstGeom>
          <a:ln w="9525">
            <a:solidFill>
              <a:srgbClr val="000000"/>
            </a:solidFill>
          </a:ln>
        </p:spPr>
        <p:txBody>
          <a:bodyPr vert="horz" wrap="square" lIns="0" tIns="34925" rIns="0" bIns="0" rtlCol="0">
            <a:spAutoFit/>
          </a:bodyPr>
          <a:lstStyle/>
          <a:p>
            <a:pPr marL="433705" marR="105410" indent="342900">
              <a:lnSpc>
                <a:spcPct val="100000"/>
              </a:lnSpc>
              <a:spcBef>
                <a:spcPts val="275"/>
              </a:spcBef>
            </a:pPr>
            <a:r>
              <a:rPr sz="2400">
                <a:solidFill>
                  <a:srgbClr val="402000"/>
                </a:solidFill>
                <a:latin typeface="宋体"/>
                <a:cs typeface="宋体"/>
              </a:rPr>
              <a:t>截至</a:t>
            </a:r>
            <a:r>
              <a:rPr sz="2400">
                <a:solidFill>
                  <a:srgbClr val="402000"/>
                </a:solidFill>
                <a:latin typeface="Times New Roman"/>
                <a:cs typeface="Times New Roman"/>
              </a:rPr>
              <a:t>2016</a:t>
            </a:r>
            <a:r>
              <a:rPr sz="2400">
                <a:solidFill>
                  <a:srgbClr val="402000"/>
                </a:solidFill>
                <a:latin typeface="宋体"/>
                <a:cs typeface="宋体"/>
              </a:rPr>
              <a:t>年</a:t>
            </a:r>
            <a:r>
              <a:rPr sz="2400">
                <a:solidFill>
                  <a:srgbClr val="402000"/>
                </a:solidFill>
                <a:latin typeface="Times New Roman"/>
                <a:cs typeface="Times New Roman"/>
              </a:rPr>
              <a:t>6</a:t>
            </a:r>
            <a:r>
              <a:rPr sz="2400" spc="-10">
                <a:solidFill>
                  <a:srgbClr val="402000"/>
                </a:solidFill>
                <a:latin typeface="宋体"/>
                <a:cs typeface="宋体"/>
              </a:rPr>
              <a:t>月，我国网</a:t>
            </a:r>
            <a:r>
              <a:rPr sz="2400">
                <a:solidFill>
                  <a:srgbClr val="402000"/>
                </a:solidFill>
                <a:latin typeface="宋体"/>
                <a:cs typeface="宋体"/>
              </a:rPr>
              <a:t>络购物用户规模达到</a:t>
            </a:r>
            <a:r>
              <a:rPr sz="2400" spc="-20">
                <a:solidFill>
                  <a:srgbClr val="402000"/>
                </a:solidFill>
                <a:latin typeface="Times New Roman"/>
                <a:cs typeface="Times New Roman"/>
              </a:rPr>
              <a:t>4.48</a:t>
            </a:r>
            <a:r>
              <a:rPr sz="2400" spc="-150">
                <a:solidFill>
                  <a:srgbClr val="402000"/>
                </a:solidFill>
                <a:latin typeface="宋体"/>
                <a:cs typeface="宋体"/>
              </a:rPr>
              <a:t>亿，较 </a:t>
            </a:r>
            <a:r>
              <a:rPr sz="2400">
                <a:solidFill>
                  <a:srgbClr val="402000"/>
                </a:solidFill>
                <a:latin typeface="Times New Roman"/>
                <a:cs typeface="Times New Roman"/>
              </a:rPr>
              <a:t>2015</a:t>
            </a:r>
            <a:r>
              <a:rPr sz="2400">
                <a:solidFill>
                  <a:srgbClr val="402000"/>
                </a:solidFill>
                <a:latin typeface="宋体"/>
                <a:cs typeface="宋体"/>
              </a:rPr>
              <a:t>年底增加</a:t>
            </a:r>
            <a:r>
              <a:rPr sz="2400" spc="-20">
                <a:solidFill>
                  <a:srgbClr val="402000"/>
                </a:solidFill>
                <a:latin typeface="Times New Roman"/>
                <a:cs typeface="Times New Roman"/>
              </a:rPr>
              <a:t>3448</a:t>
            </a:r>
            <a:r>
              <a:rPr sz="2400">
                <a:solidFill>
                  <a:srgbClr val="402000"/>
                </a:solidFill>
                <a:latin typeface="宋体"/>
                <a:cs typeface="宋体"/>
              </a:rPr>
              <a:t>万人，增长率为</a:t>
            </a:r>
            <a:r>
              <a:rPr sz="2400" spc="-10">
                <a:solidFill>
                  <a:srgbClr val="402000"/>
                </a:solidFill>
                <a:latin typeface="Times New Roman"/>
                <a:cs typeface="Times New Roman"/>
              </a:rPr>
              <a:t>8.3%</a:t>
            </a:r>
            <a:r>
              <a:rPr sz="2400" spc="-10">
                <a:solidFill>
                  <a:srgbClr val="402000"/>
                </a:solidFill>
                <a:latin typeface="宋体"/>
                <a:cs typeface="宋体"/>
              </a:rPr>
              <a:t>；</a:t>
            </a:r>
            <a:endParaRPr sz="2400">
              <a:latin typeface="宋体"/>
              <a:cs typeface="宋体"/>
            </a:endParaRPr>
          </a:p>
          <a:p>
            <a:pPr marL="433705" marR="118110" indent="266700">
              <a:lnSpc>
                <a:spcPct val="100000"/>
              </a:lnSpc>
              <a:spcBef>
                <a:spcPts val="575"/>
              </a:spcBef>
            </a:pPr>
            <a:r>
              <a:rPr sz="2400" spc="-5">
                <a:solidFill>
                  <a:srgbClr val="402000"/>
                </a:solidFill>
                <a:latin typeface="宋体"/>
                <a:cs typeface="宋体"/>
              </a:rPr>
              <a:t>手机网络购物用户规模</a:t>
            </a:r>
            <a:r>
              <a:rPr sz="2400">
                <a:solidFill>
                  <a:srgbClr val="402000"/>
                </a:solidFill>
                <a:latin typeface="宋体"/>
                <a:cs typeface="宋体"/>
              </a:rPr>
              <a:t>达到</a:t>
            </a:r>
            <a:r>
              <a:rPr sz="2400">
                <a:solidFill>
                  <a:srgbClr val="402000"/>
                </a:solidFill>
                <a:latin typeface="Times New Roman"/>
                <a:cs typeface="Times New Roman"/>
              </a:rPr>
              <a:t>4.01</a:t>
            </a:r>
            <a:r>
              <a:rPr sz="2400" spc="-10">
                <a:solidFill>
                  <a:srgbClr val="402000"/>
                </a:solidFill>
                <a:latin typeface="宋体"/>
                <a:cs typeface="宋体"/>
              </a:rPr>
              <a:t>亿，增长率为</a:t>
            </a:r>
            <a:r>
              <a:rPr sz="2400" spc="-50">
                <a:solidFill>
                  <a:srgbClr val="402000"/>
                </a:solidFill>
                <a:latin typeface="宋体"/>
                <a:cs typeface="宋体"/>
              </a:rPr>
              <a:t> </a:t>
            </a:r>
            <a:r>
              <a:rPr sz="2400">
                <a:solidFill>
                  <a:srgbClr val="402000"/>
                </a:solidFill>
                <a:latin typeface="Times New Roman"/>
                <a:cs typeface="Times New Roman"/>
              </a:rPr>
              <a:t>18.0%</a:t>
            </a:r>
            <a:r>
              <a:rPr sz="2400" spc="-10">
                <a:solidFill>
                  <a:srgbClr val="402000"/>
                </a:solidFill>
                <a:latin typeface="宋体"/>
                <a:cs typeface="宋体"/>
              </a:rPr>
              <a:t>，手机网络购物的使</a:t>
            </a:r>
            <a:r>
              <a:rPr sz="2400">
                <a:solidFill>
                  <a:srgbClr val="402000"/>
                </a:solidFill>
                <a:latin typeface="宋体"/>
                <a:cs typeface="宋体"/>
              </a:rPr>
              <a:t>用比例由</a:t>
            </a:r>
            <a:r>
              <a:rPr sz="2400">
                <a:solidFill>
                  <a:srgbClr val="402000"/>
                </a:solidFill>
                <a:latin typeface="Times New Roman"/>
                <a:cs typeface="Times New Roman"/>
              </a:rPr>
              <a:t>54.8%</a:t>
            </a:r>
            <a:r>
              <a:rPr sz="2400" spc="-20">
                <a:solidFill>
                  <a:srgbClr val="402000"/>
                </a:solidFill>
                <a:latin typeface="宋体"/>
                <a:cs typeface="宋体"/>
              </a:rPr>
              <a:t>提升至</a:t>
            </a:r>
            <a:r>
              <a:rPr sz="2400" spc="-50">
                <a:solidFill>
                  <a:srgbClr val="402000"/>
                </a:solidFill>
                <a:latin typeface="宋体"/>
                <a:cs typeface="宋体"/>
              </a:rPr>
              <a:t> </a:t>
            </a:r>
            <a:r>
              <a:rPr sz="2400">
                <a:solidFill>
                  <a:srgbClr val="402000"/>
                </a:solidFill>
                <a:latin typeface="Times New Roman"/>
                <a:cs typeface="Times New Roman"/>
              </a:rPr>
              <a:t>61.0%</a:t>
            </a:r>
            <a:r>
              <a:rPr sz="2400" spc="-50">
                <a:solidFill>
                  <a:srgbClr val="402000"/>
                </a:solidFill>
                <a:latin typeface="宋体"/>
                <a:cs typeface="宋体"/>
              </a:rPr>
              <a:t>。</a:t>
            </a:r>
            <a:endParaRPr sz="2400">
              <a:latin typeface="宋体"/>
              <a:cs typeface="宋体"/>
            </a:endParaRPr>
          </a:p>
        </p:txBody>
      </p:sp>
      <p:sp>
        <p:nvSpPr>
          <p:cNvPr id="3" name="object 3"/>
          <p:cNvSpPr txBox="1">
            <a:spLocks noGrp="1"/>
          </p:cNvSpPr>
          <p:nvPr>
            <p:ph type="title"/>
          </p:nvPr>
        </p:nvSpPr>
        <p:spPr>
          <a:xfrm>
            <a:off x="900112" y="406400"/>
            <a:ext cx="7787005" cy="1012825"/>
          </a:xfrm>
          <a:prstGeom prst="rect">
            <a:avLst/>
          </a:prstGeom>
          <a:ln w="9525">
            <a:solidFill>
              <a:srgbClr val="000000"/>
            </a:solidFill>
          </a:ln>
        </p:spPr>
        <p:txBody>
          <a:bodyPr vert="horz" wrap="square" lIns="0" tIns="215900" rIns="0" bIns="0" rtlCol="0">
            <a:spAutoFit/>
          </a:bodyPr>
          <a:lstStyle/>
          <a:p>
            <a:pPr marL="91440">
              <a:lnSpc>
                <a:spcPct val="100000"/>
              </a:lnSpc>
              <a:spcBef>
                <a:spcPts val="1700"/>
              </a:spcBef>
            </a:pPr>
            <a:r>
              <a:rPr>
                <a:solidFill>
                  <a:srgbClr val="996633"/>
                </a:solidFill>
                <a:latin typeface="Times New Roman"/>
                <a:cs typeface="Times New Roman"/>
              </a:rPr>
              <a:t>1.1</a:t>
            </a:r>
            <a:r>
              <a:rPr spc="-15">
                <a:solidFill>
                  <a:srgbClr val="996633"/>
                </a:solidFill>
              </a:rPr>
              <a:t>案例引入</a:t>
            </a:r>
          </a:p>
        </p:txBody>
      </p:sp>
      <p:pic>
        <p:nvPicPr>
          <p:cNvPr id="4" name="object 4"/>
          <p:cNvPicPr/>
          <p:nvPr/>
        </p:nvPicPr>
        <p:blipFill>
          <a:blip r:embed="rId2"/>
          <a:stretch>
            <a:fillRect/>
          </a:stretch>
        </p:blipFill>
        <p:spPr>
          <a:xfrm>
            <a:off x="4978400" y="1689100"/>
            <a:ext cx="3941762" cy="3878261"/>
          </a:xfrm>
          <a:prstGeom prst="rect">
            <a:avLst/>
          </a:prstGeom>
        </p:spPr>
      </p:pic>
      <p:sp>
        <p:nvSpPr>
          <p:cNvPr id="5" name="object 5"/>
          <p:cNvSpPr txBox="1"/>
          <p:nvPr/>
        </p:nvSpPr>
        <p:spPr>
          <a:xfrm>
            <a:off x="4839400" y="6140951"/>
            <a:ext cx="74930" cy="224154"/>
          </a:xfrm>
          <a:prstGeom prst="rect">
            <a:avLst/>
          </a:prstGeom>
        </p:spPr>
        <p:txBody>
          <a:bodyPr vert="horz" wrap="square" lIns="0" tIns="0" rIns="0" bIns="0" rtlCol="0">
            <a:spAutoFit/>
          </a:bodyPr>
          <a:lstStyle/>
          <a:p>
            <a:pPr marL="12700">
              <a:lnSpc>
                <a:spcPts val="1645"/>
              </a:lnSpc>
            </a:pPr>
            <a:r>
              <a:rPr sz="1400">
                <a:solidFill>
                  <a:srgbClr val="A08366"/>
                </a:solidFill>
                <a:latin typeface="Arial"/>
                <a:cs typeface="Arial"/>
              </a:rPr>
              <a:t>.</a:t>
            </a:r>
            <a:endParaRPr sz="1400">
              <a:latin typeface="Arial"/>
              <a:cs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828340" y="3431651"/>
            <a:ext cx="304800" cy="304800"/>
          </a:xfrm>
          <a:prstGeom prst="rect">
            <a:avLst/>
          </a:prstGeom>
        </p:spPr>
        <p:txBody>
          <a:bodyPr vert="horz" wrap="square" lIns="0" tIns="0" rIns="0" bIns="0" rtlCol="0">
            <a:spAutoFit/>
          </a:bodyPr>
          <a:lstStyle/>
          <a:p>
            <a:pPr>
              <a:lnSpc>
                <a:spcPts val="2400"/>
              </a:lnSpc>
            </a:pPr>
            <a:r>
              <a:rPr sz="2400">
                <a:solidFill>
                  <a:srgbClr val="402000"/>
                </a:solidFill>
                <a:latin typeface="宋体"/>
                <a:cs typeface="宋体"/>
              </a:rPr>
              <a:t>。</a:t>
            </a:r>
            <a:endParaRPr sz="2400">
              <a:latin typeface="宋体"/>
              <a:cs typeface="宋体"/>
            </a:endParaRPr>
          </a:p>
        </p:txBody>
      </p:sp>
      <p:sp>
        <p:nvSpPr>
          <p:cNvPr id="3" name="object 3"/>
          <p:cNvSpPr txBox="1"/>
          <p:nvPr/>
        </p:nvSpPr>
        <p:spPr>
          <a:xfrm>
            <a:off x="609600" y="1820861"/>
            <a:ext cx="4279900" cy="4275455"/>
          </a:xfrm>
          <a:prstGeom prst="rect">
            <a:avLst/>
          </a:prstGeom>
          <a:ln w="9525">
            <a:solidFill>
              <a:srgbClr val="000000"/>
            </a:solidFill>
          </a:ln>
        </p:spPr>
        <p:txBody>
          <a:bodyPr vert="horz" wrap="square" lIns="0" tIns="92075" rIns="0" bIns="0" rtlCol="0">
            <a:spAutoFit/>
          </a:bodyPr>
          <a:lstStyle/>
          <a:p>
            <a:pPr marL="433705" marR="180975" indent="457200" algn="just">
              <a:lnSpc>
                <a:spcPct val="81200"/>
              </a:lnSpc>
              <a:spcBef>
                <a:spcPts val="725"/>
              </a:spcBef>
            </a:pPr>
            <a:r>
              <a:rPr sz="2400">
                <a:solidFill>
                  <a:srgbClr val="402000"/>
                </a:solidFill>
                <a:latin typeface="宋体"/>
                <a:cs typeface="宋体"/>
              </a:rPr>
              <a:t>截至</a:t>
            </a:r>
            <a:r>
              <a:rPr sz="2400">
                <a:solidFill>
                  <a:srgbClr val="402000"/>
                </a:solidFill>
                <a:latin typeface="Times New Roman"/>
                <a:cs typeface="Times New Roman"/>
              </a:rPr>
              <a:t>2016</a:t>
            </a:r>
            <a:r>
              <a:rPr sz="2400">
                <a:solidFill>
                  <a:srgbClr val="402000"/>
                </a:solidFill>
                <a:latin typeface="宋体"/>
                <a:cs typeface="宋体"/>
              </a:rPr>
              <a:t>年</a:t>
            </a:r>
            <a:r>
              <a:rPr sz="2400">
                <a:solidFill>
                  <a:srgbClr val="402000"/>
                </a:solidFill>
                <a:latin typeface="Times New Roman"/>
                <a:cs typeface="Times New Roman"/>
              </a:rPr>
              <a:t>4</a:t>
            </a:r>
            <a:r>
              <a:rPr sz="2400" spc="-10">
                <a:solidFill>
                  <a:srgbClr val="402000"/>
                </a:solidFill>
                <a:latin typeface="宋体"/>
                <a:cs typeface="宋体"/>
              </a:rPr>
              <a:t>月，我国使</a:t>
            </a:r>
            <a:r>
              <a:rPr sz="2400" spc="-5">
                <a:solidFill>
                  <a:srgbClr val="402000"/>
                </a:solidFill>
                <a:latin typeface="宋体"/>
                <a:cs typeface="宋体"/>
              </a:rPr>
              <a:t>用网上支付的用户规模达到</a:t>
            </a:r>
            <a:r>
              <a:rPr sz="2400" spc="-50">
                <a:solidFill>
                  <a:srgbClr val="402000"/>
                </a:solidFill>
                <a:latin typeface="宋体"/>
                <a:cs typeface="宋体"/>
              </a:rPr>
              <a:t> </a:t>
            </a:r>
            <a:r>
              <a:rPr sz="2400">
                <a:solidFill>
                  <a:srgbClr val="402000"/>
                </a:solidFill>
                <a:latin typeface="Times New Roman"/>
                <a:cs typeface="Times New Roman"/>
              </a:rPr>
              <a:t>4.55</a:t>
            </a:r>
            <a:r>
              <a:rPr sz="2400">
                <a:solidFill>
                  <a:srgbClr val="402000"/>
                </a:solidFill>
                <a:latin typeface="宋体"/>
                <a:cs typeface="宋体"/>
              </a:rPr>
              <a:t>亿，较</a:t>
            </a:r>
            <a:r>
              <a:rPr sz="2400">
                <a:solidFill>
                  <a:srgbClr val="402000"/>
                </a:solidFill>
                <a:latin typeface="Times New Roman"/>
                <a:cs typeface="Times New Roman"/>
              </a:rPr>
              <a:t>2015</a:t>
            </a:r>
            <a:r>
              <a:rPr sz="2400" spc="-15">
                <a:solidFill>
                  <a:srgbClr val="402000"/>
                </a:solidFill>
                <a:latin typeface="宋体"/>
                <a:cs typeface="宋体"/>
              </a:rPr>
              <a:t>年底增加</a:t>
            </a:r>
            <a:endParaRPr sz="2400">
              <a:latin typeface="宋体"/>
              <a:cs typeface="宋体"/>
            </a:endParaRPr>
          </a:p>
          <a:p>
            <a:pPr marL="433705">
              <a:lnSpc>
                <a:spcPts val="2305"/>
              </a:lnSpc>
            </a:pPr>
            <a:r>
              <a:rPr sz="2400">
                <a:solidFill>
                  <a:srgbClr val="402000"/>
                </a:solidFill>
                <a:latin typeface="Times New Roman"/>
                <a:cs typeface="Times New Roman"/>
              </a:rPr>
              <a:t>3857</a:t>
            </a:r>
            <a:r>
              <a:rPr sz="2400">
                <a:solidFill>
                  <a:srgbClr val="402000"/>
                </a:solidFill>
                <a:latin typeface="宋体"/>
                <a:cs typeface="宋体"/>
              </a:rPr>
              <a:t>万人，增长率为</a:t>
            </a:r>
            <a:r>
              <a:rPr sz="2400">
                <a:solidFill>
                  <a:srgbClr val="402000"/>
                </a:solidFill>
                <a:latin typeface="Times New Roman"/>
                <a:cs typeface="Times New Roman"/>
              </a:rPr>
              <a:t>9.3% </a:t>
            </a:r>
            <a:r>
              <a:rPr sz="2400" spc="-50">
                <a:solidFill>
                  <a:srgbClr val="402000"/>
                </a:solidFill>
                <a:latin typeface="宋体"/>
                <a:cs typeface="宋体"/>
              </a:rPr>
              <a:t>。</a:t>
            </a:r>
            <a:endParaRPr sz="2400">
              <a:latin typeface="宋体"/>
              <a:cs typeface="宋体"/>
            </a:endParaRPr>
          </a:p>
          <a:p>
            <a:pPr marL="433705" marR="129539" indent="419100">
              <a:lnSpc>
                <a:spcPts val="2300"/>
              </a:lnSpc>
              <a:spcBef>
                <a:spcPts val="560"/>
              </a:spcBef>
            </a:pPr>
            <a:r>
              <a:rPr sz="2400" spc="-5">
                <a:solidFill>
                  <a:srgbClr val="402000"/>
                </a:solidFill>
                <a:latin typeface="宋体"/>
                <a:cs typeface="宋体"/>
              </a:rPr>
              <a:t>我国网民使用网上支付</a:t>
            </a:r>
            <a:r>
              <a:rPr sz="2400">
                <a:solidFill>
                  <a:srgbClr val="402000"/>
                </a:solidFill>
                <a:latin typeface="宋体"/>
                <a:cs typeface="宋体"/>
              </a:rPr>
              <a:t>的比例从</a:t>
            </a:r>
            <a:r>
              <a:rPr sz="2400">
                <a:solidFill>
                  <a:srgbClr val="402000"/>
                </a:solidFill>
                <a:latin typeface="Times New Roman"/>
                <a:cs typeface="Times New Roman"/>
              </a:rPr>
              <a:t>60.5%</a:t>
            </a:r>
            <a:r>
              <a:rPr sz="2400">
                <a:solidFill>
                  <a:srgbClr val="402000"/>
                </a:solidFill>
                <a:latin typeface="宋体"/>
                <a:cs typeface="宋体"/>
              </a:rPr>
              <a:t>提升至</a:t>
            </a:r>
            <a:r>
              <a:rPr sz="2400" spc="-10">
                <a:solidFill>
                  <a:srgbClr val="402000"/>
                </a:solidFill>
                <a:latin typeface="Times New Roman"/>
                <a:cs typeface="Times New Roman"/>
              </a:rPr>
              <a:t>64.1%</a:t>
            </a:r>
            <a:endParaRPr sz="2400">
              <a:latin typeface="Times New Roman"/>
              <a:cs typeface="Times New Roman"/>
            </a:endParaRPr>
          </a:p>
          <a:p>
            <a:pPr marL="433705" marR="180975" indent="342900">
              <a:lnSpc>
                <a:spcPct val="80000"/>
              </a:lnSpc>
              <a:spcBef>
                <a:spcPts val="600"/>
              </a:spcBef>
            </a:pPr>
            <a:r>
              <a:rPr sz="2400" spc="-5">
                <a:solidFill>
                  <a:srgbClr val="402000"/>
                </a:solidFill>
                <a:latin typeface="宋体"/>
                <a:cs typeface="宋体"/>
              </a:rPr>
              <a:t>手机支付用户规模达到</a:t>
            </a:r>
            <a:r>
              <a:rPr sz="2400" spc="-50">
                <a:solidFill>
                  <a:srgbClr val="402000"/>
                </a:solidFill>
                <a:latin typeface="宋体"/>
                <a:cs typeface="宋体"/>
              </a:rPr>
              <a:t> </a:t>
            </a:r>
            <a:r>
              <a:rPr sz="2400">
                <a:solidFill>
                  <a:srgbClr val="402000"/>
                </a:solidFill>
                <a:latin typeface="Times New Roman"/>
                <a:cs typeface="Times New Roman"/>
              </a:rPr>
              <a:t>4.24</a:t>
            </a:r>
            <a:r>
              <a:rPr sz="2400">
                <a:solidFill>
                  <a:srgbClr val="402000"/>
                </a:solidFill>
                <a:latin typeface="宋体"/>
                <a:cs typeface="宋体"/>
              </a:rPr>
              <a:t>亿，增长率为</a:t>
            </a:r>
            <a:r>
              <a:rPr sz="2400" spc="-10">
                <a:solidFill>
                  <a:srgbClr val="402000"/>
                </a:solidFill>
                <a:latin typeface="Times New Roman"/>
                <a:cs typeface="Times New Roman"/>
              </a:rPr>
              <a:t>18.7%</a:t>
            </a:r>
            <a:r>
              <a:rPr sz="2400" spc="-10">
                <a:solidFill>
                  <a:srgbClr val="402000"/>
                </a:solidFill>
                <a:latin typeface="宋体"/>
                <a:cs typeface="宋体"/>
              </a:rPr>
              <a:t>，</a:t>
            </a:r>
            <a:r>
              <a:rPr sz="2400" spc="-5">
                <a:solidFill>
                  <a:srgbClr val="402000"/>
                </a:solidFill>
                <a:latin typeface="宋体"/>
                <a:cs typeface="宋体"/>
              </a:rPr>
              <a:t>网民手机支付的使用比例由</a:t>
            </a:r>
            <a:r>
              <a:rPr sz="2400" spc="-50">
                <a:solidFill>
                  <a:srgbClr val="402000"/>
                </a:solidFill>
                <a:latin typeface="宋体"/>
                <a:cs typeface="宋体"/>
              </a:rPr>
              <a:t> </a:t>
            </a:r>
            <a:r>
              <a:rPr sz="2400">
                <a:solidFill>
                  <a:srgbClr val="402000"/>
                </a:solidFill>
                <a:latin typeface="Times New Roman"/>
                <a:cs typeface="Times New Roman"/>
              </a:rPr>
              <a:t>57.7%</a:t>
            </a:r>
            <a:r>
              <a:rPr sz="2400">
                <a:solidFill>
                  <a:srgbClr val="402000"/>
                </a:solidFill>
                <a:latin typeface="宋体"/>
                <a:cs typeface="宋体"/>
              </a:rPr>
              <a:t>提升至</a:t>
            </a:r>
            <a:r>
              <a:rPr sz="2400">
                <a:solidFill>
                  <a:srgbClr val="402000"/>
                </a:solidFill>
                <a:latin typeface="Times New Roman"/>
                <a:cs typeface="Times New Roman"/>
              </a:rPr>
              <a:t>64.7% </a:t>
            </a:r>
            <a:r>
              <a:rPr sz="2400" spc="-50">
                <a:solidFill>
                  <a:srgbClr val="402000"/>
                </a:solidFill>
                <a:latin typeface="宋体"/>
                <a:cs typeface="宋体"/>
              </a:rPr>
              <a:t>。</a:t>
            </a:r>
            <a:endParaRPr sz="2400">
              <a:latin typeface="宋体"/>
              <a:cs typeface="宋体"/>
            </a:endParaRPr>
          </a:p>
        </p:txBody>
      </p:sp>
      <p:sp>
        <p:nvSpPr>
          <p:cNvPr id="4" name="object 4"/>
          <p:cNvSpPr txBox="1">
            <a:spLocks noGrp="1"/>
          </p:cNvSpPr>
          <p:nvPr>
            <p:ph type="title"/>
          </p:nvPr>
        </p:nvSpPr>
        <p:spPr>
          <a:xfrm>
            <a:off x="900112" y="406400"/>
            <a:ext cx="7787005" cy="1012825"/>
          </a:xfrm>
          <a:prstGeom prst="rect">
            <a:avLst/>
          </a:prstGeom>
          <a:ln w="9525">
            <a:solidFill>
              <a:srgbClr val="000000"/>
            </a:solidFill>
          </a:ln>
        </p:spPr>
        <p:txBody>
          <a:bodyPr vert="horz" wrap="square" lIns="0" tIns="215900" rIns="0" bIns="0" rtlCol="0">
            <a:spAutoFit/>
          </a:bodyPr>
          <a:lstStyle/>
          <a:p>
            <a:pPr marL="91440">
              <a:lnSpc>
                <a:spcPct val="100000"/>
              </a:lnSpc>
              <a:spcBef>
                <a:spcPts val="1700"/>
              </a:spcBef>
            </a:pPr>
            <a:r>
              <a:rPr>
                <a:solidFill>
                  <a:srgbClr val="996633"/>
                </a:solidFill>
                <a:latin typeface="Times New Roman"/>
                <a:cs typeface="Times New Roman"/>
              </a:rPr>
              <a:t>1.1</a:t>
            </a:r>
            <a:r>
              <a:rPr spc="-15">
                <a:solidFill>
                  <a:srgbClr val="996633"/>
                </a:solidFill>
              </a:rPr>
              <a:t>案例引入</a:t>
            </a:r>
          </a:p>
        </p:txBody>
      </p:sp>
      <p:pic>
        <p:nvPicPr>
          <p:cNvPr id="5" name="object 5"/>
          <p:cNvPicPr/>
          <p:nvPr/>
        </p:nvPicPr>
        <p:blipFill>
          <a:blip r:embed="rId2"/>
          <a:stretch>
            <a:fillRect/>
          </a:stretch>
        </p:blipFill>
        <p:spPr>
          <a:xfrm>
            <a:off x="4864100" y="1955800"/>
            <a:ext cx="4167188" cy="3595687"/>
          </a:xfrm>
          <a:prstGeom prst="rect">
            <a:avLst/>
          </a:prstGeom>
        </p:spPr>
      </p:pic>
      <p:sp>
        <p:nvSpPr>
          <p:cNvPr id="6" name="object 6"/>
          <p:cNvSpPr txBox="1"/>
          <p:nvPr/>
        </p:nvSpPr>
        <p:spPr>
          <a:xfrm>
            <a:off x="1069339" y="6140951"/>
            <a:ext cx="915035" cy="224154"/>
          </a:xfrm>
          <a:prstGeom prst="rect">
            <a:avLst/>
          </a:prstGeom>
        </p:spPr>
        <p:txBody>
          <a:bodyPr vert="horz" wrap="square" lIns="0" tIns="0" rIns="0" bIns="0" rtlCol="0">
            <a:spAutoFit/>
          </a:bodyPr>
          <a:lstStyle/>
          <a:p>
            <a:pPr marL="12700">
              <a:lnSpc>
                <a:spcPts val="1645"/>
              </a:lnSpc>
            </a:pPr>
            <a:r>
              <a:rPr sz="1400" spc="-10">
                <a:solidFill>
                  <a:srgbClr val="A08366"/>
                </a:solidFill>
                <a:latin typeface="Arial"/>
                <a:cs typeface="Arial"/>
              </a:rPr>
              <a:t>2023/11/15</a:t>
            </a:r>
            <a:endParaRPr sz="1400">
              <a:latin typeface="Arial"/>
              <a:cs typeface="Arial"/>
            </a:endParaRPr>
          </a:p>
        </p:txBody>
      </p:sp>
      <p:sp>
        <p:nvSpPr>
          <p:cNvPr id="7" name="object 7"/>
          <p:cNvSpPr txBox="1"/>
          <p:nvPr/>
        </p:nvSpPr>
        <p:spPr>
          <a:xfrm>
            <a:off x="4839400" y="6140951"/>
            <a:ext cx="74930" cy="224154"/>
          </a:xfrm>
          <a:prstGeom prst="rect">
            <a:avLst/>
          </a:prstGeom>
        </p:spPr>
        <p:txBody>
          <a:bodyPr vert="horz" wrap="square" lIns="0" tIns="0" rIns="0" bIns="0" rtlCol="0">
            <a:spAutoFit/>
          </a:bodyPr>
          <a:lstStyle/>
          <a:p>
            <a:pPr marL="12700">
              <a:lnSpc>
                <a:spcPts val="1645"/>
              </a:lnSpc>
            </a:pPr>
            <a:r>
              <a:rPr sz="1400">
                <a:solidFill>
                  <a:srgbClr val="A08366"/>
                </a:solidFill>
                <a:latin typeface="Arial"/>
                <a:cs typeface="Arial"/>
              </a:rPr>
              <a:t>.</a:t>
            </a:r>
            <a:endParaRPr sz="1400">
              <a:latin typeface="Arial"/>
              <a:cs typeface="Arial"/>
            </a:endParaRPr>
          </a:p>
        </p:txBody>
      </p:sp>
      <p:sp>
        <p:nvSpPr>
          <p:cNvPr id="8" name="object 8"/>
          <p:cNvSpPr txBox="1"/>
          <p:nvPr/>
        </p:nvSpPr>
        <p:spPr>
          <a:xfrm>
            <a:off x="8569959" y="6142265"/>
            <a:ext cx="114300" cy="222885"/>
          </a:xfrm>
          <a:prstGeom prst="rect">
            <a:avLst/>
          </a:prstGeom>
        </p:spPr>
        <p:txBody>
          <a:bodyPr vert="horz" wrap="square" lIns="0" tIns="0" rIns="0" bIns="0" rtlCol="0">
            <a:spAutoFit/>
          </a:bodyPr>
          <a:lstStyle/>
          <a:p>
            <a:pPr marL="12700">
              <a:lnSpc>
                <a:spcPts val="1630"/>
              </a:lnSpc>
            </a:pPr>
            <a:r>
              <a:rPr sz="1400">
                <a:solidFill>
                  <a:srgbClr val="A08366"/>
                </a:solidFill>
                <a:latin typeface="Times New Roman"/>
                <a:cs typeface="Times New Roman"/>
              </a:rPr>
              <a:t>8</a:t>
            </a:r>
            <a:endParaRPr sz="1400">
              <a:latin typeface="Times New Roman"/>
              <a:cs typeface="Times New Roman"/>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00112" y="406400"/>
            <a:ext cx="7787005" cy="1012825"/>
          </a:xfrm>
          <a:prstGeom prst="rect">
            <a:avLst/>
          </a:prstGeom>
          <a:ln w="9525">
            <a:solidFill>
              <a:srgbClr val="000000"/>
            </a:solidFill>
          </a:ln>
        </p:spPr>
        <p:txBody>
          <a:bodyPr vert="horz" wrap="square" lIns="0" tIns="215900" rIns="0" bIns="0" rtlCol="0">
            <a:spAutoFit/>
          </a:bodyPr>
          <a:lstStyle/>
          <a:p>
            <a:pPr marL="91440">
              <a:lnSpc>
                <a:spcPct val="100000"/>
              </a:lnSpc>
              <a:spcBef>
                <a:spcPts val="1700"/>
              </a:spcBef>
            </a:pPr>
            <a:r>
              <a:rPr>
                <a:solidFill>
                  <a:srgbClr val="996633"/>
                </a:solidFill>
                <a:latin typeface="Times New Roman"/>
                <a:cs typeface="Times New Roman"/>
              </a:rPr>
              <a:t>1.1</a:t>
            </a:r>
            <a:r>
              <a:rPr spc="-15">
                <a:solidFill>
                  <a:srgbClr val="996633"/>
                </a:solidFill>
              </a:rPr>
              <a:t>案例引入</a:t>
            </a:r>
          </a:p>
        </p:txBody>
      </p:sp>
      <p:sp>
        <p:nvSpPr>
          <p:cNvPr id="3" name="object 3"/>
          <p:cNvSpPr txBox="1"/>
          <p:nvPr/>
        </p:nvSpPr>
        <p:spPr>
          <a:xfrm>
            <a:off x="78739" y="2968625"/>
            <a:ext cx="330200" cy="4029075"/>
          </a:xfrm>
          <a:prstGeom prst="rect">
            <a:avLst/>
          </a:prstGeom>
        </p:spPr>
        <p:txBody>
          <a:bodyPr vert="horz" wrap="square" lIns="0" tIns="15240" rIns="0" bIns="0" rtlCol="0">
            <a:spAutoFit/>
          </a:bodyPr>
          <a:lstStyle/>
          <a:p>
            <a:pPr marL="12700" marR="5080" algn="just">
              <a:lnSpc>
                <a:spcPct val="99200"/>
              </a:lnSpc>
              <a:spcBef>
                <a:spcPts val="120"/>
              </a:spcBef>
            </a:pPr>
            <a:r>
              <a:rPr sz="2400" spc="-50">
                <a:solidFill>
                  <a:srgbClr val="402000"/>
                </a:solidFill>
                <a:latin typeface="宋体"/>
                <a:cs typeface="宋体"/>
              </a:rPr>
              <a:t>报告还同时指出 </a:t>
            </a:r>
            <a:r>
              <a:rPr sz="2400" spc="-50">
                <a:solidFill>
                  <a:srgbClr val="402000"/>
                </a:solidFill>
                <a:latin typeface="Times New Roman"/>
                <a:cs typeface="Times New Roman"/>
              </a:rPr>
              <a:t>2</a:t>
            </a:r>
            <a:endParaRPr sz="2400">
              <a:latin typeface="Times New Roman"/>
              <a:cs typeface="Times New Roman"/>
            </a:endParaRPr>
          </a:p>
          <a:p>
            <a:pPr marL="12700">
              <a:lnSpc>
                <a:spcPct val="100000"/>
              </a:lnSpc>
            </a:pPr>
            <a:r>
              <a:rPr sz="2400">
                <a:solidFill>
                  <a:srgbClr val="402000"/>
                </a:solidFill>
                <a:latin typeface="Times New Roman"/>
                <a:cs typeface="Times New Roman"/>
              </a:rPr>
              <a:t>0</a:t>
            </a:r>
            <a:endParaRPr sz="2400">
              <a:latin typeface="Times New Roman"/>
              <a:cs typeface="Times New Roman"/>
            </a:endParaRPr>
          </a:p>
          <a:p>
            <a:pPr marL="12700">
              <a:lnSpc>
                <a:spcPct val="100000"/>
              </a:lnSpc>
            </a:pPr>
            <a:r>
              <a:rPr sz="2400">
                <a:solidFill>
                  <a:srgbClr val="402000"/>
                </a:solidFill>
                <a:latin typeface="Times New Roman"/>
                <a:cs typeface="Times New Roman"/>
              </a:rPr>
              <a:t>1</a:t>
            </a:r>
            <a:endParaRPr sz="2400">
              <a:latin typeface="Times New Roman"/>
              <a:cs typeface="Times New Roman"/>
            </a:endParaRPr>
          </a:p>
          <a:p>
            <a:pPr marL="12700">
              <a:lnSpc>
                <a:spcPct val="100000"/>
              </a:lnSpc>
            </a:pPr>
            <a:r>
              <a:rPr sz="2400">
                <a:solidFill>
                  <a:srgbClr val="402000"/>
                </a:solidFill>
                <a:latin typeface="Times New Roman"/>
                <a:cs typeface="Times New Roman"/>
              </a:rPr>
              <a:t>4</a:t>
            </a:r>
            <a:endParaRPr sz="2400">
              <a:latin typeface="Times New Roman"/>
              <a:cs typeface="Times New Roman"/>
            </a:endParaRPr>
          </a:p>
        </p:txBody>
      </p:sp>
      <p:pic>
        <p:nvPicPr>
          <p:cNvPr id="4" name="object 4"/>
          <p:cNvPicPr/>
          <p:nvPr/>
        </p:nvPicPr>
        <p:blipFill>
          <a:blip r:embed="rId2"/>
          <a:stretch>
            <a:fillRect/>
          </a:stretch>
        </p:blipFill>
        <p:spPr>
          <a:xfrm>
            <a:off x="1320800" y="4775200"/>
            <a:ext cx="2009775" cy="809625"/>
          </a:xfrm>
          <a:prstGeom prst="rect">
            <a:avLst/>
          </a:prstGeom>
        </p:spPr>
      </p:pic>
      <p:sp>
        <p:nvSpPr>
          <p:cNvPr id="5" name="object 5"/>
          <p:cNvSpPr txBox="1"/>
          <p:nvPr/>
        </p:nvSpPr>
        <p:spPr>
          <a:xfrm>
            <a:off x="4839400" y="6124108"/>
            <a:ext cx="74930" cy="238760"/>
          </a:xfrm>
          <a:prstGeom prst="rect">
            <a:avLst/>
          </a:prstGeom>
        </p:spPr>
        <p:txBody>
          <a:bodyPr vert="horz" wrap="square" lIns="0" tIns="12700" rIns="0" bIns="0" rtlCol="0">
            <a:spAutoFit/>
          </a:bodyPr>
          <a:lstStyle/>
          <a:p>
            <a:pPr marL="12700">
              <a:lnSpc>
                <a:spcPct val="100000"/>
              </a:lnSpc>
              <a:spcBef>
                <a:spcPts val="100"/>
              </a:spcBef>
            </a:pPr>
            <a:r>
              <a:rPr sz="1400">
                <a:solidFill>
                  <a:srgbClr val="A08366"/>
                </a:solidFill>
                <a:latin typeface="Arial"/>
                <a:cs typeface="Arial"/>
              </a:rPr>
              <a:t>.</a:t>
            </a:r>
            <a:endParaRPr sz="1400">
              <a:latin typeface="Arial"/>
              <a:cs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900112" y="1600200"/>
            <a:ext cx="7787005" cy="4349750"/>
          </a:xfrm>
          <a:custGeom>
            <a:rect l="l" t="t" r="r" b="b"/>
            <a:pathLst>
              <a:path w="7787005" h="4349750">
                <a:moveTo>
                  <a:pt x="0" y="0"/>
                </a:moveTo>
                <a:lnTo>
                  <a:pt x="7786688" y="0"/>
                </a:lnTo>
                <a:lnTo>
                  <a:pt x="7786688" y="4349750"/>
                </a:lnTo>
                <a:lnTo>
                  <a:pt x="0" y="4349750"/>
                </a:lnTo>
                <a:lnTo>
                  <a:pt x="0" y="0"/>
                </a:lnTo>
                <a:close/>
              </a:path>
            </a:pathLst>
          </a:custGeom>
          <a:ln w="9525">
            <a:solidFill>
              <a:srgbClr val="000000"/>
            </a:solidFill>
          </a:ln>
        </p:spPr>
        <p:txBody>
          <a:bodyPr wrap="square" lIns="0" tIns="0" rIns="0" bIns="0" rtlCol="0"/>
          <a:lstStyle/>
          <a:p/>
        </p:txBody>
      </p:sp>
      <p:sp>
        <p:nvSpPr>
          <p:cNvPr id="3" name="object 3"/>
          <p:cNvSpPr txBox="1">
            <a:spLocks noGrp="1"/>
          </p:cNvSpPr>
          <p:nvPr>
            <p:ph type="title"/>
          </p:nvPr>
        </p:nvSpPr>
        <p:spPr>
          <a:xfrm>
            <a:off x="900112" y="406400"/>
            <a:ext cx="7787005" cy="1012825"/>
          </a:xfrm>
          <a:prstGeom prst="rect">
            <a:avLst/>
          </a:prstGeom>
          <a:ln w="9525">
            <a:solidFill>
              <a:srgbClr val="000000"/>
            </a:solidFill>
          </a:ln>
        </p:spPr>
        <p:txBody>
          <a:bodyPr vert="horz" wrap="square" lIns="0" tIns="215900" rIns="0" bIns="0" rtlCol="0">
            <a:spAutoFit/>
          </a:bodyPr>
          <a:lstStyle/>
          <a:p>
            <a:pPr marL="91440">
              <a:lnSpc>
                <a:spcPct val="100000"/>
              </a:lnSpc>
              <a:spcBef>
                <a:spcPts val="1700"/>
              </a:spcBef>
            </a:pPr>
            <a:r>
              <a:rPr>
                <a:solidFill>
                  <a:srgbClr val="996633"/>
                </a:solidFill>
                <a:latin typeface="Times New Roman"/>
                <a:cs typeface="Times New Roman"/>
              </a:rPr>
              <a:t>1.2</a:t>
            </a:r>
            <a:r>
              <a:rPr spc="-10">
                <a:solidFill>
                  <a:srgbClr val="996633"/>
                </a:solidFill>
              </a:rPr>
              <a:t>知识点分解</a:t>
            </a:r>
          </a:p>
        </p:txBody>
      </p:sp>
      <p:sp>
        <p:nvSpPr>
          <p:cNvPr id="5" name="object 5"/>
          <p:cNvSpPr txBox="1"/>
          <p:nvPr/>
        </p:nvSpPr>
        <p:spPr>
          <a:xfrm>
            <a:off x="4839400" y="6140951"/>
            <a:ext cx="74930" cy="224154"/>
          </a:xfrm>
          <a:prstGeom prst="rect">
            <a:avLst/>
          </a:prstGeom>
        </p:spPr>
        <p:txBody>
          <a:bodyPr vert="horz" wrap="square" lIns="0" tIns="0" rIns="0" bIns="0" rtlCol="0">
            <a:spAutoFit/>
          </a:bodyPr>
          <a:lstStyle/>
          <a:p>
            <a:pPr marL="12700">
              <a:lnSpc>
                <a:spcPts val="1645"/>
              </a:lnSpc>
            </a:pPr>
            <a:r>
              <a:rPr sz="1400">
                <a:solidFill>
                  <a:srgbClr val="A08366"/>
                </a:solidFill>
                <a:latin typeface="Arial"/>
                <a:cs typeface="Arial"/>
              </a:rPr>
              <a:t>.</a:t>
            </a:r>
            <a:endParaRPr sz="1400">
              <a:latin typeface="Arial"/>
              <a:cs typeface="Arial"/>
            </a:endParaRPr>
          </a:p>
        </p:txBody>
      </p:sp>
      <p:sp>
        <p:nvSpPr>
          <p:cNvPr id="4" name="object 4"/>
          <p:cNvSpPr txBox="1"/>
          <p:nvPr/>
        </p:nvSpPr>
        <p:spPr>
          <a:xfrm>
            <a:off x="1321752" y="1634794"/>
            <a:ext cx="7188200" cy="3486785"/>
          </a:xfrm>
          <a:prstGeom prst="rect">
            <a:avLst/>
          </a:prstGeom>
        </p:spPr>
        <p:txBody>
          <a:bodyPr vert="horz" wrap="square" lIns="0" tIns="12065" rIns="0" bIns="0" rtlCol="0">
            <a:spAutoFit/>
          </a:bodyPr>
          <a:lstStyle/>
          <a:p>
            <a:pPr marL="12700" marR="5080" indent="406400">
              <a:lnSpc>
                <a:spcPct val="108300"/>
              </a:lnSpc>
              <a:spcBef>
                <a:spcPts val="95"/>
              </a:spcBef>
            </a:pPr>
            <a:r>
              <a:rPr sz="2800" spc="-5">
                <a:solidFill>
                  <a:srgbClr val="402000"/>
                </a:solidFill>
                <a:latin typeface="宋体"/>
                <a:cs typeface="宋体"/>
              </a:rPr>
              <a:t>在本章中，通过完成学习以下知识点，来掌握电子商务安全相关技术及有关操作技能。</a:t>
            </a:r>
            <a:endParaRPr sz="2800">
              <a:latin typeface="宋体"/>
              <a:cs typeface="宋体"/>
            </a:endParaRPr>
          </a:p>
          <a:p>
            <a:pPr>
              <a:lnSpc>
                <a:spcPct val="100000"/>
              </a:lnSpc>
              <a:spcBef>
                <a:spcPts val="5"/>
              </a:spcBef>
            </a:pPr>
            <a:endParaRPr sz="3000">
              <a:latin typeface="宋体"/>
              <a:cs typeface="宋体"/>
            </a:endParaRPr>
          </a:p>
          <a:p>
            <a:pPr marL="24765" marR="2176780">
              <a:lnSpc>
                <a:spcPct val="120000"/>
              </a:lnSpc>
              <a:tabLst>
                <a:tab pos="1447165"/>
              </a:tabLst>
            </a:pPr>
            <a:r>
              <a:rPr sz="2800">
                <a:solidFill>
                  <a:srgbClr val="402000"/>
                </a:solidFill>
                <a:latin typeface="宋体"/>
                <a:cs typeface="宋体"/>
              </a:rPr>
              <a:t>知识点</a:t>
            </a:r>
            <a:r>
              <a:rPr sz="2800" spc="-50">
                <a:solidFill>
                  <a:srgbClr val="402000"/>
                </a:solidFill>
                <a:latin typeface="Times New Roman"/>
                <a:cs typeface="Times New Roman"/>
              </a:rPr>
              <a:t>1</a:t>
            </a:r>
            <a:r>
              <a:rPr sz="2800">
                <a:solidFill>
                  <a:srgbClr val="402000"/>
                </a:solidFill>
                <a:latin typeface="Times New Roman"/>
                <a:cs typeface="Times New Roman"/>
              </a:rPr>
              <a:t>	</a:t>
            </a:r>
            <a:r>
              <a:rPr sz="2800">
                <a:solidFill>
                  <a:srgbClr val="402000"/>
                </a:solidFill>
                <a:latin typeface="宋体"/>
                <a:cs typeface="宋体"/>
              </a:rPr>
              <a:t>电子商务安全问题</a:t>
            </a:r>
            <a:r>
              <a:rPr sz="2800" spc="-50">
                <a:solidFill>
                  <a:srgbClr val="402000"/>
                </a:solidFill>
                <a:latin typeface="宋体"/>
                <a:cs typeface="宋体"/>
              </a:rPr>
              <a:t>； </a:t>
            </a:r>
            <a:r>
              <a:rPr sz="2800">
                <a:solidFill>
                  <a:srgbClr val="402000"/>
                </a:solidFill>
                <a:latin typeface="宋体"/>
                <a:cs typeface="宋体"/>
              </a:rPr>
              <a:t>知识点</a:t>
            </a:r>
            <a:r>
              <a:rPr sz="2800" spc="-50">
                <a:solidFill>
                  <a:srgbClr val="402000"/>
                </a:solidFill>
                <a:latin typeface="Times New Roman"/>
                <a:cs typeface="Times New Roman"/>
              </a:rPr>
              <a:t>2</a:t>
            </a:r>
            <a:r>
              <a:rPr sz="2800">
                <a:solidFill>
                  <a:srgbClr val="402000"/>
                </a:solidFill>
                <a:latin typeface="Times New Roman"/>
                <a:cs typeface="Times New Roman"/>
              </a:rPr>
              <a:t>	</a:t>
            </a:r>
            <a:r>
              <a:rPr sz="2800">
                <a:solidFill>
                  <a:srgbClr val="402000"/>
                </a:solidFill>
                <a:latin typeface="宋体"/>
                <a:cs typeface="宋体"/>
              </a:rPr>
              <a:t>电子商务安全的内容</a:t>
            </a:r>
            <a:r>
              <a:rPr sz="2800" spc="-50">
                <a:solidFill>
                  <a:srgbClr val="402000"/>
                </a:solidFill>
                <a:latin typeface="宋体"/>
                <a:cs typeface="宋体"/>
              </a:rPr>
              <a:t>；</a:t>
            </a:r>
            <a:endParaRPr sz="2800">
              <a:latin typeface="宋体"/>
              <a:cs typeface="宋体"/>
            </a:endParaRPr>
          </a:p>
          <a:p>
            <a:pPr marL="24765">
              <a:lnSpc>
                <a:spcPct val="100000"/>
              </a:lnSpc>
              <a:spcBef>
                <a:spcPts val="675"/>
              </a:spcBef>
              <a:tabLst>
                <a:tab pos="1447165"/>
              </a:tabLst>
            </a:pPr>
            <a:r>
              <a:rPr sz="2800">
                <a:solidFill>
                  <a:srgbClr val="402000"/>
                </a:solidFill>
                <a:latin typeface="宋体"/>
                <a:cs typeface="宋体"/>
              </a:rPr>
              <a:t>知识点</a:t>
            </a:r>
            <a:r>
              <a:rPr sz="2800" spc="-50">
                <a:solidFill>
                  <a:srgbClr val="402000"/>
                </a:solidFill>
                <a:latin typeface="Times New Roman"/>
                <a:cs typeface="Times New Roman"/>
              </a:rPr>
              <a:t>3</a:t>
            </a:r>
            <a:r>
              <a:rPr sz="2800">
                <a:solidFill>
                  <a:srgbClr val="402000"/>
                </a:solidFill>
                <a:latin typeface="Times New Roman"/>
                <a:cs typeface="Times New Roman"/>
              </a:rPr>
              <a:t>	</a:t>
            </a:r>
            <a:r>
              <a:rPr sz="2800">
                <a:solidFill>
                  <a:srgbClr val="402000"/>
                </a:solidFill>
                <a:latin typeface="宋体"/>
                <a:cs typeface="宋体"/>
              </a:rPr>
              <a:t>电子商务对信息安全的需求</a:t>
            </a:r>
            <a:r>
              <a:rPr sz="2800" spc="-50">
                <a:solidFill>
                  <a:srgbClr val="402000"/>
                </a:solidFill>
                <a:latin typeface="宋体"/>
                <a:cs typeface="宋体"/>
              </a:rPr>
              <a:t>；</a:t>
            </a:r>
            <a:endParaRPr sz="2800">
              <a:latin typeface="宋体"/>
              <a:cs typeface="宋体"/>
            </a:endParaRPr>
          </a:p>
          <a:p>
            <a:pPr marL="24765">
              <a:lnSpc>
                <a:spcPct val="100000"/>
              </a:lnSpc>
              <a:spcBef>
                <a:spcPts val="670"/>
              </a:spcBef>
              <a:tabLst>
                <a:tab pos="1447165"/>
              </a:tabLst>
            </a:pPr>
            <a:r>
              <a:rPr sz="2800">
                <a:solidFill>
                  <a:srgbClr val="402000"/>
                </a:solidFill>
                <a:latin typeface="宋体"/>
                <a:cs typeface="宋体"/>
              </a:rPr>
              <a:t>知识点</a:t>
            </a:r>
            <a:r>
              <a:rPr sz="2800" spc="-50">
                <a:solidFill>
                  <a:srgbClr val="402000"/>
                </a:solidFill>
                <a:latin typeface="Times New Roman"/>
                <a:cs typeface="Times New Roman"/>
              </a:rPr>
              <a:t>4</a:t>
            </a:r>
            <a:r>
              <a:rPr sz="2800">
                <a:solidFill>
                  <a:srgbClr val="402000"/>
                </a:solidFill>
                <a:latin typeface="Times New Roman"/>
                <a:cs typeface="Times New Roman"/>
              </a:rPr>
              <a:t>	</a:t>
            </a:r>
            <a:r>
              <a:rPr sz="2800">
                <a:solidFill>
                  <a:srgbClr val="402000"/>
                </a:solidFill>
                <a:latin typeface="宋体"/>
                <a:cs typeface="宋体"/>
              </a:rPr>
              <a:t>电子商务安全防治措施及安全举措</a:t>
            </a:r>
            <a:r>
              <a:rPr sz="2800" spc="-50">
                <a:solidFill>
                  <a:srgbClr val="402000"/>
                </a:solidFill>
                <a:latin typeface="宋体"/>
                <a:cs typeface="宋体"/>
              </a:rPr>
              <a:t>。</a:t>
            </a:r>
            <a:endParaRPr sz="2800">
              <a:latin typeface="宋体"/>
              <a:cs typeface="宋体"/>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00112" y="406400"/>
            <a:ext cx="7787005" cy="1012825"/>
          </a:xfrm>
          <a:prstGeom prst="rect">
            <a:avLst/>
          </a:prstGeom>
          <a:ln w="9525">
            <a:solidFill>
              <a:srgbClr val="000000"/>
            </a:solidFill>
          </a:ln>
        </p:spPr>
        <p:txBody>
          <a:bodyPr vert="horz" wrap="square" lIns="0" tIns="215900" rIns="0" bIns="0" rtlCol="0">
            <a:spAutoFit/>
          </a:bodyPr>
          <a:lstStyle/>
          <a:p>
            <a:pPr marL="91440">
              <a:lnSpc>
                <a:spcPct val="100000"/>
              </a:lnSpc>
              <a:spcBef>
                <a:spcPts val="1700"/>
              </a:spcBef>
              <a:tabLst>
                <a:tab pos="1919605"/>
              </a:tabLst>
            </a:pPr>
            <a:r>
              <a:rPr>
                <a:solidFill>
                  <a:srgbClr val="996633"/>
                </a:solidFill>
              </a:rPr>
              <a:t>知识点</a:t>
            </a:r>
            <a:r>
              <a:rPr spc="-50">
                <a:solidFill>
                  <a:srgbClr val="996633"/>
                </a:solidFill>
                <a:latin typeface="Times New Roman"/>
                <a:cs typeface="Times New Roman"/>
              </a:rPr>
              <a:t>1</a:t>
            </a:r>
            <a:r>
              <a:rPr>
                <a:solidFill>
                  <a:srgbClr val="996633"/>
                </a:solidFill>
                <a:latin typeface="Times New Roman"/>
                <a:cs typeface="Times New Roman"/>
              </a:rPr>
              <a:t>	</a:t>
            </a:r>
            <a:r>
              <a:rPr>
                <a:solidFill>
                  <a:srgbClr val="996633"/>
                </a:solidFill>
              </a:rPr>
              <a:t>电子商务安全问</a:t>
            </a:r>
            <a:r>
              <a:rPr spc="-50">
                <a:solidFill>
                  <a:srgbClr val="996633"/>
                </a:solidFill>
              </a:rPr>
              <a:t>题</a:t>
            </a:r>
          </a:p>
        </p:txBody>
      </p:sp>
      <p:sp>
        <p:nvSpPr>
          <p:cNvPr id="4" name="object 4"/>
          <p:cNvSpPr txBox="1"/>
          <p:nvPr/>
        </p:nvSpPr>
        <p:spPr>
          <a:xfrm>
            <a:off x="4839400" y="6140951"/>
            <a:ext cx="74930" cy="224154"/>
          </a:xfrm>
          <a:prstGeom prst="rect">
            <a:avLst/>
          </a:prstGeom>
        </p:spPr>
        <p:txBody>
          <a:bodyPr vert="horz" wrap="square" lIns="0" tIns="0" rIns="0" bIns="0" rtlCol="0">
            <a:spAutoFit/>
          </a:bodyPr>
          <a:lstStyle/>
          <a:p>
            <a:pPr marL="12700">
              <a:lnSpc>
                <a:spcPts val="1645"/>
              </a:lnSpc>
            </a:pPr>
            <a:r>
              <a:rPr sz="1400">
                <a:solidFill>
                  <a:srgbClr val="A08366"/>
                </a:solidFill>
                <a:latin typeface="Arial"/>
                <a:cs typeface="Arial"/>
              </a:rPr>
              <a:t>.</a:t>
            </a:r>
            <a:endParaRPr sz="1400">
              <a:latin typeface="Arial"/>
              <a:cs typeface="Arial"/>
            </a:endParaRPr>
          </a:p>
        </p:txBody>
      </p:sp>
      <p:sp>
        <p:nvSpPr>
          <p:cNvPr id="3" name="object 3"/>
          <p:cNvSpPr txBox="1"/>
          <p:nvPr/>
        </p:nvSpPr>
        <p:spPr>
          <a:xfrm>
            <a:off x="1321752" y="1602729"/>
            <a:ext cx="7035800" cy="2280920"/>
          </a:xfrm>
          <a:prstGeom prst="rect">
            <a:avLst/>
          </a:prstGeom>
        </p:spPr>
        <p:txBody>
          <a:bodyPr vert="horz" wrap="square" lIns="0" tIns="26034" rIns="0" bIns="0" rtlCol="0">
            <a:spAutoFit/>
          </a:bodyPr>
          <a:lstStyle/>
          <a:p>
            <a:pPr marL="12700" marR="5080" indent="266700" algn="just">
              <a:lnSpc>
                <a:spcPct val="101800"/>
              </a:lnSpc>
              <a:spcBef>
                <a:spcPts val="204"/>
              </a:spcBef>
            </a:pPr>
            <a:r>
              <a:rPr sz="2400" spc="-5">
                <a:solidFill>
                  <a:srgbClr val="402000"/>
                </a:solidFill>
                <a:latin typeface="宋体"/>
                <a:cs typeface="宋体"/>
              </a:rPr>
              <a:t>电子商务跟传统商务的最重要的区别就是以开放的互联网来传递信息，促进电子商务中信息流、资金流和物流的完成，因此，电子商务安全问题越来越引起广泛重视。电子商务的安全问题四个方面：网络安全</a:t>
            </a:r>
            <a:endParaRPr sz="2400">
              <a:latin typeface="宋体"/>
              <a:cs typeface="宋体"/>
            </a:endParaRPr>
          </a:p>
          <a:p>
            <a:pPr marL="12700" marR="5080">
              <a:lnSpc>
                <a:spcPct val="78300"/>
              </a:lnSpc>
              <a:spcBef>
                <a:spcPts val="625"/>
              </a:spcBef>
            </a:pPr>
            <a:r>
              <a:rPr sz="2400" spc="-5">
                <a:solidFill>
                  <a:srgbClr val="402000"/>
                </a:solidFill>
                <a:latin typeface="宋体"/>
                <a:cs typeface="宋体"/>
              </a:rPr>
              <a:t>问题、计算机安全问题、商务安全问题和移动电子商</a:t>
            </a:r>
            <a:r>
              <a:rPr sz="2400">
                <a:solidFill>
                  <a:srgbClr val="402000"/>
                </a:solidFill>
                <a:latin typeface="宋体"/>
                <a:cs typeface="宋体"/>
              </a:rPr>
              <a:t>务安全问问题</a:t>
            </a:r>
            <a:r>
              <a:rPr sz="3200" spc="-50">
                <a:solidFill>
                  <a:srgbClr val="402000"/>
                </a:solidFill>
                <a:latin typeface="宋体"/>
                <a:cs typeface="宋体"/>
              </a:rPr>
              <a:t>。</a:t>
            </a:r>
            <a:endParaRPr sz="3200">
              <a:latin typeface="宋体"/>
              <a:cs typeface="宋体"/>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a:t>一</a:t>
            </a:r>
            <a:r>
              <a:rPr>
                <a:latin typeface="Times New Roman"/>
                <a:cs typeface="Times New Roman"/>
              </a:rPr>
              <a:t>.</a:t>
            </a:r>
            <a:r>
              <a:rPr spc="-10"/>
              <a:t>网络安全问题</a:t>
            </a:r>
          </a:p>
        </p:txBody>
      </p:sp>
      <p:sp>
        <p:nvSpPr>
          <p:cNvPr id="3" name="object 3"/>
          <p:cNvSpPr txBox="1"/>
          <p:nvPr/>
        </p:nvSpPr>
        <p:spPr>
          <a:xfrm>
            <a:off x="900112" y="1600200"/>
            <a:ext cx="7787005" cy="4349750"/>
          </a:xfrm>
          <a:prstGeom prst="rect">
            <a:avLst/>
          </a:prstGeom>
          <a:ln w="9525">
            <a:solidFill>
              <a:srgbClr val="000000"/>
            </a:solidFill>
          </a:ln>
        </p:spPr>
        <p:txBody>
          <a:bodyPr vert="horz" wrap="square" lIns="0" tIns="33020" rIns="0" bIns="0" rtlCol="0">
            <a:spAutoFit/>
          </a:bodyPr>
          <a:lstStyle/>
          <a:p>
            <a:pPr marL="91440" marR="41910" indent="711200" algn="just">
              <a:lnSpc>
                <a:spcPct val="100000"/>
              </a:lnSpc>
              <a:spcBef>
                <a:spcPts val="260"/>
              </a:spcBef>
            </a:pPr>
            <a:r>
              <a:rPr sz="2800" spc="-5">
                <a:solidFill>
                  <a:srgbClr val="402000"/>
                </a:solidFill>
                <a:latin typeface="宋体"/>
                <a:cs typeface="宋体"/>
              </a:rPr>
              <a:t>电子商务是在开放的互联网络中进行商务活动，来自网络安全威胁是电子商务安全的主要问</a:t>
            </a:r>
            <a:r>
              <a:rPr sz="2800">
                <a:solidFill>
                  <a:srgbClr val="402000"/>
                </a:solidFill>
                <a:latin typeface="宋体"/>
                <a:cs typeface="宋体"/>
              </a:rPr>
              <a:t>题，网络安全所遭受到的攻击可以分为以下</a:t>
            </a:r>
            <a:r>
              <a:rPr sz="2800">
                <a:solidFill>
                  <a:srgbClr val="402000"/>
                </a:solidFill>
                <a:latin typeface="Times New Roman"/>
                <a:cs typeface="Times New Roman"/>
              </a:rPr>
              <a:t>4</a:t>
            </a:r>
            <a:r>
              <a:rPr sz="2800" spc="-25">
                <a:solidFill>
                  <a:srgbClr val="402000"/>
                </a:solidFill>
                <a:latin typeface="宋体"/>
                <a:cs typeface="宋体"/>
              </a:rPr>
              <a:t>类：</a:t>
            </a:r>
            <a:endParaRPr sz="2800">
              <a:latin typeface="宋体"/>
              <a:cs typeface="宋体"/>
            </a:endParaRPr>
          </a:p>
          <a:p>
            <a:pPr marL="1069340" indent="-355600">
              <a:lnSpc>
                <a:spcPct val="100000"/>
              </a:lnSpc>
              <a:spcBef>
                <a:spcPts val="675"/>
              </a:spcBef>
              <a:buFont typeface="Times New Roman"/>
              <a:buAutoNum type="arabicPeriod"/>
              <a:tabLst>
                <a:tab pos="1069340"/>
              </a:tabLst>
            </a:pPr>
            <a:r>
              <a:rPr sz="2800" spc="-25">
                <a:solidFill>
                  <a:srgbClr val="402000"/>
                </a:solidFill>
                <a:latin typeface="宋体"/>
                <a:cs typeface="宋体"/>
              </a:rPr>
              <a:t>中断</a:t>
            </a:r>
            <a:endParaRPr sz="2800">
              <a:latin typeface="宋体"/>
              <a:cs typeface="宋体"/>
            </a:endParaRPr>
          </a:p>
          <a:p>
            <a:pPr marL="1069340" indent="-355600">
              <a:lnSpc>
                <a:spcPct val="100000"/>
              </a:lnSpc>
              <a:spcBef>
                <a:spcPts val="670"/>
              </a:spcBef>
              <a:buFont typeface="Times New Roman"/>
              <a:buAutoNum type="arabicPeriod"/>
              <a:tabLst>
                <a:tab pos="1069340"/>
              </a:tabLst>
            </a:pPr>
            <a:r>
              <a:rPr sz="2800" spc="-25">
                <a:solidFill>
                  <a:srgbClr val="402000"/>
                </a:solidFill>
                <a:latin typeface="宋体"/>
                <a:cs typeface="宋体"/>
              </a:rPr>
              <a:t>介入</a:t>
            </a:r>
            <a:endParaRPr sz="2800">
              <a:latin typeface="宋体"/>
              <a:cs typeface="宋体"/>
            </a:endParaRPr>
          </a:p>
          <a:p>
            <a:pPr marL="1069340" indent="-355600">
              <a:lnSpc>
                <a:spcPct val="100000"/>
              </a:lnSpc>
              <a:spcBef>
                <a:spcPts val="675"/>
              </a:spcBef>
              <a:buFont typeface="Times New Roman"/>
              <a:buAutoNum type="arabicPeriod"/>
              <a:tabLst>
                <a:tab pos="1069340"/>
              </a:tabLst>
            </a:pPr>
            <a:r>
              <a:rPr sz="2800" spc="-25">
                <a:solidFill>
                  <a:srgbClr val="402000"/>
                </a:solidFill>
                <a:latin typeface="宋体"/>
                <a:cs typeface="宋体"/>
              </a:rPr>
              <a:t>篡改</a:t>
            </a:r>
            <a:endParaRPr sz="2800">
              <a:latin typeface="宋体"/>
              <a:cs typeface="宋体"/>
            </a:endParaRPr>
          </a:p>
          <a:p>
            <a:pPr marL="1069340" indent="-355600">
              <a:lnSpc>
                <a:spcPct val="100000"/>
              </a:lnSpc>
              <a:spcBef>
                <a:spcPts val="670"/>
              </a:spcBef>
              <a:buFont typeface="Times New Roman"/>
              <a:buAutoNum type="arabicPeriod"/>
              <a:tabLst>
                <a:tab pos="1069340"/>
              </a:tabLst>
            </a:pPr>
            <a:r>
              <a:rPr sz="2800" spc="-25">
                <a:solidFill>
                  <a:srgbClr val="402000"/>
                </a:solidFill>
                <a:latin typeface="宋体"/>
                <a:cs typeface="宋体"/>
              </a:rPr>
              <a:t>假造</a:t>
            </a:r>
            <a:endParaRPr sz="2800">
              <a:latin typeface="宋体"/>
              <a:cs typeface="宋体"/>
            </a:endParaRPr>
          </a:p>
        </p:txBody>
      </p:sp>
      <p:pic>
        <p:nvPicPr>
          <p:cNvPr id="4" name="object 4"/>
          <p:cNvPicPr/>
          <p:nvPr/>
        </p:nvPicPr>
        <p:blipFill>
          <a:blip r:embed="rId2"/>
          <a:stretch>
            <a:fillRect/>
          </a:stretch>
        </p:blipFill>
        <p:spPr>
          <a:xfrm>
            <a:off x="2832100" y="2946400"/>
            <a:ext cx="5980112" cy="3152775"/>
          </a:xfrm>
          <a:prstGeom prst="rect">
            <a:avLst/>
          </a:prstGeom>
        </p:spPr>
      </p:pic>
      <p:sp>
        <p:nvSpPr>
          <p:cNvPr id="5" name="object 5"/>
          <p:cNvSpPr txBox="1"/>
          <p:nvPr/>
        </p:nvSpPr>
        <p:spPr>
          <a:xfrm>
            <a:off x="4839400" y="6140951"/>
            <a:ext cx="74930" cy="224154"/>
          </a:xfrm>
          <a:prstGeom prst="rect">
            <a:avLst/>
          </a:prstGeom>
        </p:spPr>
        <p:txBody>
          <a:bodyPr vert="horz" wrap="square" lIns="0" tIns="0" rIns="0" bIns="0" rtlCol="0">
            <a:spAutoFit/>
          </a:bodyPr>
          <a:lstStyle/>
          <a:p>
            <a:pPr marL="12700">
              <a:lnSpc>
                <a:spcPts val="1645"/>
              </a:lnSpc>
            </a:pPr>
            <a:r>
              <a:rPr sz="1400">
                <a:solidFill>
                  <a:srgbClr val="A08366"/>
                </a:solidFill>
                <a:latin typeface="Arial"/>
                <a:cs typeface="Arial"/>
              </a:rPr>
              <a:t>.</a:t>
            </a:r>
            <a:endParaRPr sz="1400">
              <a:latin typeface="Arial"/>
              <a:cs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https://d.book118.com/998004115124006024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13</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13</vt:i4>
      </vt:variant>
    </vt:vector>
  </HeadingPairs>
  <TitlesOfParts>
    <vt:vector baseType="lpstr" size="21">
      <vt:lpstr>Arial</vt:lpstr>
      <vt:lpstr>Calibri</vt:lpstr>
      <vt:lpstr>Microsoft JhengHei</vt:lpstr>
      <vt:lpstr>宋体</vt:lpstr>
      <vt:lpstr>Wingdings</vt:lpstr>
      <vt:lpstr>MS Gothic</vt:lpstr>
      <vt:lpstr>Times New Roman</vt:lpstr>
      <vt:lpstr>Office Theme</vt:lpstr>
      <vt:lpstr>电子商务支付与安全管理</vt:lpstr>
      <vt:lpstr>回顾：电子商务的概念</vt:lpstr>
      <vt:lpstr>电子商务的主要类型</vt:lpstr>
      <vt:lpstr>电子商务的主要类型</vt:lpstr>
      <vt:lpstr>本章内容</vt:lpstr>
      <vt:lpstr>1.1案例引入</vt:lpstr>
      <vt:lpstr>1.1案例引入</vt:lpstr>
      <vt:lpstr>1.1案例引入</vt:lpstr>
      <vt:lpstr>1.1案例引入</vt:lpstr>
      <vt:lpstr>1.2知识点分解</vt:lpstr>
      <vt:lpstr>知识点1	电子商务安全问题</vt:lpstr>
      <vt:lpstr>一.网络安全问题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2024-09-01T04:03:51.936</cp:lastPrinted>
  <dcterms:created xsi:type="dcterms:W3CDTF">2024-08-31T20:03:51Z</dcterms:created>
  <dcterms:modified xsi:type="dcterms:W3CDTF">2024-08-31T20:03:53Z</dcterms:modified>
</cp:coreProperties>
</file>