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51F5B3-6874-4802-9FE4-03E4B5A27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15DFB-F117-46EF-A033-5BB7934840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66125-1076-4D28-BFDE-31E31C372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A7AA2D-45C3-42F3-A8F3-83A5BBEE1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792282-EB35-4BEA-9974-83DD4C0EA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682B1C-E52C-4A6E-96DE-A112590A9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8DFD35-9D75-44BA-88CF-F53C91ED5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AEBDF7-E53A-4342-81D3-B294C9CBB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CD4960-E706-48FC-99C6-13FC50CA50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EE0518-EABF-4C5C-B217-11C65338B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EAB14B-4195-4AD8-B01E-6DD8F213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1012404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电影制作行业生产进度控制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电影制作行业现状及生产进度控制重要性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生产进度计划制定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生产进度监控与调整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跨部门协作与沟通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应对风险与不确定性因素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950266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应对行业挑战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029744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电影制作行业面临制作周期紧张、预算超支等挑战，生产进度控制成为解决问题的关键。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5795518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74995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通过精细化进度管理，优化资源配置，提高电影制作效率，降低成本。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688512" y="2682352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保证影片质量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767989" y="3095526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确保影片在规定时间内完成制作，避免因时间紧迫而影响影片质量。</a:t>
            </a:r>
          </a:p>
        </p:txBody>
      </p: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5802313" y="3635375"/>
            <a:ext cx="0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411194" y="2085975"/>
            <a:ext cx="2876550" cy="900113"/>
            <a:chOff x="411194" y="2085975"/>
            <a:chExt cx="2876550" cy="900113"/>
          </a:xfrm>
        </p:grpSpPr>
        <p:sp>
          <p:nvSpPr>
            <p:cNvPr id="4" name="AutoShape 4"/>
            <p:cNvSpPr/>
            <p:nvPr/>
          </p:nvSpPr>
          <p:spPr>
            <a:xfrm>
              <a:off x="2954369" y="2085975"/>
              <a:ext cx="333375" cy="334994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1800">
                  <a:solidFill>
                    <a:srgbClr val="FFFFFF">
                      <a:alpha val="100000"/>
                    </a:srgbClr>
                  </a:solidFill>
                  <a:latin typeface="Calibri Light"/>
                  <a:ea typeface="Calibri Light"/>
                  <a:cs typeface="Calibri Light"/>
                </a:rPr>
                <a:t>1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411194" y="2400300"/>
              <a:ext cx="2500313" cy="58578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3332131" y="4551331"/>
            <a:ext cx="333375" cy="3333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4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8688419" y="1750981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15400" y="4337018"/>
            <a:ext cx="333375" cy="3349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>
                <a:solidFill>
                  <a:srgbClr val="FFFFFF">
                    <a:alpha val="100000"/>
                  </a:srgbClr>
                </a:solidFill>
                <a:latin typeface="Calibri Light"/>
                <a:ea typeface="Calibri Light"/>
                <a:cs typeface="Calibri Light"/>
              </a:rPr>
              <a:t>3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5286375" y="2619375"/>
            <a:ext cx="1619250" cy="1619250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358979" y="1463569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进度控制流程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38456" y="18767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涵盖从项目启动到影片上映的全过程，包括项目计划、进度监控、风险应对等环节。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248775" y="1020657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关键时间节点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328252" y="14338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重点关注项目启动、剧本定稿、拍摄计划、后期制作、宣传发行等关键时间节点。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328252" y="3735303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进度控制方法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407729" y="4148477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介绍生产进度控制中采用的方法和技术，如甘特图、关键路径法等。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94339" y="4238625"/>
            <a:ext cx="2426717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进度控制效果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73817" y="4651799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分析生产进度控制实施后的效果，包括进度提前或延误情况、成本节约或超支情况等。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3652304" y="1008278"/>
            <a:ext cx="4886325" cy="4876800"/>
            <a:chOff x="3652304" y="1008278"/>
            <a:chExt cx="4886325" cy="4876800"/>
          </a:xfrm>
        </p:grpSpPr>
        <p:sp>
          <p:nvSpPr>
            <p:cNvPr id="41" name="Freeform 41"/>
            <p:cNvSpPr/>
            <p:nvPr/>
          </p:nvSpPr>
          <p:spPr>
            <a:xfrm>
              <a:off x="3652304" y="1008278"/>
              <a:ext cx="4886325" cy="4876800"/>
            </a:xfrm>
            <a:custGeom>
              <a:rect l="l" t="t" r="r" b="b"/>
              <a:pathLst>
                <a:path w="3078" h="3072">
                  <a:moveTo>
                    <a:pt x="1464" y="3072"/>
                  </a:moveTo>
                  <a:lnTo>
                    <a:pt x="0" y="1462"/>
                  </a:lnTo>
                  <a:lnTo>
                    <a:pt x="1613" y="0"/>
                  </a:lnTo>
                  <a:lnTo>
                    <a:pt x="3078" y="1605"/>
                  </a:lnTo>
                  <a:lnTo>
                    <a:pt x="1464" y="3072"/>
                  </a:lnTo>
                  <a:close/>
                </a:path>
              </a:pathLst>
            </a:custGeom>
            <a:noFill/>
            <a:ln w="12668">
              <a:solidFill>
                <a:srgbClr val="EEEDED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718979" y="1067015"/>
              <a:ext cx="4751387" cy="4749801"/>
            </a:xfrm>
            <a:custGeom>
              <a:rect l="l" t="t" r="r" b="b"/>
              <a:pathLst>
                <a:path w="2993" h="2992">
                  <a:moveTo>
                    <a:pt x="1385" y="2992"/>
                  </a:moveTo>
                  <a:lnTo>
                    <a:pt x="0" y="1388"/>
                  </a:lnTo>
                  <a:lnTo>
                    <a:pt x="1603" y="0"/>
                  </a:lnTo>
                  <a:lnTo>
                    <a:pt x="2993" y="1605"/>
                  </a:lnTo>
                  <a:lnTo>
                    <a:pt x="1385" y="2992"/>
                  </a:lnTo>
                  <a:close/>
                </a:path>
              </a:pathLst>
            </a:custGeom>
            <a:noFill/>
            <a:ln w="12668">
              <a:solidFill>
                <a:srgbClr val="EDECEC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779304" y="1133690"/>
              <a:ext cx="4632325" cy="4616451"/>
            </a:xfrm>
            <a:custGeom>
              <a:rect l="l" t="t" r="r" b="b"/>
              <a:pathLst>
                <a:path w="2918" h="2908">
                  <a:moveTo>
                    <a:pt x="1310" y="2908"/>
                  </a:moveTo>
                  <a:lnTo>
                    <a:pt x="0" y="1309"/>
                  </a:lnTo>
                  <a:lnTo>
                    <a:pt x="1602" y="0"/>
                  </a:lnTo>
                  <a:lnTo>
                    <a:pt x="2918" y="1600"/>
                  </a:lnTo>
                  <a:lnTo>
                    <a:pt x="1310" y="2908"/>
                  </a:lnTo>
                  <a:close/>
                </a:path>
              </a:pathLst>
            </a:custGeom>
            <a:noFill/>
            <a:ln w="12668">
              <a:solidFill>
                <a:srgbClr val="ECECEB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845979" y="1201953"/>
              <a:ext cx="4498975" cy="4489450"/>
            </a:xfrm>
            <a:custGeom>
              <a:rect l="l" t="t" r="r" b="b"/>
              <a:pathLst>
                <a:path w="2834" h="2828">
                  <a:moveTo>
                    <a:pt x="1236" y="2828"/>
                  </a:moveTo>
                  <a:lnTo>
                    <a:pt x="0" y="1228"/>
                  </a:lnTo>
                  <a:lnTo>
                    <a:pt x="1597" y="0"/>
                  </a:lnTo>
                  <a:lnTo>
                    <a:pt x="2834" y="1594"/>
                  </a:lnTo>
                  <a:lnTo>
                    <a:pt x="1236" y="2828"/>
                  </a:lnTo>
                  <a:close/>
                </a:path>
              </a:pathLst>
            </a:custGeom>
            <a:noFill/>
            <a:ln w="12668">
              <a:solidFill>
                <a:srgbClr val="EBEB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912654" y="1260690"/>
              <a:ext cx="4364037" cy="4362451"/>
            </a:xfrm>
            <a:custGeom>
              <a:rect l="l" t="t" r="r" b="b"/>
              <a:pathLst>
                <a:path w="2749" h="2748">
                  <a:moveTo>
                    <a:pt x="1157" y="2748"/>
                  </a:moveTo>
                  <a:lnTo>
                    <a:pt x="0" y="1160"/>
                  </a:lnTo>
                  <a:lnTo>
                    <a:pt x="1592" y="0"/>
                  </a:lnTo>
                  <a:lnTo>
                    <a:pt x="2749" y="1594"/>
                  </a:lnTo>
                  <a:lnTo>
                    <a:pt x="1157" y="2748"/>
                  </a:lnTo>
                  <a:close/>
                </a:path>
              </a:pathLst>
            </a:custGeom>
            <a:noFill/>
            <a:ln w="12668">
              <a:solidFill>
                <a:srgbClr val="EAEAEA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972979" y="1327366"/>
              <a:ext cx="4237037" cy="4229100"/>
            </a:xfrm>
            <a:custGeom>
              <a:rect l="l" t="t" r="r" b="b"/>
              <a:pathLst>
                <a:path w="2669" h="2664">
                  <a:moveTo>
                    <a:pt x="1082" y="2664"/>
                  </a:moveTo>
                  <a:lnTo>
                    <a:pt x="0" y="1081"/>
                  </a:lnTo>
                  <a:lnTo>
                    <a:pt x="1591" y="0"/>
                  </a:lnTo>
                  <a:lnTo>
                    <a:pt x="2669" y="1589"/>
                  </a:lnTo>
                  <a:lnTo>
                    <a:pt x="1082" y="2664"/>
                  </a:lnTo>
                  <a:close/>
                </a:path>
              </a:pathLst>
            </a:custGeom>
            <a:noFill/>
            <a:ln w="12668">
              <a:solidFill>
                <a:srgbClr val="E9E9E9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039654" y="1395628"/>
              <a:ext cx="4110037" cy="4102100"/>
            </a:xfrm>
            <a:custGeom>
              <a:rect l="l" t="t" r="r" b="b"/>
              <a:pathLst>
                <a:path w="2589" h="2584">
                  <a:moveTo>
                    <a:pt x="1003" y="2584"/>
                  </a:moveTo>
                  <a:lnTo>
                    <a:pt x="0" y="1001"/>
                  </a:lnTo>
                  <a:lnTo>
                    <a:pt x="1587" y="0"/>
                  </a:lnTo>
                  <a:lnTo>
                    <a:pt x="2589" y="1583"/>
                  </a:lnTo>
                  <a:lnTo>
                    <a:pt x="1003" y="2584"/>
                  </a:lnTo>
                  <a:close/>
                </a:path>
              </a:pathLst>
            </a:custGeom>
            <a:noFill/>
            <a:ln w="12668">
              <a:solidFill>
                <a:srgbClr val="E8E8E8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106329" y="1462303"/>
              <a:ext cx="3976687" cy="3968750"/>
            </a:xfrm>
            <a:custGeom>
              <a:rect l="l" t="t" r="r" b="b"/>
              <a:pathLst>
                <a:path w="2505" h="2500">
                  <a:moveTo>
                    <a:pt x="924" y="2500"/>
                  </a:moveTo>
                  <a:lnTo>
                    <a:pt x="0" y="921"/>
                  </a:lnTo>
                  <a:lnTo>
                    <a:pt x="1582" y="0"/>
                  </a:lnTo>
                  <a:lnTo>
                    <a:pt x="2505" y="1573"/>
                  </a:lnTo>
                  <a:lnTo>
                    <a:pt x="924" y="2500"/>
                  </a:lnTo>
                  <a:close/>
                </a:path>
              </a:pathLst>
            </a:custGeom>
            <a:noFill/>
            <a:ln w="12668">
              <a:solidFill>
                <a:srgbClr val="E8E7E7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166654" y="1521041"/>
              <a:ext cx="3849687" cy="3841750"/>
            </a:xfrm>
            <a:custGeom>
              <a:rect l="l" t="t" r="r" b="b"/>
              <a:pathLst>
                <a:path w="2425" h="2420">
                  <a:moveTo>
                    <a:pt x="849" y="2420"/>
                  </a:moveTo>
                  <a:lnTo>
                    <a:pt x="0" y="847"/>
                  </a:lnTo>
                  <a:lnTo>
                    <a:pt x="1576" y="0"/>
                  </a:lnTo>
                  <a:lnTo>
                    <a:pt x="2425" y="1573"/>
                  </a:lnTo>
                  <a:lnTo>
                    <a:pt x="849" y="2420"/>
                  </a:lnTo>
                  <a:close/>
                </a:path>
              </a:pathLst>
            </a:custGeom>
            <a:noFill/>
            <a:ln w="12668">
              <a:solidFill>
                <a:srgbClr val="E7E6E6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233329" y="1587716"/>
              <a:ext cx="3722687" cy="3716337"/>
            </a:xfrm>
            <a:custGeom>
              <a:rect l="l" t="t" r="r" b="b"/>
              <a:pathLst>
                <a:path w="2345" h="2341">
                  <a:moveTo>
                    <a:pt x="769" y="2341"/>
                  </a:moveTo>
                  <a:lnTo>
                    <a:pt x="0" y="768"/>
                  </a:lnTo>
                  <a:lnTo>
                    <a:pt x="1571" y="0"/>
                  </a:lnTo>
                  <a:lnTo>
                    <a:pt x="2345" y="1568"/>
                  </a:lnTo>
                  <a:lnTo>
                    <a:pt x="769" y="2341"/>
                  </a:lnTo>
                  <a:close/>
                </a:path>
              </a:pathLst>
            </a:custGeom>
            <a:noFill/>
            <a:ln w="12668">
              <a:solidFill>
                <a:srgbClr val="E6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301591" y="1655978"/>
              <a:ext cx="3587750" cy="3581400"/>
            </a:xfrm>
            <a:custGeom>
              <a:rect l="l" t="t" r="r" b="b"/>
              <a:pathLst>
                <a:path w="2260" h="2256">
                  <a:moveTo>
                    <a:pt x="695" y="2256"/>
                  </a:moveTo>
                  <a:lnTo>
                    <a:pt x="0" y="688"/>
                  </a:lnTo>
                  <a:lnTo>
                    <a:pt x="1565" y="0"/>
                  </a:lnTo>
                  <a:lnTo>
                    <a:pt x="2260" y="1562"/>
                  </a:lnTo>
                  <a:lnTo>
                    <a:pt x="695" y="2256"/>
                  </a:lnTo>
                  <a:close/>
                </a:path>
              </a:pathLst>
            </a:custGeom>
            <a:noFill/>
            <a:ln w="12668">
              <a:solidFill>
                <a:srgbClr val="E5E5E5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360329" y="1714716"/>
              <a:ext cx="3462337" cy="3454400"/>
            </a:xfrm>
            <a:custGeom>
              <a:rect l="l" t="t" r="r" b="b"/>
              <a:pathLst>
                <a:path w="2181" h="2176">
                  <a:moveTo>
                    <a:pt x="621" y="2176"/>
                  </a:moveTo>
                  <a:lnTo>
                    <a:pt x="0" y="619"/>
                  </a:lnTo>
                  <a:lnTo>
                    <a:pt x="1565" y="0"/>
                  </a:lnTo>
                  <a:lnTo>
                    <a:pt x="2181" y="1562"/>
                  </a:lnTo>
                  <a:lnTo>
                    <a:pt x="621" y="2176"/>
                  </a:lnTo>
                  <a:close/>
                </a:path>
              </a:pathLst>
            </a:custGeom>
            <a:noFill/>
            <a:ln w="12668">
              <a:solidFill>
                <a:srgbClr val="E4E4E4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427004" y="1781391"/>
              <a:ext cx="3335337" cy="3328987"/>
            </a:xfrm>
            <a:custGeom>
              <a:rect l="l" t="t" r="r" b="b"/>
              <a:pathLst>
                <a:path w="2101" h="2097">
                  <a:moveTo>
                    <a:pt x="541" y="2097"/>
                  </a:moveTo>
                  <a:lnTo>
                    <a:pt x="0" y="540"/>
                  </a:lnTo>
                  <a:lnTo>
                    <a:pt x="1560" y="0"/>
                  </a:lnTo>
                  <a:lnTo>
                    <a:pt x="2101" y="1557"/>
                  </a:lnTo>
                  <a:lnTo>
                    <a:pt x="541" y="2097"/>
                  </a:lnTo>
                  <a:close/>
                </a:path>
              </a:pathLst>
            </a:custGeom>
            <a:noFill/>
            <a:ln w="12668">
              <a:solidFill>
                <a:srgbClr val="E3E3E3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495266" y="1849653"/>
              <a:ext cx="3200400" cy="3194050"/>
            </a:xfrm>
            <a:custGeom>
              <a:rect l="l" t="t" r="r" b="b"/>
              <a:pathLst>
                <a:path w="2015" h="2011">
                  <a:moveTo>
                    <a:pt x="461" y="2012"/>
                  </a:moveTo>
                  <a:lnTo>
                    <a:pt x="0" y="460"/>
                  </a:lnTo>
                  <a:lnTo>
                    <a:pt x="1554" y="0"/>
                  </a:lnTo>
                  <a:lnTo>
                    <a:pt x="2016" y="1551"/>
                  </a:lnTo>
                  <a:lnTo>
                    <a:pt x="461" y="2012"/>
                  </a:lnTo>
                  <a:close/>
                </a:path>
              </a:pathLst>
            </a:custGeom>
            <a:noFill/>
            <a:ln w="12668">
              <a:solidFill>
                <a:srgbClr val="E2E2E2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554004" y="1908391"/>
              <a:ext cx="3073400" cy="3068637"/>
            </a:xfrm>
            <a:custGeom>
              <a:rect l="l" t="t" r="r" b="b"/>
              <a:pathLst>
                <a:path w="1935" h="1933">
                  <a:moveTo>
                    <a:pt x="387" y="1933"/>
                  </a:moveTo>
                  <a:lnTo>
                    <a:pt x="0" y="386"/>
                  </a:lnTo>
                  <a:lnTo>
                    <a:pt x="1554" y="0"/>
                  </a:lnTo>
                  <a:lnTo>
                    <a:pt x="1936" y="1546"/>
                  </a:lnTo>
                  <a:lnTo>
                    <a:pt x="387" y="1933"/>
                  </a:lnTo>
                  <a:close/>
                </a:path>
              </a:pathLst>
            </a:custGeom>
            <a:noFill/>
            <a:ln w="12668">
              <a:solidFill>
                <a:srgbClr val="E1E1E1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620679" y="1975066"/>
              <a:ext cx="2947987" cy="2933700"/>
            </a:xfrm>
            <a:custGeom>
              <a:rect l="l" t="t" r="r" b="b"/>
              <a:pathLst>
                <a:path w="1857" h="1848">
                  <a:moveTo>
                    <a:pt x="308" y="1848"/>
                  </a:moveTo>
                  <a:lnTo>
                    <a:pt x="0" y="307"/>
                  </a:lnTo>
                  <a:lnTo>
                    <a:pt x="1544" y="0"/>
                  </a:lnTo>
                  <a:lnTo>
                    <a:pt x="1857" y="1541"/>
                  </a:lnTo>
                  <a:lnTo>
                    <a:pt x="308" y="1848"/>
                  </a:lnTo>
                  <a:close/>
                </a:path>
              </a:pathLst>
            </a:custGeom>
            <a:noFill/>
            <a:ln w="12668">
              <a:solidFill>
                <a:srgbClr val="E1E0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688941" y="2041741"/>
              <a:ext cx="2813050" cy="2808287"/>
            </a:xfrm>
            <a:custGeom>
              <a:rect l="l" t="t" r="r" b="b"/>
              <a:pathLst>
                <a:path w="1771" h="1769">
                  <a:moveTo>
                    <a:pt x="228" y="1769"/>
                  </a:moveTo>
                  <a:lnTo>
                    <a:pt x="0" y="228"/>
                  </a:lnTo>
                  <a:lnTo>
                    <a:pt x="1538" y="0"/>
                  </a:lnTo>
                  <a:lnTo>
                    <a:pt x="1772" y="1536"/>
                  </a:lnTo>
                  <a:lnTo>
                    <a:pt x="228" y="1769"/>
                  </a:lnTo>
                  <a:close/>
                </a:path>
              </a:pathLst>
            </a:custGeom>
            <a:noFill/>
            <a:ln w="12668">
              <a:solidFill>
                <a:srgbClr val="E0DFE0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4755616" y="2100478"/>
              <a:ext cx="2678113" cy="2682875"/>
            </a:xfrm>
            <a:custGeom>
              <a:rect l="l" t="t" r="r" b="b"/>
              <a:pathLst>
                <a:path w="1687" h="1690">
                  <a:moveTo>
                    <a:pt x="154" y="1690"/>
                  </a:moveTo>
                  <a:lnTo>
                    <a:pt x="0" y="154"/>
                  </a:lnTo>
                  <a:lnTo>
                    <a:pt x="1534" y="0"/>
                  </a:lnTo>
                  <a:lnTo>
                    <a:pt x="1687" y="1536"/>
                  </a:lnTo>
                  <a:lnTo>
                    <a:pt x="154" y="1690"/>
                  </a:lnTo>
                  <a:close/>
                </a:path>
              </a:pathLst>
            </a:custGeom>
            <a:noFill/>
            <a:ln w="12668">
              <a:solidFill>
                <a:srgbClr val="DFDFDF">
                  <a:alpha val="100000"/>
                </a:srgb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电影制作行业现状及生产进度控制重要性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424" r="54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电影制作行业现状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随着全球电影市场的持续增长，电影制作行业的市场规模也在不断扩大。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技术手段不断更新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电影制作技术手段不断更新，包括数字化、3D打印、虚拟现实等技术的应用，为电影制作带来了更多的可能性。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竞争日益激烈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电影制作行业的竞争日益激烈，包括来自国内外的制片公司、独立制片人、新兴媒体等的竞争。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通过生产进度控制，可以确保电影制作按时完成，避免延误上映时间。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确保按时完成制作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生产进度控制有助于控制电影制作成本，避免因为进度延误而增加额外的成本。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控制制作成本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通过合理的生产进度安排，可以提高电影制作的效率，减少浪费和不必要的支出。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提高制作效率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生产进度控制的重要性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制定详细的生产计划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在电影制作开始之前，制定详细的生产计划，包括各个阶段的时间安排、人员配备、资源需求等。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监控进度并及时调整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在电影制作过程中，密切监控进度情况，并根据实际情况及时调整生产计划，确保按时完成制作。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确保质量符合要求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在生产进度控制的过程中，要确保电影制作的质量符合要求，包括画面质量、音效质量、剪辑效果等。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生产进度控制的目标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对电影剧本进行深入的分析和解读，明确故事线、角色关系、场景需求等，为制定详细的拍摄计划打下基础。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剧本分析与解读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根据剧本需求，前往实地进行勘景，选择符合拍摄需求的场地，并获取相关许可和合同。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场地勘景与选址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组建包括导演、制片人、摄影师、灯光师、化妆师等在内的专业团队，并进行明确的分工和协作计划。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团队组建与分工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前期策划与准备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拍摄日程安排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根据分镜头脚本和场地、人员等实际情况，制定详细的拍摄日程安排，包括每天的拍摄任务、时间分配、场地使用等。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预测可能出现的风险和问题，如天气变化、设备故障、演员变动等，并制定相应的应对措施和调整计划。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分镜头脚本编写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根据剧本和导演意图，编写详细的分镜头脚本，明确每个镜头的拍摄内容、演员表演、摄影机位等。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制定详细拍摄计划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根据拍摄计划和分工，预测所需的人员数量和专业要求，并进行合理的配置和调度。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人员需求预测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根据拍摄计划和场地实际情况，预测所需的摄影器材、灯光设备、化妆用品等，并进行租赁或购买。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设备需求预测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合理规划场地的使用时间和顺序，确保拍摄进度不受场地限制的影响。同时，协调好与场地提供方的沟通和合作，确保场地使用顺利。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场地使用规划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资源需求预测与配置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生产进度监控与调整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进度报告编制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定期编制详细的进度报告，包括已完成镜头、待完成镜头、预计完成时间等信息，供制片人和导演决策参考。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进度数据收集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通过现场记录、拍摄日志等方式，实时收集每个镜头的拍摄进度数据。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进度可视化展示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利用专业软件将收集的数据进行可视化处理，生成直观的进度图表，便于团队成员了解当前进度情况。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实时监控拍摄进度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https://d.book118.com/998010124044006031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2024-09-08T04:43:14.047</cp:lastPrinted>
  <dcterms:created xsi:type="dcterms:W3CDTF">2024-09-07T20:43:14Z</dcterms:created>
  <dcterms:modified xsi:type="dcterms:W3CDTF">2024-09-07T20:43:16Z</dcterms:modified>
</cp:coreProperties>
</file>