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4" r:id="rId27"/>
  </p:sldIdLst>
  <p:sldSz cx="12192000" cy="6858000"/>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tags" Target="tags/tag1.xml" /><Relationship Id="rId29" Type="http://schemas.openxmlformats.org/officeDocument/2006/relationships/presProps" Target="presProps.xml" /><Relationship Id="rId3" Type="http://schemas.openxmlformats.org/officeDocument/2006/relationships/slideMaster" Target="slideMasters/slideMaster3.xml" /><Relationship Id="rId30" Type="http://schemas.openxmlformats.org/officeDocument/2006/relationships/viewProps" Target="viewProps.xml" /><Relationship Id="rId31" Type="http://schemas.openxmlformats.org/officeDocument/2006/relationships/theme" Target="theme/theme1.xml" /><Relationship Id="rId32"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68041FD6-AF41-42DF-861C-593F05BEE4C9}"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2" name="PlaceHolder 1"/>
          <p:cNvSpPr>
            <a:spLocks noGrp="1"/>
          </p:cNvSpPr>
          <p:nvPr>
            <p:ph type="sldImg"/>
          </p:nvPr>
        </p:nvSpPr>
        <p:spPr>
          <a:xfrm>
            <a:off x="685800" y="1143000"/>
            <a:ext cx="5486040" cy="3085920"/>
          </a:xfrm>
          <a:prstGeom prst="rect">
            <a:avLst/>
          </a:prstGeom>
          <a:ln w="0">
            <a:noFill/>
          </a:ln>
        </p:spPr>
      </p:sp>
      <p:sp>
        <p:nvSpPr>
          <p:cNvPr id="373"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4"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5" name="PlaceHolder 1"/>
          <p:cNvSpPr>
            <a:spLocks noGrp="1"/>
          </p:cNvSpPr>
          <p:nvPr>
            <p:ph type="sldImg"/>
          </p:nvPr>
        </p:nvSpPr>
        <p:spPr>
          <a:xfrm>
            <a:off x="685800" y="1143000"/>
            <a:ext cx="5486040" cy="3085920"/>
          </a:xfrm>
          <a:prstGeom prst="rect">
            <a:avLst/>
          </a:prstGeom>
          <a:ln w="0">
            <a:noFill/>
          </a:ln>
        </p:spPr>
      </p:sp>
      <p:sp>
        <p:nvSpPr>
          <p:cNvPr id="376"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7"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8" name="PlaceHolder 1"/>
          <p:cNvSpPr>
            <a:spLocks noGrp="1"/>
          </p:cNvSpPr>
          <p:nvPr>
            <p:ph type="sldImg"/>
          </p:nvPr>
        </p:nvSpPr>
        <p:spPr>
          <a:xfrm>
            <a:off x="685800" y="1143000"/>
            <a:ext cx="5486040" cy="3085920"/>
          </a:xfrm>
          <a:prstGeom prst="rect">
            <a:avLst/>
          </a:prstGeom>
          <a:ln w="0">
            <a:noFill/>
          </a:ln>
        </p:spPr>
      </p:sp>
      <p:sp>
        <p:nvSpPr>
          <p:cNvPr id="379"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0"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1" name="PlaceHolder 1"/>
          <p:cNvSpPr>
            <a:spLocks noGrp="1"/>
          </p:cNvSpPr>
          <p:nvPr>
            <p:ph type="sldImg"/>
          </p:nvPr>
        </p:nvSpPr>
        <p:spPr>
          <a:xfrm>
            <a:off x="685800" y="1143000"/>
            <a:ext cx="5486040" cy="3085920"/>
          </a:xfrm>
          <a:prstGeom prst="rect">
            <a:avLst/>
          </a:prstGeom>
          <a:ln w="0">
            <a:noFill/>
          </a:ln>
        </p:spPr>
      </p:sp>
      <p:sp>
        <p:nvSpPr>
          <p:cNvPr id="382"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3"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4" name="PlaceHolder 1"/>
          <p:cNvSpPr>
            <a:spLocks noGrp="1"/>
          </p:cNvSpPr>
          <p:nvPr>
            <p:ph type="sldImg"/>
          </p:nvPr>
        </p:nvSpPr>
        <p:spPr>
          <a:xfrm>
            <a:off x="685800" y="1143000"/>
            <a:ext cx="5486040" cy="3085920"/>
          </a:xfrm>
          <a:prstGeom prst="rect">
            <a:avLst/>
          </a:prstGeom>
          <a:ln w="0">
            <a:noFill/>
          </a:ln>
        </p:spPr>
      </p:sp>
      <p:sp>
        <p:nvSpPr>
          <p:cNvPr id="385"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6"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7" name="PlaceHolder 1"/>
          <p:cNvSpPr>
            <a:spLocks noGrp="1"/>
          </p:cNvSpPr>
          <p:nvPr>
            <p:ph type="sldImg"/>
          </p:nvPr>
        </p:nvSpPr>
        <p:spPr>
          <a:xfrm>
            <a:off x="685800" y="1143000"/>
            <a:ext cx="5486040" cy="3085920"/>
          </a:xfrm>
          <a:prstGeom prst="rect">
            <a:avLst/>
          </a:prstGeom>
          <a:ln w="0">
            <a:noFill/>
          </a:ln>
        </p:spPr>
      </p:sp>
      <p:sp>
        <p:nvSpPr>
          <p:cNvPr id="388"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9"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0" name="PlaceHolder 1"/>
          <p:cNvSpPr>
            <a:spLocks noGrp="1"/>
          </p:cNvSpPr>
          <p:nvPr>
            <p:ph type="sldImg"/>
          </p:nvPr>
        </p:nvSpPr>
        <p:spPr>
          <a:xfrm>
            <a:off x="685800" y="1143000"/>
            <a:ext cx="5486040" cy="3085920"/>
          </a:xfrm>
          <a:prstGeom prst="rect">
            <a:avLst/>
          </a:prstGeom>
          <a:ln w="0">
            <a:noFill/>
          </a:ln>
        </p:spPr>
      </p:sp>
      <p:sp>
        <p:nvSpPr>
          <p:cNvPr id="391"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2"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F94C7EA-B8FC-4104-A824-E50DAC27EF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033EBA-EE65-4F04-AB27-193B60D018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7BF88B0-0C94-49EE-928E-CCFDF9C0D1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479D20F-FC2D-4869-B2F6-2A04B29D2A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F73271E-2018-47AE-9736-D12C6DBA2F5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4C0ABE4-D25C-416A-BDFF-83C9A58A4F0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7F70BF2-8182-4F0C-827F-373AFE0E029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082E9D-28AB-4007-9BDE-7EDF1CA80A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EE139B-7761-4C0F-A531-F3FFFD9502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1C0B0C-5CB9-4A09-A78D-A25A464AEB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22301D-F48A-4EA0-AC4A-57492574B6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E95EBE93-D23D-41DB-8919-928FCF8B438F}"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83597BA8-3941-41C7-920F-7D87EF650653}"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801312001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企业风险管理的信息风险</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企业风险管理简介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企业信息风险管理框架</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企业信息资产的价值与保护</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信息安全管理体系</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信息安全技术</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信息安全事件响应</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7</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企业风险管理简介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企业风险管理概述</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企业风险管理是企业为了达成目标而制定、实施和监控的策略与过程，以帮助管理各类不确定性带来的风险。这包括识别、评估、应对以及监控风险的全过程。</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企业风险管理的重要性</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有效应对潜在风险</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降低风险</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基于准确风险评估做出决策</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提高决策质量</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能够灵活调整应对策略</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增强业务灵活性</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有效风险管理能够提升企业市值</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提升企业价值</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企业风险管理的步骤</a:t>
            </a:r>
            <a:endParaRPr lang="en-US" sz="3600" b="0" strike="noStrike" spc="-1">
              <a:solidFill>
                <a:schemeClr val="dk1"/>
              </a:solidFill>
              <a:latin typeface="Arial"/>
            </a:endParaRPr>
          </a:p>
        </p:txBody>
      </p:sp>
      <p:sp>
        <p:nvSpPr>
          <p:cNvPr id="9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识别潜在风险及其来源</a:t>
            </a:r>
            <a:endParaRPr lang="en-US" sz="2000" b="0" strike="noStrike" spc="-1">
              <a:solidFill>
                <a:srgbClr val="000000"/>
              </a:solidFill>
              <a:latin typeface="Arial"/>
            </a:endParaRPr>
          </a:p>
        </p:txBody>
      </p:sp>
      <p:sp>
        <p:nvSpPr>
          <p:cNvPr id="9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风险识别</a:t>
            </a:r>
            <a:endParaRPr lang="en-US" sz="3000" b="0" strike="noStrike" spc="-1">
              <a:solidFill>
                <a:srgbClr val="000000"/>
              </a:solidFill>
              <a:latin typeface="Arial"/>
            </a:endParaRPr>
          </a:p>
        </p:txBody>
      </p:sp>
      <p:sp>
        <p:nvSpPr>
          <p:cNvPr id="9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7"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9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制定对应策略和措施</a:t>
            </a:r>
            <a:endParaRPr lang="en-US" sz="2000" b="0" strike="noStrike" spc="-1">
              <a:solidFill>
                <a:srgbClr val="000000"/>
              </a:solidFill>
              <a:latin typeface="Arial"/>
            </a:endParaRPr>
          </a:p>
        </p:txBody>
      </p:sp>
      <p:sp>
        <p:nvSpPr>
          <p:cNvPr id="9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风险应对</a:t>
            </a:r>
            <a:endParaRPr lang="en-US" sz="3000" b="0" strike="noStrike" spc="-1">
              <a:solidFill>
                <a:srgbClr val="000000"/>
              </a:solidFill>
              <a:latin typeface="Arial"/>
            </a:endParaRPr>
          </a:p>
        </p:txBody>
      </p:sp>
      <p:sp>
        <p:nvSpPr>
          <p:cNvPr id="10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对已识别风险的可能性和影响进行评估</a:t>
            </a:r>
            <a:endParaRPr lang="en-US" sz="2000" b="0" strike="noStrike" spc="-1">
              <a:solidFill>
                <a:srgbClr val="000000"/>
              </a:solidFill>
              <a:latin typeface="Arial"/>
            </a:endParaRPr>
          </a:p>
        </p:txBody>
      </p:sp>
      <p:sp>
        <p:nvSpPr>
          <p:cNvPr id="10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风险评估</a:t>
            </a:r>
            <a:endParaRPr lang="en-US" sz="30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03"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企业信息风险的定义</a:t>
            </a:r>
            <a:endParaRPr lang="en-US" sz="3600" b="0" strike="noStrike" spc="-1">
              <a:solidFill>
                <a:schemeClr val="dk1"/>
              </a:solidFill>
              <a:latin typeface="Arial"/>
            </a:endParaRPr>
          </a:p>
        </p:txBody>
      </p:sp>
      <p:sp>
        <p:nvSpPr>
          <p:cNvPr id="104"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企业信息风险是指由于信息系统、信息技术以及信息管理中的不确定性和可能的威胁而带来的风险。在当今数字化的时代，企业面临的信息风险愈发复杂和多样化，需要有效的信息风险管理来确保信息安全和持续经营。</a:t>
            </a:r>
            <a:endParaRPr lang="en-US" sz="2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0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06"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企业信息风险管理框架</a:t>
            </a:r>
            <a:endParaRPr lang="en-US" sz="3600" b="0" strike="noStrike" spc="-1">
              <a:solidFill>
                <a:schemeClr val="dk1"/>
              </a:solidFill>
              <a:latin typeface="Arial"/>
            </a:endParaRPr>
          </a:p>
        </p:txBody>
      </p:sp>
      <p:sp>
        <p:nvSpPr>
          <p:cNvPr id="10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8"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企业信息风险管理框架概述</a:t>
            </a:r>
            <a:endParaRPr lang="en-US" sz="3600" b="0" strike="noStrike" spc="-1">
              <a:solidFill>
                <a:schemeClr val="dk1"/>
              </a:solidFill>
              <a:latin typeface="Arial"/>
            </a:endParaRPr>
          </a:p>
        </p:txBody>
      </p:sp>
      <p:sp>
        <p:nvSpPr>
          <p:cNvPr id="109"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确定管理信息风险的最终目标</a:t>
            </a:r>
            <a:endParaRPr lang="en-US" sz="2000" b="0" strike="noStrike" spc="-1">
              <a:solidFill>
                <a:srgbClr val="000000"/>
              </a:solidFill>
              <a:latin typeface="Arial"/>
            </a:endParaRPr>
          </a:p>
        </p:txBody>
      </p:sp>
      <p:sp>
        <p:nvSpPr>
          <p:cNvPr id="110"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目标设定</a:t>
            </a:r>
            <a:endParaRPr lang="en-US" sz="3000" b="0" strike="noStrike" spc="-1">
              <a:solidFill>
                <a:srgbClr val="000000"/>
              </a:solidFill>
              <a:latin typeface="Arial"/>
            </a:endParaRPr>
          </a:p>
        </p:txBody>
      </p:sp>
      <p:sp>
        <p:nvSpPr>
          <p:cNvPr id="111"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2"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13"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采取措施降低或转移信息风险</a:t>
            </a:r>
            <a:endParaRPr lang="en-US" sz="2000" b="0" strike="noStrike" spc="-1">
              <a:solidFill>
                <a:srgbClr val="000000"/>
              </a:solidFill>
              <a:latin typeface="Arial"/>
            </a:endParaRPr>
          </a:p>
        </p:txBody>
      </p:sp>
      <p:sp>
        <p:nvSpPr>
          <p:cNvPr id="114"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风险处理</a:t>
            </a:r>
            <a:endParaRPr lang="en-US" sz="3000" b="0" strike="noStrike" spc="-1">
              <a:solidFill>
                <a:srgbClr val="000000"/>
              </a:solidFill>
              <a:latin typeface="Arial"/>
            </a:endParaRPr>
          </a:p>
        </p:txBody>
      </p:sp>
      <p:sp>
        <p:nvSpPr>
          <p:cNvPr id="11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16"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评估信息风险的可能性和影响程度</a:t>
            </a:r>
            <a:endParaRPr lang="en-US" sz="2000" b="0" strike="noStrike" spc="-1">
              <a:solidFill>
                <a:srgbClr val="000000"/>
              </a:solidFill>
              <a:latin typeface="Arial"/>
            </a:endParaRPr>
          </a:p>
        </p:txBody>
      </p:sp>
      <p:sp>
        <p:nvSpPr>
          <p:cNvPr id="117"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风险评估</a:t>
            </a:r>
            <a:endParaRPr lang="en-US" sz="30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8"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9"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政策与程序</a:t>
            </a:r>
            <a:endParaRPr lang="en-US" sz="2200" b="0" strike="noStrike" spc="-1">
              <a:solidFill>
                <a:srgbClr val="000000"/>
              </a:solidFill>
              <a:latin typeface="Arial"/>
            </a:endParaRPr>
          </a:p>
        </p:txBody>
      </p:sp>
      <p:sp>
        <p:nvSpPr>
          <p:cNvPr id="120"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制定信息安全政策</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建立信息风险管理程序</a:t>
            </a:r>
            <a:endParaRPr lang="en-US" sz="1500" b="0" strike="noStrike" spc="-1">
              <a:solidFill>
                <a:srgbClr val="000000"/>
              </a:solidFill>
              <a:latin typeface="Arial"/>
            </a:endParaRPr>
          </a:p>
        </p:txBody>
      </p:sp>
      <p:sp>
        <p:nvSpPr>
          <p:cNvPr id="121"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风险评估方法</a:t>
            </a:r>
            <a:endParaRPr lang="en-US" sz="2200" b="0" strike="noStrike" spc="-1">
              <a:solidFill>
                <a:srgbClr val="000000"/>
              </a:solidFill>
              <a:latin typeface="Arial"/>
            </a:endParaRPr>
          </a:p>
        </p:txBody>
      </p:sp>
      <p:sp>
        <p:nvSpPr>
          <p:cNvPr id="123"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定量评估信息风险</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定性评估信息风险</a:t>
            </a:r>
            <a:endParaRPr lang="en-US" sz="1500" b="0" strike="noStrike" spc="-1">
              <a:solidFill>
                <a:srgbClr val="000000"/>
              </a:solidFill>
              <a:latin typeface="Arial"/>
            </a:endParaRPr>
          </a:p>
        </p:txBody>
      </p:sp>
      <p:sp>
        <p:nvSpPr>
          <p:cNvPr id="124"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5"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风险处理方法</a:t>
            </a:r>
            <a:endParaRPr lang="en-US" sz="2200" b="0" strike="noStrike" spc="-1">
              <a:solidFill>
                <a:srgbClr val="000000"/>
              </a:solidFill>
              <a:latin typeface="Arial"/>
            </a:endParaRPr>
          </a:p>
        </p:txBody>
      </p:sp>
      <p:sp>
        <p:nvSpPr>
          <p:cNvPr id="126"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降低风险至可接受水平</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转移风险给第三方</a:t>
            </a:r>
            <a:endParaRPr lang="en-US" sz="1500" b="0" strike="noStrike" spc="-1">
              <a:solidFill>
                <a:srgbClr val="000000"/>
              </a:solidFill>
              <a:latin typeface="Arial"/>
            </a:endParaRPr>
          </a:p>
        </p:txBody>
      </p:sp>
      <p:sp>
        <p:nvSpPr>
          <p:cNvPr id="127"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企业信息风险管理框架的要素</a:t>
            </a:r>
            <a:endParaRPr lang="en-US" sz="3600" b="0" strike="noStrike" spc="-1">
              <a:solidFill>
                <a:schemeClr val="dk1"/>
              </a:solidFill>
              <a:latin typeface="Arial"/>
            </a:endParaRPr>
          </a:p>
        </p:txBody>
      </p:sp>
      <p:sp>
        <p:nvSpPr>
          <p:cNvPr id="128"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9"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组织结构</a:t>
            </a:r>
            <a:endParaRPr lang="en-US" sz="2200" b="0" strike="noStrike" spc="-1">
              <a:solidFill>
                <a:srgbClr val="000000"/>
              </a:solidFill>
              <a:latin typeface="Arial"/>
            </a:endParaRPr>
          </a:p>
        </p:txBody>
      </p:sp>
      <p:sp>
        <p:nvSpPr>
          <p:cNvPr id="130"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明确风险管理责任部门</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建立信息风险管理机构</a:t>
            </a:r>
            <a:endParaRPr lang="en-US" sz="15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企业信息风险管理的核心原则</a:t>
            </a:r>
            <a:endParaRPr lang="en-US" sz="3600" b="0" strike="noStrike" spc="-1">
              <a:solidFill>
                <a:schemeClr val="dk1"/>
              </a:solidFill>
              <a:latin typeface="Arial"/>
            </a:endParaRPr>
          </a:p>
        </p:txBody>
      </p:sp>
      <p:sp>
        <p:nvSpPr>
          <p:cNvPr id="13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明确风险管理的主体</a:t>
            </a:r>
            <a:endParaRPr lang="en-US" sz="2000" b="0" strike="noStrike" spc="-1">
              <a:solidFill>
                <a:srgbClr val="000000"/>
              </a:solidFill>
              <a:latin typeface="Arial"/>
            </a:endParaRPr>
          </a:p>
        </p:txBody>
      </p:sp>
      <p:sp>
        <p:nvSpPr>
          <p:cNvPr id="13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风险管理责任</a:t>
            </a:r>
            <a:endParaRPr lang="en-US" sz="3000" b="0" strike="noStrike" spc="-1">
              <a:solidFill>
                <a:srgbClr val="000000"/>
              </a:solidFill>
              <a:latin typeface="Arial"/>
            </a:endParaRPr>
          </a:p>
        </p:txBody>
      </p:sp>
      <p:sp>
        <p:nvSpPr>
          <p:cNvPr id="13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5"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3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评估信息风险的概率和影响</a:t>
            </a:r>
            <a:endParaRPr lang="en-US" sz="2000" b="0" strike="noStrike" spc="-1">
              <a:solidFill>
                <a:srgbClr val="000000"/>
              </a:solidFill>
              <a:latin typeface="Arial"/>
            </a:endParaRPr>
          </a:p>
        </p:txBody>
      </p:sp>
      <p:sp>
        <p:nvSpPr>
          <p:cNvPr id="13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风险评估</a:t>
            </a:r>
            <a:endParaRPr lang="en-US" sz="3000" b="0" strike="noStrike" spc="-1">
              <a:solidFill>
                <a:srgbClr val="000000"/>
              </a:solidFill>
              <a:latin typeface="Arial"/>
            </a:endParaRPr>
          </a:p>
        </p:txBody>
      </p:sp>
      <p:sp>
        <p:nvSpPr>
          <p:cNvPr id="13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认识和理解信息风险的概念</a:t>
            </a:r>
            <a:endParaRPr lang="en-US" sz="2000" b="0" strike="noStrike" spc="-1">
              <a:solidFill>
                <a:srgbClr val="000000"/>
              </a:solidFill>
              <a:latin typeface="Arial"/>
            </a:endParaRPr>
          </a:p>
        </p:txBody>
      </p:sp>
      <p:sp>
        <p:nvSpPr>
          <p:cNvPr id="14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风险认知</a:t>
            </a:r>
            <a:endParaRPr lang="en-US" sz="30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企业信息风险管理的流程</a:t>
            </a:r>
            <a:endParaRPr lang="en-US" sz="3500" b="0" strike="noStrike" spc="-1">
              <a:solidFill>
                <a:srgbClr val="000000"/>
              </a:solidFill>
              <a:latin typeface="Arial"/>
            </a:endParaRPr>
          </a:p>
        </p:txBody>
      </p:sp>
      <p:sp>
        <p:nvSpPr>
          <p:cNvPr id="14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企业信息风险管理的流程通常包括风险识别、风险评估、风险处理和风险监控等环节。风险识别阶段是识别潜在的信息风险；风险评估阶段是对信息风险进行评估，确定风险的可能性和影响；风险处理阶段是采取措施降低或转移信息风险；风险监控阶段是持续监测风险并进行审计，确保风险处于可控范围内。</a:t>
            </a:r>
            <a:endParaRPr lang="en-US" sz="2500" b="0" strike="noStrike" spc="-1">
              <a:solidFill>
                <a:srgbClr val="000000"/>
              </a:solidFill>
              <a:latin typeface="Arial"/>
            </a:endParaRPr>
          </a:p>
        </p:txBody>
      </p:sp>
      <p:sp>
        <p:nvSpPr>
          <p:cNvPr id="14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企业信息风险管理框架概述</a:t>
            </a:r>
            <a:endParaRPr lang="en-US" sz="3600" b="0" strike="noStrike" spc="-1">
              <a:solidFill>
                <a:schemeClr val="dk1"/>
              </a:solidFill>
              <a:latin typeface="Arial"/>
            </a:endParaRPr>
          </a:p>
        </p:txBody>
      </p:sp>
      <p:sp>
        <p:nvSpPr>
          <p:cNvPr id="14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确定信息风险管理的最终目标</a:t>
            </a:r>
            <a:endParaRPr lang="en-US" sz="1500" b="0" strike="noStrike" spc="-1">
              <a:solidFill>
                <a:srgbClr val="000000"/>
              </a:solidFill>
              <a:latin typeface="Arial"/>
            </a:endParaRPr>
          </a:p>
        </p:txBody>
      </p:sp>
      <p:sp>
        <p:nvSpPr>
          <p:cNvPr id="14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目标设定</a:t>
            </a:r>
            <a:endParaRPr lang="en-US" sz="2200" b="0" strike="noStrike" spc="-1">
              <a:solidFill>
                <a:srgbClr val="000000"/>
              </a:solidFill>
              <a:latin typeface="Arial"/>
            </a:endParaRPr>
          </a:p>
        </p:txBody>
      </p:sp>
      <p:sp>
        <p:nvSpPr>
          <p:cNvPr id="14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对信息风险进行评估和量化</a:t>
            </a:r>
            <a:endParaRPr lang="en-US" sz="1500" b="0" strike="noStrike" spc="-1">
              <a:solidFill>
                <a:srgbClr val="000000"/>
              </a:solidFill>
              <a:latin typeface="Arial"/>
            </a:endParaRPr>
          </a:p>
        </p:txBody>
      </p:sp>
      <p:sp>
        <p:nvSpPr>
          <p:cNvPr id="14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风险评估</a:t>
            </a:r>
            <a:endParaRPr lang="en-US" sz="2200" b="0" strike="noStrike" spc="-1">
              <a:solidFill>
                <a:srgbClr val="000000"/>
              </a:solidFill>
              <a:latin typeface="Arial"/>
            </a:endParaRPr>
          </a:p>
        </p:txBody>
      </p:sp>
      <p:sp>
        <p:nvSpPr>
          <p:cNvPr id="15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采取措施降低信息风险</a:t>
            </a:r>
            <a:endParaRPr lang="en-US" sz="1500" b="0" strike="noStrike" spc="-1">
              <a:solidFill>
                <a:srgbClr val="000000"/>
              </a:solidFill>
              <a:latin typeface="Arial"/>
            </a:endParaRPr>
          </a:p>
        </p:txBody>
      </p:sp>
      <p:sp>
        <p:nvSpPr>
          <p:cNvPr id="15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风险处理</a:t>
            </a:r>
            <a:endParaRPr lang="en-US" sz="2200" b="0" strike="noStrike" spc="-1">
              <a:solidFill>
                <a:srgbClr val="000000"/>
              </a:solidFill>
              <a:latin typeface="Arial"/>
            </a:endParaRPr>
          </a:p>
        </p:txBody>
      </p:sp>
      <p:sp>
        <p:nvSpPr>
          <p:cNvPr id="15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持续监测风险状况并进行审计</a:t>
            </a:r>
            <a:endParaRPr lang="en-US" sz="1500" b="0" strike="noStrike" spc="-1">
              <a:solidFill>
                <a:srgbClr val="000000"/>
              </a:solidFill>
              <a:latin typeface="Arial"/>
            </a:endParaRPr>
          </a:p>
        </p:txBody>
      </p:sp>
      <p:sp>
        <p:nvSpPr>
          <p:cNvPr id="15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监控与审计</a:t>
            </a:r>
            <a:endParaRPr lang="en-US" sz="22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4"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企业信息风险管理的核心原则</a:t>
            </a:r>
            <a:endParaRPr lang="en-US" sz="3600" b="0" strike="noStrike" spc="-1">
              <a:solidFill>
                <a:schemeClr val="dk1"/>
              </a:solidFill>
              <a:latin typeface="Arial"/>
            </a:endParaRPr>
          </a:p>
        </p:txBody>
      </p:sp>
      <p:sp>
        <p:nvSpPr>
          <p:cNvPr id="155"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企业信息风险管理的核心原则是风险管理责任、风险认知、风险评估、风险响应、风险监控。风险管理责任是明确责任主体及职责；风险认知是认识和理解信息风险的概念和特征；风险评估是评估信息风险的可能性和影响程度；风险响应是制定对应措施应对信息风险；风险监控是持续监测信息风险的状况，并采取必要的措施应对风险的变化。</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企业信息资产的价值与保护</a:t>
            </a:r>
            <a:endParaRPr lang="en-US" sz="3600" b="0" strike="noStrike" spc="-1">
              <a:solidFill>
                <a:schemeClr val="dk1"/>
              </a:solidFill>
              <a:latin typeface="Arial"/>
            </a:endParaRPr>
          </a:p>
        </p:txBody>
      </p:sp>
      <p:sp>
        <p:nvSpPr>
          <p:cNvPr id="15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0"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企业信息资产的价值</a:t>
            </a:r>
            <a:endParaRPr lang="en-US" sz="3500" b="0" strike="noStrike" spc="-1">
              <a:solidFill>
                <a:srgbClr val="000000"/>
              </a:solidFill>
              <a:latin typeface="Arial"/>
            </a:endParaRPr>
          </a:p>
        </p:txBody>
      </p:sp>
      <p:sp>
        <p:nvSpPr>
          <p:cNvPr id="161"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企业信息资产是企业最重要的资产之一，包括数据、软件、网络设备等，对企业的正常运营和发展至关重要。这些信息资产不仅体现了企业的核心竞争力，还是企业未来发展的重要基石。</a:t>
            </a:r>
            <a:endParaRPr lang="en-US" sz="2500" b="0" strike="noStrike" spc="-1">
              <a:solidFill>
                <a:srgbClr val="000000"/>
              </a:solidFill>
              <a:latin typeface="Arial"/>
            </a:endParaRPr>
          </a:p>
        </p:txBody>
      </p:sp>
      <p:sp>
        <p:nvSpPr>
          <p:cNvPr id="16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保护企业信息资产的重要性</a:t>
            </a:r>
            <a:endParaRPr lang="en-US" sz="3600" b="0" strike="noStrike" spc="-1">
              <a:solidFill>
                <a:schemeClr val="dk1"/>
              </a:solidFill>
              <a:latin typeface="Arial"/>
            </a:endParaRPr>
          </a:p>
        </p:txBody>
      </p:sp>
      <p:sp>
        <p:nvSpPr>
          <p:cNvPr id="16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保护企业机密信息</a:t>
            </a:r>
            <a:endParaRPr lang="en-US" sz="2000" b="0" strike="noStrike" spc="-1">
              <a:solidFill>
                <a:srgbClr val="000000"/>
              </a:solidFill>
              <a:latin typeface="Arial"/>
            </a:endParaRPr>
          </a:p>
        </p:txBody>
      </p:sp>
      <p:sp>
        <p:nvSpPr>
          <p:cNvPr id="16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信息泄露</a:t>
            </a:r>
            <a:endParaRPr lang="en-US" sz="3000" b="0" strike="noStrike" spc="-1">
              <a:solidFill>
                <a:srgbClr val="000000"/>
              </a:solidFill>
              <a:latin typeface="Arial"/>
            </a:endParaRPr>
          </a:p>
        </p:txBody>
      </p:sp>
      <p:sp>
        <p:nvSpPr>
          <p:cNvPr id="16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67"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6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防范黑客入侵</a:t>
            </a:r>
            <a:endParaRPr lang="en-US" sz="2000" b="0" strike="noStrike" spc="-1">
              <a:solidFill>
                <a:srgbClr val="000000"/>
              </a:solidFill>
              <a:latin typeface="Arial"/>
            </a:endParaRPr>
          </a:p>
        </p:txBody>
      </p:sp>
      <p:sp>
        <p:nvSpPr>
          <p:cNvPr id="16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网络攻击</a:t>
            </a:r>
            <a:endParaRPr lang="en-US" sz="3000" b="0" strike="noStrike" spc="-1">
              <a:solidFill>
                <a:srgbClr val="000000"/>
              </a:solidFill>
              <a:latin typeface="Arial"/>
            </a:endParaRPr>
          </a:p>
        </p:txBody>
      </p:sp>
      <p:sp>
        <p:nvSpPr>
          <p:cNvPr id="17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7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确保业务持续稳定运行</a:t>
            </a:r>
            <a:endParaRPr lang="en-US" sz="2000" b="0" strike="noStrike" spc="-1">
              <a:solidFill>
                <a:srgbClr val="000000"/>
              </a:solidFill>
              <a:latin typeface="Arial"/>
            </a:endParaRPr>
          </a:p>
        </p:txBody>
      </p:sp>
      <p:sp>
        <p:nvSpPr>
          <p:cNvPr id="17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业务中断</a:t>
            </a:r>
            <a:endParaRPr lang="en-US" sz="30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保护企业信息资产的方法</a:t>
            </a:r>
            <a:endParaRPr lang="en-US" sz="3600" b="0" strike="noStrike" spc="-1">
              <a:solidFill>
                <a:schemeClr val="dk1"/>
              </a:solidFill>
              <a:latin typeface="Arial"/>
            </a:endParaRPr>
          </a:p>
        </p:txBody>
      </p:sp>
      <p:sp>
        <p:nvSpPr>
          <p:cNvPr id="17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保障信息传输与存储安全</a:t>
            </a:r>
            <a:endParaRPr lang="en-US" sz="1500" b="0" strike="noStrike" spc="-1">
              <a:solidFill>
                <a:srgbClr val="000000"/>
              </a:solidFill>
              <a:latin typeface="Arial"/>
            </a:endParaRPr>
          </a:p>
        </p:txBody>
      </p:sp>
      <p:sp>
        <p:nvSpPr>
          <p:cNvPr id="17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加密技术</a:t>
            </a:r>
            <a:endParaRPr lang="en-US" sz="2200" b="0" strike="noStrike" spc="-1">
              <a:solidFill>
                <a:srgbClr val="000000"/>
              </a:solidFill>
              <a:latin typeface="Arial"/>
            </a:endParaRPr>
          </a:p>
        </p:txBody>
      </p:sp>
      <p:sp>
        <p:nvSpPr>
          <p:cNvPr id="17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限制非授权人员的访问权限</a:t>
            </a:r>
            <a:endParaRPr lang="en-US" sz="1500" b="0" strike="noStrike" spc="-1">
              <a:solidFill>
                <a:srgbClr val="000000"/>
              </a:solidFill>
              <a:latin typeface="Arial"/>
            </a:endParaRPr>
          </a:p>
        </p:txBody>
      </p:sp>
      <p:sp>
        <p:nvSpPr>
          <p:cNvPr id="17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访问控制</a:t>
            </a:r>
            <a:endParaRPr lang="en-US" sz="2200" b="0" strike="noStrike" spc="-1">
              <a:solidFill>
                <a:srgbClr val="000000"/>
              </a:solidFill>
              <a:latin typeface="Arial"/>
            </a:endParaRPr>
          </a:p>
        </p:txBody>
      </p:sp>
      <p:sp>
        <p:nvSpPr>
          <p:cNvPr id="17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监控信息资产的使用情况</a:t>
            </a:r>
            <a:endParaRPr lang="en-US" sz="1500" b="0" strike="noStrike" spc="-1">
              <a:solidFill>
                <a:srgbClr val="000000"/>
              </a:solidFill>
              <a:latin typeface="Arial"/>
            </a:endParaRPr>
          </a:p>
        </p:txBody>
      </p:sp>
      <p:sp>
        <p:nvSpPr>
          <p:cNvPr id="17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安全审计</a:t>
            </a:r>
            <a:endParaRPr lang="en-US" sz="2200" b="0" strike="noStrike" spc="-1">
              <a:solidFill>
                <a:srgbClr val="000000"/>
              </a:solidFill>
              <a:latin typeface="Arial"/>
            </a:endParaRPr>
          </a:p>
        </p:txBody>
      </p:sp>
      <p:sp>
        <p:nvSpPr>
          <p:cNvPr id="18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提升员工安全意识</a:t>
            </a:r>
            <a:endParaRPr lang="en-US" sz="1500" b="0" strike="noStrike" spc="-1">
              <a:solidFill>
                <a:srgbClr val="000000"/>
              </a:solidFill>
              <a:latin typeface="Arial"/>
            </a:endParaRPr>
          </a:p>
        </p:txBody>
      </p:sp>
      <p:sp>
        <p:nvSpPr>
          <p:cNvPr id="18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安全培训</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外部黑客攻击</a:t>
            </a:r>
            <a:endParaRPr lang="en-US" sz="2200" b="0" strike="noStrike" spc="-1">
              <a:solidFill>
                <a:srgbClr val="000000"/>
              </a:solidFill>
              <a:latin typeface="Arial"/>
            </a:endParaRPr>
          </a:p>
        </p:txBody>
      </p:sp>
      <p:sp>
        <p:nvSpPr>
          <p:cNvPr id="18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更新防火墙技术</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加强网络监控</a:t>
            </a:r>
            <a:endParaRPr lang="en-US" sz="1500" b="0" strike="noStrike" spc="-1">
              <a:solidFill>
                <a:srgbClr val="000000"/>
              </a:solidFill>
              <a:latin typeface="Arial"/>
            </a:endParaRPr>
          </a:p>
        </p:txBody>
      </p:sp>
      <p:sp>
        <p:nvSpPr>
          <p:cNvPr id="18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技术漏洞</a:t>
            </a:r>
            <a:endParaRPr lang="en-US" sz="2200" b="0" strike="noStrike" spc="-1">
              <a:solidFill>
                <a:srgbClr val="000000"/>
              </a:solidFill>
              <a:latin typeface="Arial"/>
            </a:endParaRPr>
          </a:p>
        </p:txBody>
      </p:sp>
      <p:sp>
        <p:nvSpPr>
          <p:cNvPr id="18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定期更新软件补丁</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加强系统漏洞扫描</a:t>
            </a:r>
            <a:endParaRPr lang="en-US" sz="1500" b="0" strike="noStrike" spc="-1">
              <a:solidFill>
                <a:srgbClr val="000000"/>
              </a:solidFill>
              <a:latin typeface="Arial"/>
            </a:endParaRPr>
          </a:p>
        </p:txBody>
      </p:sp>
      <p:sp>
        <p:nvSpPr>
          <p:cNvPr id="18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9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保护企业信息资产的挑战</a:t>
            </a:r>
            <a:endParaRPr lang="en-US" sz="3600" b="0" strike="noStrike" spc="-1">
              <a:solidFill>
                <a:schemeClr val="dk1"/>
              </a:solidFill>
              <a:latin typeface="Arial"/>
            </a:endParaRPr>
          </a:p>
        </p:txBody>
      </p:sp>
      <p:sp>
        <p:nvSpPr>
          <p:cNvPr id="19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内部员工安全意识不足</a:t>
            </a:r>
            <a:endParaRPr lang="en-US" sz="2200" b="0" strike="noStrike" spc="-1">
              <a:solidFill>
                <a:srgbClr val="000000"/>
              </a:solidFill>
              <a:latin typeface="Arial"/>
            </a:endParaRPr>
          </a:p>
        </p:txBody>
      </p:sp>
      <p:sp>
        <p:nvSpPr>
          <p:cNvPr id="19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加强安全意识培训</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制定内部安全政策</a:t>
            </a:r>
            <a:endParaRPr lang="en-US" sz="1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6"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企业信息风险管理</a:t>
            </a:r>
            <a:endParaRPr lang="en-US" sz="3500" b="0" strike="noStrike" spc="-1">
              <a:solidFill>
                <a:srgbClr val="000000"/>
              </a:solidFill>
              <a:latin typeface="Arial"/>
            </a:endParaRPr>
          </a:p>
        </p:txBody>
      </p:sp>
      <p:sp>
        <p:nvSpPr>
          <p:cNvPr id="197"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企业信息风险管理是保护信息资产的关键环节，通过建立健全的信息安全管理体系，识别和评估潜在风险，采取相应措施进行防范和处理，以确保企业信息资产的安全和可靠性。</a:t>
            </a:r>
            <a:endParaRPr lang="en-US" sz="2500" b="0" strike="noStrike" spc="-1">
              <a:solidFill>
                <a:srgbClr val="000000"/>
              </a:solidFill>
              <a:latin typeface="Arial"/>
            </a:endParaRPr>
          </a:p>
        </p:txBody>
      </p:sp>
      <p:sp>
        <p:nvSpPr>
          <p:cNvPr id="19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9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0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第四章 信息安全管理体系</a:t>
            </a:r>
            <a:endParaRPr lang="en-US" sz="3600" b="0" strike="noStrike" spc="-1">
              <a:solidFill>
                <a:schemeClr val="dk1"/>
              </a:solidFill>
              <a:latin typeface="Arial"/>
            </a:endParaRPr>
          </a:p>
        </p:txBody>
      </p:sp>
      <p:sp>
        <p:nvSpPr>
          <p:cNvPr id="20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信息安全管理体系的概念</a:t>
            </a:r>
            <a:endParaRPr lang="en-US" sz="3500" b="0" strike="noStrike" spc="-1">
              <a:solidFill>
                <a:srgbClr val="000000"/>
              </a:solidFill>
              <a:latin typeface="Arial"/>
            </a:endParaRPr>
          </a:p>
        </p:txBody>
      </p:sp>
      <p:sp>
        <p:nvSpPr>
          <p:cNvPr id="20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信息安全管理体系是企业为了保护信息资产而建立的一套结构化的管理系统，包括政策、流程、控制等。通过信息安全管理体系，企业可以有效防范各类信息安全风险，确保信息资产的安全性和可靠性。</a:t>
            </a:r>
            <a:endParaRPr lang="en-US" sz="2500" b="0" strike="noStrike" spc="-1">
              <a:solidFill>
                <a:srgbClr val="000000"/>
              </a:solidFill>
              <a:latin typeface="Arial"/>
            </a:endParaRPr>
          </a:p>
        </p:txBody>
      </p:sp>
      <p:sp>
        <p:nvSpPr>
          <p:cNvPr id="20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https://d.book118.com/998013120011006050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136</Paragraphs>
  <Slides>23</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23</vt:i4>
      </vt:variant>
    </vt:vector>
  </HeadingPairs>
  <TitlesOfParts>
    <vt:vector baseType="lpstr" size="31">
      <vt:lpstr>Arial</vt:lpstr>
      <vt:lpstr>Calibri</vt:lpstr>
      <vt:lpstr>微软雅黑</vt:lpstr>
      <vt:lpstr>Times New Roman</vt:lpstr>
      <vt:lpstr>Wingdings</vt:lpstr>
      <vt:lpstr>Symbol</vt:lpstr>
      <vt:lpstr>DejaVu Sans</vt:lpstr>
      <vt:lpstr>Office Theme</vt:lpstr>
      <vt:lpstr>企业风险管理的信息风险</vt:lpstr>
      <vt:lpstr>目录</vt:lpstr>
      <vt:lpstr>第1章 企业风险管理简介</vt:lpstr>
      <vt:lpstr> </vt:lpstr>
      <vt:lpstr>企业风险管理的重要性</vt:lpstr>
      <vt:lpstr>企业风险管理的步骤</vt:lpstr>
      <vt:lpstr>企业信息风险的定义</vt:lpstr>
      <vt:lpstr>第2章 企业信息风险管理框架</vt:lpstr>
      <vt:lpstr>企业信息风险管理框架概述</vt:lpstr>
      <vt:lpstr>企业信息风险管理框架的要素</vt:lpstr>
      <vt:lpstr>企业信息风险管理的核心原则</vt:lpstr>
      <vt:lpstr> </vt:lpstr>
      <vt:lpstr>企业信息风险管理框架概述</vt:lpstr>
      <vt:lpstr>企业信息风险管理的核心原则</vt:lpstr>
      <vt:lpstr>第3章 企业信息资产的价值与保护</vt:lpstr>
      <vt:lpstr> </vt:lpstr>
      <vt:lpstr>保护企业信息资产的重要性</vt:lpstr>
      <vt:lpstr>保护企业信息资产的方法</vt:lpstr>
      <vt:lpstr>保护企业信息资产的挑战</vt:lpstr>
      <vt:lpstr> </vt:lpstr>
      <vt:lpstr>第四章 信息安全管理体系</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2024-09-29T14:52:05.952</cp:lastPrinted>
  <dcterms:created xsi:type="dcterms:W3CDTF">2024-09-29T06:52:05Z</dcterms:created>
  <dcterms:modified xsi:type="dcterms:W3CDTF">2024-09-29T06:52:07Z</dcterms:modified>
</cp:coreProperties>
</file>