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29848" cy="5135539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D63D7-C890-43AE-8FEB-41290955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9965A-ADB7-4BB1-8CA6-D35E8DE99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7B1B8-D70F-47EF-ADDD-5FA8959C3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CE0C0-7081-4C7E-98F0-AF2B4C117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A61C3-E976-42B8-86A1-C3872E44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A69F2-055E-49F3-BFCE-7763310A0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AE5BDF-1D58-479A-9805-825B9D9AB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FF196-E148-4885-BB95-5E7821BD7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74CFC-EA24-4EB3-8A25-30496FE1E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3C289-2C6C-49E8-BC45-B565D8E2B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890DA-1E9F-4E20-B42D-C92A87316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14" Type="http://schemas.openxmlformats.org/officeDocument/2006/relationships/image" Target="../media/image17.png" /><Relationship Id="rId15" Type="http://schemas.openxmlformats.org/officeDocument/2006/relationships/image" Target="../media/image18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jpe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170440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29848" cy="5135539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78973" y="1844501"/>
            <a:ext cx="4286250" cy="1102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3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2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珠海土地市场月报</a:t>
            </a:r>
            <a:endParaRPr lang="Microsoft YaHei" altLang="Microsoft YaHei" sz="42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1590" algn="l" rtl="0" eaLnBrk="0">
              <a:lnSpc>
                <a:spcPct val="91000"/>
              </a:lnSpc>
            </a:pPr>
            <a:r>
              <a:rPr sz="24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2023年12月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29848" cy="5135539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450819" y="990449"/>
            <a:ext cx="1851660" cy="2150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03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3600" kern="0" spc="-50">
                <a:ln w="1524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土地市场</a:t>
            </a:r>
            <a:endParaRPr lang="KaiTi" altLang="KaiTi" sz="36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550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</a:t>
            </a:r>
            <a:endParaRPr lang="KaiTi" altLang="KaiTi" sz="1800"/>
          </a:p>
          <a:p>
            <a:pPr marL="14604" algn="l" rtl="0" eaLnBrk="0">
              <a:lnSpc>
                <a:spcPct val="99000"/>
              </a:lnSpc>
              <a:spcBef>
                <a:spcPts val="692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</a:t>
            </a:r>
            <a:endParaRPr lang="KaiTi" altLang="KaiTi" sz="1800"/>
          </a:p>
          <a:p>
            <a:pPr marL="28575" algn="l" rtl="0" eaLnBrk="0">
              <a:lnSpc>
                <a:spcPct val="97000"/>
              </a:lnSpc>
              <a:spcBef>
                <a:spcPts val="700"/>
              </a:spcBef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商办用地</a:t>
            </a:r>
            <a:endParaRPr lang="KaiTi" altLang="KaiTi" sz="1800"/>
          </a:p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22859" algn="l" rtl="0" eaLnBrk="0">
              <a:lnSpc>
                <a:spcPct val="96000"/>
              </a:lnSpc>
              <a:spcBef>
                <a:spcPts val="2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土地排行榜</a:t>
            </a:r>
            <a:endParaRPr lang="KaiTi" altLang="KaiTi" sz="1800"/>
          </a:p>
        </p:txBody>
      </p:sp>
      <p:sp>
        <p:nvSpPr>
          <p:cNvPr id="12" name="textbox 1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" name="table 14"/>
          <p:cNvGraphicFramePr>
            <a:graphicFrameLocks noGrp="1"/>
          </p:cNvGraphicFramePr>
          <p:nvPr/>
        </p:nvGraphicFramePr>
        <p:xfrm>
          <a:off x="363288" y="3038334"/>
          <a:ext cx="8402954" cy="1054100"/>
        </p:xfrm>
        <a:graphic>
          <a:graphicData uri="http://schemas.openxmlformats.org/drawingml/2006/table">
            <a:tbl>
              <a:tblPr/>
              <a:tblGrid>
                <a:gridCol w="842010"/>
                <a:gridCol w="840105"/>
                <a:gridCol w="671830"/>
                <a:gridCol w="840105"/>
                <a:gridCol w="671830"/>
                <a:gridCol w="839469"/>
                <a:gridCol w="671830"/>
                <a:gridCol w="671830"/>
                <a:gridCol w="840105"/>
                <a:gridCol w="840105"/>
                <a:gridCol w="673734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96214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规划用途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97485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土地宗数</a:t>
                      </a:r>
                      <a:endParaRPr lang="KaiTi" altLang="KaiTi" sz="900"/>
                    </a:p>
                    <a:p>
                      <a:pPr marL="330834" algn="l" rtl="0" eaLnBrk="0">
                        <a:lnSpc>
                          <a:spcPct val="91000"/>
                        </a:lnSpc>
                        <a:spcBef>
                          <a:spcPts val="23"/>
                        </a:spcBef>
                      </a:pPr>
                      <a:r>
                        <a:rPr sz="8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12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559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8001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283209" algn="l" rtl="0" eaLnBrk="0">
                        <a:lnSpc>
                          <a:spcPct val="81000"/>
                        </a:lnSpc>
                        <a:spcBef>
                          <a:spcPts val="4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(万m</a:t>
                      </a:r>
                      <a:r>
                        <a:rPr sz="900" b="1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12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559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19303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254634" algn="l" rtl="0" eaLnBrk="0">
                        <a:lnSpc>
                          <a:spcPct val="81000"/>
                        </a:lnSpc>
                        <a:spcBef>
                          <a:spcPts val="1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75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622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7335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溢价率</a:t>
                      </a:r>
                      <a:endParaRPr lang="KaiTi" altLang="KaiTi" sz="900"/>
                    </a:p>
                    <a:p>
                      <a:pPr marL="27622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"/>
                    </a:p>
                    <a:p>
                      <a:pPr marL="23495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较去年同期变化</a:t>
                      </a:r>
                      <a:endParaRPr lang="KaiTi" altLang="KaiTi" sz="900"/>
                    </a:p>
                    <a:p>
                      <a:pPr marL="360679" algn="l" rtl="0" eaLnBrk="0">
                        <a:lnSpc>
                          <a:spcPct val="91000"/>
                        </a:lnSpc>
                        <a:spcBef>
                          <a:spcPts val="40"/>
                        </a:spcBef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14097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土地出让金</a:t>
                      </a:r>
                      <a:endParaRPr lang="KaiTi" altLang="KaiTi" sz="900"/>
                    </a:p>
                    <a:p>
                      <a:pPr marL="274320" algn="l" rtl="0" eaLnBrk="0">
                        <a:lnSpc>
                          <a:spcPct val="81000"/>
                        </a:lnSpc>
                      </a:pPr>
                      <a:r>
                        <a:rPr sz="900" kern="0" spc="-6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(亿元)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75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622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4444" algn="l" rtl="0" eaLnBrk="0">
                        <a:lnSpc>
                          <a:spcPct val="8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住宅用地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93.09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-63.4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6800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-26.8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63.3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-73.2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Arial" altLang="Arial" sz="100"/>
                    </a:p>
                    <a:p>
                      <a:pPr marL="10795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商办用地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84000"/>
                        </a:lnSpc>
                      </a:pPr>
                      <a:r>
                        <a:rPr sz="8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160.3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1518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-66.5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3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-12.8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6350" algn="l" rtl="0" eaLnBrk="0">
                        <a:lnSpc>
                          <a:spcPct val="8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工业用地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-47.2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697.45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-59.4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235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16.41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-60.8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Arial" altLang="Arial" sz="100"/>
                    </a:p>
                    <a:p>
                      <a:pPr marL="7620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其他用地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-68.3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2285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491.8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2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1.46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87.9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68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6000"/>
                        </a:lnSpc>
                      </a:pPr>
                      <a:endParaRPr lang="Arial" altLang="Arial" sz="100"/>
                    </a:p>
                    <a:p>
                      <a:pPr marL="3175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各类用地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-49.3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799.65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-59.9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1020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-27.3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81.59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-70.8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le 16"/>
          <p:cNvGraphicFramePr>
            <a:graphicFrameLocks noGrp="1"/>
          </p:cNvGraphicFramePr>
          <p:nvPr/>
        </p:nvGraphicFramePr>
        <p:xfrm>
          <a:off x="363288" y="778697"/>
          <a:ext cx="8402955" cy="1054100"/>
        </p:xfrm>
        <a:graphic>
          <a:graphicData uri="http://schemas.openxmlformats.org/drawingml/2006/table">
            <a:tbl>
              <a:tblPr/>
              <a:tblGrid>
                <a:gridCol w="1346200"/>
                <a:gridCol w="1343660"/>
                <a:gridCol w="1007744"/>
                <a:gridCol w="1343660"/>
                <a:gridCol w="1007744"/>
                <a:gridCol w="1344295"/>
                <a:gridCol w="1009650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448309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规划用途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49580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土地宗数</a:t>
                      </a:r>
                      <a:endParaRPr lang="KaiTi" altLang="KaiTi" sz="900"/>
                    </a:p>
                    <a:p>
                      <a:pPr marL="582930" algn="l" rtl="0" eaLnBrk="0">
                        <a:lnSpc>
                          <a:spcPct val="91000"/>
                        </a:lnSpc>
                        <a:spcBef>
                          <a:spcPts val="23"/>
                        </a:spcBef>
                      </a:pPr>
                      <a:r>
                        <a:rPr sz="8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0640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44386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33210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535940" algn="l" rtl="0" eaLnBrk="0">
                        <a:lnSpc>
                          <a:spcPct val="81000"/>
                        </a:lnSpc>
                        <a:spcBef>
                          <a:spcPts val="4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(万m</a:t>
                      </a:r>
                      <a:r>
                        <a:rPr sz="900" b="1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0703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44450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44576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507365" algn="l" rtl="0" eaLnBrk="0">
                        <a:lnSpc>
                          <a:spcPct val="81000"/>
                        </a:lnSpc>
                        <a:spcBef>
                          <a:spcPts val="1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0703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44386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4444" algn="l" rtl="0" eaLnBrk="0">
                        <a:lnSpc>
                          <a:spcPct val="87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住宅用地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-53.6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147.01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-48.4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8324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10795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商办用地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3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3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3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3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3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3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6350" algn="l" rtl="0" eaLnBrk="0">
                        <a:lnSpc>
                          <a:spcPct val="8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工业用地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-46.9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790.26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-56.9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Arial" altLang="Arial" sz="100"/>
                    </a:p>
                    <a:p>
                      <a:pPr marL="7620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其他用地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-68.3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2285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491.8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68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6000"/>
                        </a:lnSpc>
                      </a:pPr>
                      <a:endParaRPr lang="Arial" altLang="Arial" sz="100"/>
                    </a:p>
                    <a:p>
                      <a:pPr marL="3175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各类用地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-47.9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943.67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-56.1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1678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</a:tbl>
          </a:graphicData>
        </a:graphic>
      </p:graphicFrame>
      <p:sp>
        <p:nvSpPr>
          <p:cNvPr id="18" name="textbox 18"/>
          <p:cNvSpPr/>
          <p:nvPr/>
        </p:nvSpPr>
        <p:spPr>
          <a:xfrm>
            <a:off x="-12700" y="-12700"/>
            <a:ext cx="5777865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各类用地|土地供求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2023年1-12月珠海市土地市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场推出情况</a:t>
            </a:r>
            <a:endParaRPr lang="KaiTi" altLang="KaiTi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3369105" y="2835909"/>
            <a:ext cx="2396489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2023年1-12月珠海市土地市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场成交情况</a:t>
            </a:r>
            <a:endParaRPr lang="KaiTi" altLang="KaiTi" sz="1100"/>
          </a:p>
        </p:txBody>
      </p:sp>
      <p:sp>
        <p:nvSpPr>
          <p:cNvPr id="24" name="textbox 24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6279" y="2060494"/>
            <a:ext cx="7660140" cy="2465231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-12700" y="-12700"/>
            <a:ext cx="8475344" cy="1113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各类用地|土地供求</a:t>
            </a:r>
            <a:endParaRPr lang="KaiTi" altLang="KaiTi" sz="1800"/>
          </a:p>
          <a:p>
            <a:pPr algn="r" rtl="0" eaLnBrk="0">
              <a:lnSpc>
                <a:spcPct val="87000"/>
              </a:lnSpc>
              <a:spcBef>
                <a:spcPts val="1448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2023年1-12月，珠海共推出各类用地规划建筑面积943.67万㎡，同比下降56.05%；成交规划建筑面积799.65万㎡，同比下降59.86%。</a:t>
            </a:r>
            <a:endParaRPr lang="KaiTi" altLang="KaiTi" sz="1100"/>
          </a:p>
          <a:p>
            <a:pPr marL="381634" algn="l" rtl="0" eaLnBrk="0">
              <a:lnSpc>
                <a:spcPts val="2782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2023年12月，珠海共推出各类用地规划建筑面积120.05万㎡，同比增长118.83%；成交规划建筑面积27.81万㎡，同比下降88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.79%。</a:t>
            </a:r>
            <a:endParaRPr lang="KaiTi" altLang="KaiTi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827677" y="1282922"/>
            <a:ext cx="6507480" cy="621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5"/>
              </a:lnSpc>
            </a:pPr>
            <a:endParaRPr lang="Arial" altLang="Arial" sz="100"/>
          </a:p>
          <a:p>
            <a:pPr marL="192532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2021年1月-2023年12月珠海市各类用地推出与成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交同比走势</a:t>
            </a:r>
            <a:endParaRPr lang="KaiTi" altLang="KaiTi" sz="1100"/>
          </a:p>
          <a:p>
            <a:pPr marL="12700" algn="l" rtl="0" eaLnBrk="0">
              <a:lnSpc>
                <a:spcPts val="1108"/>
              </a:lnSpc>
              <a:spcBef>
                <a:spcPts val="435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1231900" algn="l" rtl="0" eaLnBrk="0">
              <a:lnSpc>
                <a:spcPct val="96000"/>
              </a:lnSpc>
              <a:spcBef>
                <a:spcPts val="1"/>
              </a:spcBef>
              <a:tabLst>
                <a:tab pos="126428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推出规划建筑面积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成交规划建筑面积      推出规划建筑面积同比       成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交规划建筑面积同比</a:t>
            </a:r>
            <a:endParaRPr lang="KaiTi" altLang="KaiTi" sz="9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5886467" y="1777601"/>
            <a:ext cx="247650" cy="60325"/>
            <a:chExt cx="247650" cy="60325"/>
          </a:xfrm>
        </p:grpSpPr>
        <p:sp>
          <p:nvSpPr>
            <p:cNvPr id="34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4400568" y="1777601"/>
            <a:ext cx="247650" cy="60325"/>
            <a:chExt cx="247650" cy="60325"/>
          </a:xfrm>
        </p:grpSpPr>
        <p:sp>
          <p:nvSpPr>
            <p:cNvPr id="38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2" name="path"/>
          <p:cNvSpPr/>
          <p:nvPr/>
        </p:nvSpPr>
        <p:spPr>
          <a:xfrm>
            <a:off x="3100405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path"/>
          <p:cNvSpPr/>
          <p:nvPr/>
        </p:nvSpPr>
        <p:spPr>
          <a:xfrm>
            <a:off x="1802991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textbox 46"/>
          <p:cNvSpPr/>
          <p:nvPr/>
        </p:nvSpPr>
        <p:spPr>
          <a:xfrm>
            <a:off x="8449440" y="1499792"/>
            <a:ext cx="252095" cy="3108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98425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20320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032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032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6509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7145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4604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6509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6509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-200</a:t>
            </a:r>
            <a:endParaRPr lang="KaiTi" altLang="KaiTi" sz="900"/>
          </a:p>
        </p:txBody>
      </p:sp>
      <p:sp>
        <p:nvSpPr>
          <p:cNvPr id="48" name="textbox 48"/>
          <p:cNvSpPr/>
          <p:nvPr/>
        </p:nvSpPr>
        <p:spPr>
          <a:xfrm>
            <a:off x="433240" y="2022397"/>
            <a:ext cx="195579" cy="2586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marL="1524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5240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4604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21590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algn="r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50" name="textbox 50"/>
          <p:cNvSpPr/>
          <p:nvPr/>
        </p:nvSpPr>
        <p:spPr>
          <a:xfrm rot="18000000">
            <a:off x="376976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52" name="textbox 52"/>
          <p:cNvSpPr/>
          <p:nvPr/>
        </p:nvSpPr>
        <p:spPr>
          <a:xfrm rot="18000000">
            <a:off x="398219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54" name="textbox 54"/>
          <p:cNvSpPr/>
          <p:nvPr/>
        </p:nvSpPr>
        <p:spPr>
          <a:xfrm rot="18000000">
            <a:off x="419462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56" name="textbox 56"/>
          <p:cNvSpPr/>
          <p:nvPr/>
        </p:nvSpPr>
        <p:spPr>
          <a:xfrm rot="18000000">
            <a:off x="461948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58" name="textbox 58"/>
          <p:cNvSpPr/>
          <p:nvPr/>
        </p:nvSpPr>
        <p:spPr>
          <a:xfrm rot="18000000">
            <a:off x="483191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60" name="textbox 60"/>
          <p:cNvSpPr/>
          <p:nvPr/>
        </p:nvSpPr>
        <p:spPr>
          <a:xfrm rot="18000000">
            <a:off x="440705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62" name="textbox 6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64" name="textbox 64"/>
          <p:cNvSpPr/>
          <p:nvPr/>
        </p:nvSpPr>
        <p:spPr>
          <a:xfrm rot="18000000">
            <a:off x="6106658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66" name="textbox 66"/>
          <p:cNvSpPr/>
          <p:nvPr/>
        </p:nvSpPr>
        <p:spPr>
          <a:xfrm rot="18000000">
            <a:off x="5894229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68" name="textbox 68"/>
          <p:cNvSpPr/>
          <p:nvPr/>
        </p:nvSpPr>
        <p:spPr>
          <a:xfrm rot="18000000">
            <a:off x="6319187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70" name="textbox 70"/>
          <p:cNvSpPr/>
          <p:nvPr/>
        </p:nvSpPr>
        <p:spPr>
          <a:xfrm rot="18000000">
            <a:off x="653161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72" name="textbox 72"/>
          <p:cNvSpPr/>
          <p:nvPr/>
        </p:nvSpPr>
        <p:spPr>
          <a:xfrm rot="18000000">
            <a:off x="6744043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74" name="textbox 74"/>
          <p:cNvSpPr/>
          <p:nvPr/>
        </p:nvSpPr>
        <p:spPr>
          <a:xfrm rot="18000000">
            <a:off x="716890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76" name="textbox 76"/>
          <p:cNvSpPr/>
          <p:nvPr/>
        </p:nvSpPr>
        <p:spPr>
          <a:xfrm rot="18000000">
            <a:off x="738133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78" name="textbox 78"/>
          <p:cNvSpPr/>
          <p:nvPr/>
        </p:nvSpPr>
        <p:spPr>
          <a:xfrm rot="18000000">
            <a:off x="7593759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80" name="textbox 80"/>
          <p:cNvSpPr/>
          <p:nvPr/>
        </p:nvSpPr>
        <p:spPr>
          <a:xfrm rot="18000000">
            <a:off x="695647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82" name="textbox 82"/>
          <p:cNvSpPr/>
          <p:nvPr/>
        </p:nvSpPr>
        <p:spPr>
          <a:xfrm rot="18000000">
            <a:off x="568190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84" name="textbox 84"/>
          <p:cNvSpPr/>
          <p:nvPr/>
        </p:nvSpPr>
        <p:spPr>
          <a:xfrm rot="18000000">
            <a:off x="795663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86" name="textbox 86"/>
          <p:cNvSpPr/>
          <p:nvPr/>
        </p:nvSpPr>
        <p:spPr>
          <a:xfrm rot="18000000">
            <a:off x="1008092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88" name="textbox 88"/>
          <p:cNvSpPr/>
          <p:nvPr/>
        </p:nvSpPr>
        <p:spPr>
          <a:xfrm rot="18000000">
            <a:off x="3557239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90" name="textbox 90"/>
          <p:cNvSpPr/>
          <p:nvPr/>
        </p:nvSpPr>
        <p:spPr>
          <a:xfrm rot="18000000">
            <a:off x="3344810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92" name="textbox 92"/>
          <p:cNvSpPr/>
          <p:nvPr/>
        </p:nvSpPr>
        <p:spPr>
          <a:xfrm rot="18000000">
            <a:off x="58333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94" name="textbox 94"/>
          <p:cNvSpPr/>
          <p:nvPr/>
        </p:nvSpPr>
        <p:spPr>
          <a:xfrm rot="18000000">
            <a:off x="122062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96" name="textbox 96"/>
          <p:cNvSpPr/>
          <p:nvPr/>
        </p:nvSpPr>
        <p:spPr>
          <a:xfrm rot="18000000">
            <a:off x="143304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98" name="textbox 98"/>
          <p:cNvSpPr/>
          <p:nvPr/>
        </p:nvSpPr>
        <p:spPr>
          <a:xfrm rot="18000000">
            <a:off x="164547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100" name="textbox 100"/>
          <p:cNvSpPr/>
          <p:nvPr/>
        </p:nvSpPr>
        <p:spPr>
          <a:xfrm rot="18000000">
            <a:off x="185790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102" name="textbox 102"/>
          <p:cNvSpPr/>
          <p:nvPr/>
        </p:nvSpPr>
        <p:spPr>
          <a:xfrm rot="18000000">
            <a:off x="207033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104" name="textbox 104"/>
          <p:cNvSpPr/>
          <p:nvPr/>
        </p:nvSpPr>
        <p:spPr>
          <a:xfrm rot="18000000">
            <a:off x="228276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106" name="textbox 106"/>
          <p:cNvSpPr/>
          <p:nvPr/>
        </p:nvSpPr>
        <p:spPr>
          <a:xfrm rot="18000000">
            <a:off x="249519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108" name="textbox 108"/>
          <p:cNvSpPr/>
          <p:nvPr/>
        </p:nvSpPr>
        <p:spPr>
          <a:xfrm rot="18000000">
            <a:off x="313248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110" name="textbox 110"/>
          <p:cNvSpPr/>
          <p:nvPr/>
        </p:nvSpPr>
        <p:spPr>
          <a:xfrm rot="18000000">
            <a:off x="504434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112" name="textbox 112"/>
          <p:cNvSpPr/>
          <p:nvPr/>
        </p:nvSpPr>
        <p:spPr>
          <a:xfrm rot="18000000">
            <a:off x="8017874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114" name="textbox 114"/>
          <p:cNvSpPr/>
          <p:nvPr/>
        </p:nvSpPr>
        <p:spPr>
          <a:xfrm rot="18000000">
            <a:off x="7805643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116" name="textbox 116"/>
          <p:cNvSpPr/>
          <p:nvPr/>
        </p:nvSpPr>
        <p:spPr>
          <a:xfrm rot="18000000">
            <a:off x="5468456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118" name="textbox 118"/>
          <p:cNvSpPr/>
          <p:nvPr/>
        </p:nvSpPr>
        <p:spPr>
          <a:xfrm rot="18000000">
            <a:off x="2919309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120" name="textbox 120"/>
          <p:cNvSpPr/>
          <p:nvPr/>
        </p:nvSpPr>
        <p:spPr>
          <a:xfrm rot="18000000">
            <a:off x="5256225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122" name="textbox 122"/>
          <p:cNvSpPr/>
          <p:nvPr/>
        </p:nvSpPr>
        <p:spPr>
          <a:xfrm rot="18000000">
            <a:off x="2707078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20579" y="2413819"/>
            <a:ext cx="7660140" cy="2154769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-12700" y="-12700"/>
            <a:ext cx="8773159" cy="1472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各类用地|土地价格</a:t>
            </a:r>
            <a:endParaRPr lang="KaiTi" altLang="KaiTi" sz="1800"/>
          </a:p>
          <a:p>
            <a:pPr marL="381634" algn="l" rtl="0" eaLnBrk="0">
              <a:lnSpc>
                <a:spcPct val="98000"/>
              </a:lnSpc>
              <a:spcBef>
                <a:spcPts val="1439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2023年1-12月,珠海成交楼面均价为1020元/㎡，同比下跌27.31%；平均溢价率为0.1%，较去年同期增长0.06个百分点；各类用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地出让金达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81.59亿元，同比下降70.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82%。</a:t>
            </a:r>
            <a:endParaRPr lang="KaiTi" altLang="KaiTi" sz="11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200"/>
          </a:p>
          <a:p>
            <a:pPr marL="394970" indent="-13334" algn="l" rtl="0" eaLnBrk="0">
              <a:lnSpc>
                <a:spcPct val="98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2023年12月,珠海成交楼面均价为10898元/㎡，环比上涨3821.09%,同比上涨202.03%；平均溢价率为0%；各类用地出让金达30.3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1亿元，环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比增长1517.29%,同比下降66.13%。</a:t>
            </a:r>
            <a:endParaRPr lang="KaiTi" altLang="KaiTi" sz="11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442156" y="2375722"/>
            <a:ext cx="300990" cy="2233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16000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21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14000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21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12000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21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10000</a:t>
            </a:r>
            <a:endParaRPr lang="KaiTi" altLang="KaiTi" sz="900"/>
          </a:p>
          <a:p>
            <a:pPr marL="59055" algn="l" rtl="0" eaLnBrk="0">
              <a:lnSpc>
                <a:spcPct val="79000"/>
              </a:lnSpc>
              <a:spcBef>
                <a:spcPts val="121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8000</a:t>
            </a:r>
            <a:endParaRPr lang="KaiTi" altLang="KaiTi" sz="900"/>
          </a:p>
          <a:p>
            <a:pPr marL="60325" algn="l" rtl="0" eaLnBrk="0">
              <a:lnSpc>
                <a:spcPct val="79000"/>
              </a:lnSpc>
              <a:spcBef>
                <a:spcPts val="121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6000</a:t>
            </a:r>
            <a:endParaRPr lang="KaiTi" altLang="KaiTi" sz="900"/>
          </a:p>
          <a:p>
            <a:pPr marL="57150" algn="l" rtl="0" eaLnBrk="0">
              <a:lnSpc>
                <a:spcPct val="79000"/>
              </a:lnSpc>
              <a:spcBef>
                <a:spcPts val="121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4000</a:t>
            </a:r>
            <a:endParaRPr lang="KaiTi" altLang="KaiTi" sz="900"/>
          </a:p>
          <a:p>
            <a:pPr marL="59689" algn="l" rtl="0" eaLnBrk="0">
              <a:lnSpc>
                <a:spcPct val="79000"/>
              </a:lnSpc>
              <a:spcBef>
                <a:spcPts val="121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132" name="textbox 132"/>
          <p:cNvSpPr/>
          <p:nvPr/>
        </p:nvSpPr>
        <p:spPr>
          <a:xfrm>
            <a:off x="2530905" y="1636247"/>
            <a:ext cx="4072890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2021年1月-2023年12月珠海市各类用地成交楼盘均价及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溢价率走势</a:t>
            </a:r>
            <a:endParaRPr lang="KaiTi" altLang="KaiTi" sz="1100"/>
          </a:p>
        </p:txBody>
      </p:sp>
      <p:sp>
        <p:nvSpPr>
          <p:cNvPr id="134" name="textbox 134"/>
          <p:cNvSpPr/>
          <p:nvPr/>
        </p:nvSpPr>
        <p:spPr>
          <a:xfrm>
            <a:off x="8535508" y="1853118"/>
            <a:ext cx="165735" cy="275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40005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</a:t>
            </a:r>
            <a:endParaRPr lang="KaiTi" altLang="KaiTi" sz="900"/>
          </a:p>
          <a:p>
            <a:pPr marL="40005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45</a:t>
            </a:r>
            <a:endParaRPr lang="KaiTi" altLang="KaiTi" sz="900"/>
          </a:p>
          <a:p>
            <a:pPr marL="40005" algn="l" rtl="0" eaLnBrk="0">
              <a:lnSpc>
                <a:spcPct val="79000"/>
              </a:lnSpc>
              <a:spcBef>
                <a:spcPts val="79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</a:t>
            </a:r>
            <a:endParaRPr lang="KaiTi" altLang="KaiTi" sz="900"/>
          </a:p>
          <a:p>
            <a:pPr marL="42544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35</a:t>
            </a:r>
            <a:endParaRPr lang="KaiTi" altLang="KaiTi" sz="900"/>
          </a:p>
          <a:p>
            <a:pPr marL="42544" algn="l" rtl="0" eaLnBrk="0">
              <a:lnSpc>
                <a:spcPct val="79000"/>
              </a:lnSpc>
              <a:spcBef>
                <a:spcPts val="799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</a:t>
            </a:r>
            <a:endParaRPr lang="KaiTi" altLang="KaiTi" sz="900"/>
          </a:p>
          <a:p>
            <a:pPr marL="41909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</a:t>
            </a:r>
            <a:endParaRPr lang="KaiTi" altLang="KaiTi" sz="900"/>
          </a:p>
          <a:p>
            <a:pPr marL="41909" algn="l" rtl="0" eaLnBrk="0">
              <a:lnSpc>
                <a:spcPct val="79000"/>
              </a:lnSpc>
              <a:spcBef>
                <a:spcPts val="799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799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endParaRPr lang="KaiTi" altLang="KaiTi" sz="900"/>
          </a:p>
          <a:p>
            <a:pPr marL="43180" algn="l" rtl="0" eaLnBrk="0">
              <a:lnSpc>
                <a:spcPct val="78000"/>
              </a:lnSpc>
              <a:spcBef>
                <a:spcPts val="81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45084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136" name="textbox 136"/>
          <p:cNvSpPr/>
          <p:nvPr/>
        </p:nvSpPr>
        <p:spPr>
          <a:xfrm rot="18000000">
            <a:off x="473378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138" name="textbox 138"/>
          <p:cNvSpPr/>
          <p:nvPr/>
        </p:nvSpPr>
        <p:spPr>
          <a:xfrm rot="18000000">
            <a:off x="388406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140" name="textbox 140"/>
          <p:cNvSpPr/>
          <p:nvPr/>
        </p:nvSpPr>
        <p:spPr>
          <a:xfrm rot="18000000">
            <a:off x="409649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142" name="textbox 142"/>
          <p:cNvSpPr/>
          <p:nvPr/>
        </p:nvSpPr>
        <p:spPr>
          <a:xfrm rot="18000000">
            <a:off x="430892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144" name="textbox 144"/>
          <p:cNvSpPr/>
          <p:nvPr/>
        </p:nvSpPr>
        <p:spPr>
          <a:xfrm rot="18000000">
            <a:off x="452135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146" name="textbox 146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148" name="textbox 148"/>
          <p:cNvSpPr/>
          <p:nvPr/>
        </p:nvSpPr>
        <p:spPr>
          <a:xfrm>
            <a:off x="3655045" y="2099497"/>
            <a:ext cx="933450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土地成交楼面均价</a:t>
            </a:r>
            <a:endParaRPr lang="KaiTi" altLang="KaiTi" sz="900"/>
          </a:p>
        </p:txBody>
      </p:sp>
      <p:sp>
        <p:nvSpPr>
          <p:cNvPr id="150" name="textbox 150"/>
          <p:cNvSpPr/>
          <p:nvPr/>
        </p:nvSpPr>
        <p:spPr>
          <a:xfrm>
            <a:off x="4941301" y="2099497"/>
            <a:ext cx="819150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8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土地平均溢价率</a:t>
            </a:r>
            <a:endParaRPr lang="KaiTi" altLang="KaiTi" sz="900"/>
          </a:p>
        </p:txBody>
      </p:sp>
      <p:sp>
        <p:nvSpPr>
          <p:cNvPr id="152" name="textbox 152"/>
          <p:cNvSpPr/>
          <p:nvPr/>
        </p:nvSpPr>
        <p:spPr>
          <a:xfrm rot="18000000">
            <a:off x="6008529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154" name="textbox 154"/>
          <p:cNvSpPr/>
          <p:nvPr/>
        </p:nvSpPr>
        <p:spPr>
          <a:xfrm rot="18000000">
            <a:off x="6220958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156" name="textbox 156"/>
          <p:cNvSpPr/>
          <p:nvPr/>
        </p:nvSpPr>
        <p:spPr>
          <a:xfrm rot="18000000">
            <a:off x="664591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158" name="textbox 158"/>
          <p:cNvSpPr/>
          <p:nvPr/>
        </p:nvSpPr>
        <p:spPr>
          <a:xfrm rot="18000000">
            <a:off x="685834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160" name="textbox 160"/>
          <p:cNvSpPr/>
          <p:nvPr/>
        </p:nvSpPr>
        <p:spPr>
          <a:xfrm rot="18000000">
            <a:off x="728320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162" name="textbox 162"/>
          <p:cNvSpPr/>
          <p:nvPr/>
        </p:nvSpPr>
        <p:spPr>
          <a:xfrm rot="18000000">
            <a:off x="749563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164" name="textbox 164"/>
          <p:cNvSpPr/>
          <p:nvPr/>
        </p:nvSpPr>
        <p:spPr>
          <a:xfrm rot="18000000">
            <a:off x="7708059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166" name="textbox 166"/>
          <p:cNvSpPr/>
          <p:nvPr/>
        </p:nvSpPr>
        <p:spPr>
          <a:xfrm rot="18000000">
            <a:off x="707077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168" name="textbox 168"/>
          <p:cNvSpPr/>
          <p:nvPr/>
        </p:nvSpPr>
        <p:spPr>
          <a:xfrm rot="18000000">
            <a:off x="579620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170" name="textbox 170"/>
          <p:cNvSpPr/>
          <p:nvPr/>
        </p:nvSpPr>
        <p:spPr>
          <a:xfrm rot="18000000">
            <a:off x="643348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172" name="textbox 172"/>
          <p:cNvSpPr/>
          <p:nvPr/>
        </p:nvSpPr>
        <p:spPr>
          <a:xfrm rot="18000000">
            <a:off x="909963" y="4668464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174" name="textbox 174"/>
          <p:cNvSpPr/>
          <p:nvPr/>
        </p:nvSpPr>
        <p:spPr>
          <a:xfrm rot="18000000">
            <a:off x="1122393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176" name="textbox 176"/>
          <p:cNvSpPr/>
          <p:nvPr/>
        </p:nvSpPr>
        <p:spPr>
          <a:xfrm rot="18000000">
            <a:off x="3459110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178" name="textbox 178"/>
          <p:cNvSpPr/>
          <p:nvPr/>
        </p:nvSpPr>
        <p:spPr>
          <a:xfrm rot="18000000">
            <a:off x="3671539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180" name="textbox 180"/>
          <p:cNvSpPr/>
          <p:nvPr/>
        </p:nvSpPr>
        <p:spPr>
          <a:xfrm rot="18000000">
            <a:off x="69763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182" name="textbox 182"/>
          <p:cNvSpPr/>
          <p:nvPr/>
        </p:nvSpPr>
        <p:spPr>
          <a:xfrm rot="18000000">
            <a:off x="133492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184" name="textbox 184"/>
          <p:cNvSpPr/>
          <p:nvPr/>
        </p:nvSpPr>
        <p:spPr>
          <a:xfrm rot="18000000">
            <a:off x="154734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186" name="textbox 186"/>
          <p:cNvSpPr/>
          <p:nvPr/>
        </p:nvSpPr>
        <p:spPr>
          <a:xfrm rot="18000000">
            <a:off x="175977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188" name="textbox 188"/>
          <p:cNvSpPr/>
          <p:nvPr/>
        </p:nvSpPr>
        <p:spPr>
          <a:xfrm rot="18000000">
            <a:off x="197220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190" name="textbox 190"/>
          <p:cNvSpPr/>
          <p:nvPr/>
        </p:nvSpPr>
        <p:spPr>
          <a:xfrm rot="18000000">
            <a:off x="218463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192" name="textbox 192"/>
          <p:cNvSpPr/>
          <p:nvPr/>
        </p:nvSpPr>
        <p:spPr>
          <a:xfrm rot="18000000">
            <a:off x="239706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194" name="textbox 194"/>
          <p:cNvSpPr/>
          <p:nvPr/>
        </p:nvSpPr>
        <p:spPr>
          <a:xfrm rot="18000000">
            <a:off x="260949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196" name="textbox 196"/>
          <p:cNvSpPr/>
          <p:nvPr/>
        </p:nvSpPr>
        <p:spPr>
          <a:xfrm rot="18000000">
            <a:off x="494621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198" name="textbox 198"/>
          <p:cNvSpPr/>
          <p:nvPr/>
        </p:nvSpPr>
        <p:spPr>
          <a:xfrm rot="18000000">
            <a:off x="515864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200" name="textbox 200"/>
          <p:cNvSpPr/>
          <p:nvPr/>
        </p:nvSpPr>
        <p:spPr>
          <a:xfrm rot="18000000">
            <a:off x="324678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202" name="textbox 202"/>
          <p:cNvSpPr/>
          <p:nvPr/>
        </p:nvSpPr>
        <p:spPr>
          <a:xfrm rot="18000000">
            <a:off x="8132174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204" name="textbox 204"/>
          <p:cNvSpPr/>
          <p:nvPr/>
        </p:nvSpPr>
        <p:spPr>
          <a:xfrm rot="18000000">
            <a:off x="7919943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206" name="textbox 206"/>
          <p:cNvSpPr/>
          <p:nvPr/>
        </p:nvSpPr>
        <p:spPr>
          <a:xfrm rot="18000000">
            <a:off x="5582756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208" name="textbox 208"/>
          <p:cNvSpPr/>
          <p:nvPr/>
        </p:nvSpPr>
        <p:spPr>
          <a:xfrm rot="18000000">
            <a:off x="3033609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210" name="textbox 210"/>
          <p:cNvSpPr/>
          <p:nvPr/>
        </p:nvSpPr>
        <p:spPr>
          <a:xfrm rot="18000000">
            <a:off x="5370525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212" name="textbox 212"/>
          <p:cNvSpPr/>
          <p:nvPr/>
        </p:nvSpPr>
        <p:spPr>
          <a:xfrm rot="18000000">
            <a:off x="2821378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214" name="textbox 214"/>
          <p:cNvSpPr/>
          <p:nvPr/>
        </p:nvSpPr>
        <p:spPr>
          <a:xfrm>
            <a:off x="800931" y="1853118"/>
            <a:ext cx="28194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9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  <p:sp>
        <p:nvSpPr>
          <p:cNvPr id="216" name="rect"/>
          <p:cNvSpPr/>
          <p:nvPr/>
        </p:nvSpPr>
        <p:spPr>
          <a:xfrm>
            <a:off x="3377727" y="2125466"/>
            <a:ext cx="257175" cy="71247"/>
          </a:xfrm>
          <a:prstGeom prst="rect">
            <a:avLst/>
          </a:prstGeom>
          <a:solidFill>
            <a:srgbClr val="305BA6">
              <a:alpha val="99215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674207" y="2130926"/>
            <a:ext cx="247650" cy="60325"/>
            <a:chExt cx="247650" cy="60325"/>
          </a:xfrm>
        </p:grpSpPr>
        <p:sp>
          <p:nvSpPr>
            <p:cNvPr id="218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22" name="table 222"/>
          <p:cNvGraphicFramePr>
            <a:graphicFrameLocks noGrp="1"/>
          </p:cNvGraphicFramePr>
          <p:nvPr/>
        </p:nvGraphicFramePr>
        <p:xfrm>
          <a:off x="363288" y="916330"/>
          <a:ext cx="8402954" cy="1715134"/>
        </p:xfrm>
        <a:graphic>
          <a:graphicData uri="http://schemas.openxmlformats.org/drawingml/2006/table">
            <a:tbl>
              <a:tblPr/>
              <a:tblGrid>
                <a:gridCol w="765175"/>
                <a:gridCol w="763904"/>
                <a:gridCol w="763269"/>
                <a:gridCol w="763904"/>
                <a:gridCol w="763269"/>
                <a:gridCol w="763904"/>
                <a:gridCol w="763269"/>
                <a:gridCol w="763904"/>
                <a:gridCol w="763269"/>
                <a:gridCol w="763269"/>
                <a:gridCol w="765809"/>
              </a:tblGrid>
              <a:tr h="32702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8955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区域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662940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宗数</a:t>
                      </a:r>
                      <a:endParaRPr lang="KaiTi" altLang="KaiTi" sz="900"/>
                    </a:p>
                    <a:p>
                      <a:pPr marL="675005" algn="l" rtl="0" eaLnBrk="0">
                        <a:lnSpc>
                          <a:spcPts val="1080"/>
                        </a:lnSpc>
                      </a:pPr>
                      <a:r>
                        <a:rPr sz="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1188085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126746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537209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47498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marL="483869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平均溢价率</a:t>
                      </a:r>
                      <a:endParaRPr lang="KaiTi" altLang="KaiTi" sz="900"/>
                    </a:p>
                    <a:p>
                      <a:pPr marL="703580" algn="l" rtl="0" eaLnBrk="0">
                        <a:lnSpc>
                          <a:spcPts val="1070"/>
                        </a:lnSpc>
                        <a:spcBef>
                          <a:spcPts val="35"/>
                        </a:spcBef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41147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48"/>
                        </a:lnSpc>
                      </a:pPr>
                      <a:endParaRPr lang="Arial" altLang="Arial" sz="100"/>
                    </a:p>
                    <a:p>
                      <a:pPr marL="273684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177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48"/>
                        </a:lnSpc>
                      </a:pPr>
                      <a:endParaRPr lang="Arial" altLang="Arial" sz="100"/>
                    </a:p>
                    <a:p>
                      <a:pPr marL="273684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241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28"/>
                        </a:lnSpc>
                      </a:pPr>
                      <a:endParaRPr lang="Arial" altLang="Arial" sz="100"/>
                    </a:p>
                    <a:p>
                      <a:pPr marL="160654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28"/>
                        </a:lnSpc>
                      </a:pPr>
                      <a:endParaRPr lang="Arial" altLang="Arial" sz="100"/>
                    </a:p>
                    <a:p>
                      <a:pPr marL="160654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"/>
                    </a:p>
                    <a:p>
                      <a:pPr marL="4254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较去年同期变</a:t>
                      </a:r>
                      <a:endParaRPr lang="KaiTi" altLang="KaiTi" sz="900"/>
                    </a:p>
                    <a:p>
                      <a:pPr marL="327659" algn="l" rtl="0" eaLnBrk="0">
                        <a:lnSpc>
                          <a:spcPct val="100000"/>
                        </a:lnSpc>
                        <a:spcBef>
                          <a:spcPts val="39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化</a:t>
                      </a:r>
                      <a:endParaRPr lang="KaiTi" altLang="KaiTi" sz="900"/>
                    </a:p>
                    <a:p>
                      <a:pPr marL="179704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(百分点)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3251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21209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金湾区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8929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8929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179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459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8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035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337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908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864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4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49"/>
                        </a:lnSpc>
                      </a:pPr>
                      <a:endParaRPr lang="Arial" altLang="Arial" sz="100"/>
                    </a:p>
                    <a:p>
                      <a:pPr marL="221615" algn="l" rtl="0" eaLnBrk="0">
                        <a:lnSpc>
                          <a:spcPct val="95000"/>
                        </a:lnSpc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斗门区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972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270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972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035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371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-70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57"/>
                        </a:lnSpc>
                      </a:pPr>
                      <a:endParaRPr lang="Arial" altLang="Arial" sz="100"/>
                    </a:p>
                    <a:p>
                      <a:pPr marL="32702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45"/>
                        </a:lnSpc>
                      </a:pPr>
                      <a:endParaRPr lang="Arial" altLang="Arial" sz="100"/>
                    </a:p>
                    <a:p>
                      <a:pPr marL="217804" algn="l" rtl="0" eaLnBrk="0">
                        <a:lnSpc>
                          <a:spcPct val="99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香洲区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329"/>
                        </a:lnSpc>
                      </a:pPr>
                      <a:endParaRPr lang="Arial" altLang="Arial" sz="100"/>
                    </a:p>
                    <a:p>
                      <a:pPr marL="328295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7659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9720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9720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7114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327025" algn="l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24" name="textbox 224"/>
          <p:cNvSpPr/>
          <p:nvPr/>
        </p:nvSpPr>
        <p:spPr>
          <a:xfrm>
            <a:off x="-12700" y="-12700"/>
            <a:ext cx="5987415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各类用地|区域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2023年1-12月珠海市各区县各类用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地供求情况</a:t>
            </a:r>
            <a:endParaRPr lang="KaiTi" altLang="KaiTi" sz="1100"/>
          </a:p>
        </p:txBody>
      </p:sp>
      <p:pic>
        <p:nvPicPr>
          <p:cNvPr id="226" name="picture 2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228" name="textbox 228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997307" y="1353844"/>
            <a:ext cx="3426261" cy="3171882"/>
          </a:xfrm>
          <a:prstGeom prst="rect">
            <a:avLst/>
          </a:prstGeom>
        </p:spPr>
      </p:pic>
      <p:graphicFrame>
        <p:nvGraphicFramePr>
          <p:cNvPr id="232" name="table 232"/>
          <p:cNvGraphicFramePr>
            <a:graphicFrameLocks noGrp="1"/>
          </p:cNvGraphicFramePr>
          <p:nvPr/>
        </p:nvGraphicFramePr>
        <p:xfrm>
          <a:off x="454856" y="2489474"/>
          <a:ext cx="3942079" cy="2078989"/>
        </p:xfrm>
        <a:graphic>
          <a:graphicData uri="http://schemas.openxmlformats.org/drawingml/2006/table">
            <a:tbl>
              <a:tblPr/>
              <a:tblGrid>
                <a:gridCol w="206375"/>
                <a:gridCol w="3462020"/>
                <a:gridCol w="273684"/>
              </a:tblGrid>
              <a:tr h="20789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28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marL="46355" algn="l" rtl="0" eaLnBrk="0">
                        <a:lnSpc>
                          <a:spcPct val="79000"/>
                        </a:lnSpc>
                        <a:spcBef>
                          <a:spcPts val="28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marL="47625" algn="l" rtl="0" eaLnBrk="0">
                        <a:lnSpc>
                          <a:spcPct val="79000"/>
                        </a:lnSpc>
                        <a:spcBef>
                          <a:spcPts val="28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marL="44450" algn="l" rtl="0" eaLnBrk="0">
                        <a:lnSpc>
                          <a:spcPct val="79000"/>
                        </a:lnSpc>
                        <a:spcBef>
                          <a:spcPts val="28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marL="46990" algn="l" rtl="0" eaLnBrk="0">
                        <a:lnSpc>
                          <a:spcPct val="79000"/>
                        </a:lnSpc>
                        <a:spcBef>
                          <a:spcPts val="28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200"/>
                    </a:p>
                    <a:p>
                      <a:pPr marL="107314" algn="l" rtl="0" eaLnBrk="0">
                        <a:lnSpc>
                          <a:spcPts val="586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47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143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800</a:t>
                      </a:r>
                      <a:endParaRPr lang="KaiTi" altLang="KaiTi" sz="900"/>
                    </a:p>
                    <a:p>
                      <a:pPr marL="53339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700</a:t>
                      </a:r>
                      <a:endParaRPr lang="KaiTi" altLang="KaiTi" sz="900"/>
                    </a:p>
                    <a:p>
                      <a:pPr marL="52705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600</a:t>
                      </a:r>
                      <a:endParaRPr lang="KaiTi" altLang="KaiTi" sz="900"/>
                    </a:p>
                    <a:p>
                      <a:pPr marL="50165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500</a:t>
                      </a:r>
                      <a:endParaRPr lang="KaiTi" altLang="KaiTi" sz="900"/>
                    </a:p>
                    <a:p>
                      <a:pPr marL="49530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400</a:t>
                      </a:r>
                      <a:endParaRPr lang="KaiTi" altLang="KaiTi" sz="900"/>
                    </a:p>
                    <a:p>
                      <a:pPr marL="52705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300</a:t>
                      </a:r>
                      <a:endParaRPr lang="KaiTi" altLang="KaiTi" sz="900"/>
                    </a:p>
                    <a:p>
                      <a:pPr marL="52069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200</a:t>
                      </a:r>
                      <a:endParaRPr lang="KaiTi" altLang="KaiTi" sz="900"/>
                    </a:p>
                    <a:p>
                      <a:pPr marL="58419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</a:t>
                      </a:r>
                      <a:endParaRPr lang="KaiTi" altLang="KaiTi" sz="900"/>
                    </a:p>
                    <a:p>
                      <a:pPr marL="52069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-100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9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-200</a:t>
                      </a:r>
                      <a:endParaRPr lang="KaiTi" altLang="KaiTi" sz="900"/>
                    </a:p>
                  </a:txBody>
                  <a:tcPr marL="0" marR="0" marT="47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34" name="picture 2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6279" y="2515328"/>
            <a:ext cx="3369110" cy="2010398"/>
          </a:xfrm>
          <a:prstGeom prst="rect">
            <a:avLst/>
          </a:prstGeom>
        </p:spPr>
      </p:pic>
      <p:sp>
        <p:nvSpPr>
          <p:cNvPr id="236" name="textbox 236"/>
          <p:cNvSpPr/>
          <p:nvPr/>
        </p:nvSpPr>
        <p:spPr>
          <a:xfrm>
            <a:off x="356824" y="1194591"/>
            <a:ext cx="4003040" cy="736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86"/>
              </a:lnSpc>
            </a:pPr>
            <a:endParaRPr lang="Arial" altLang="Arial" sz="100"/>
          </a:p>
          <a:p>
            <a:pPr marL="17145" indent="-5080" algn="l" rtl="0" eaLnBrk="0">
              <a:lnSpc>
                <a:spcPct val="98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2023年12月，珠海共推出住宅用地规划建筑面积13.34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万㎡，同比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下降48.1%;成交规划建筑面积27.81万㎡，同比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下降72.62%。</a:t>
            </a:r>
            <a:endParaRPr lang="KaiTi" altLang="KaiTi" sz="11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482600" indent="-232409" algn="l" rtl="0" eaLnBrk="0">
              <a:lnSpc>
                <a:spcPct val="88000"/>
              </a:lnSpc>
              <a:spcBef>
                <a:spcPts val="3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2021年1月-2023年12月珠海市住宅用地推出与成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交同比走势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6898278" y="1837513"/>
            <a:ext cx="1520742" cy="1414750"/>
            <a:chExt cx="1520742" cy="1414750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98425" cy="98424"/>
            </a:xfrm>
            <a:custGeom>
              <a:rect l="0" t="0" r="0" b="0"/>
              <a:pathLst>
                <a:path w="155" h="154">
                  <a:moveTo>
                    <a:pt x="147" y="77"/>
                  </a:moveTo>
                  <a:lnTo>
                    <a:pt x="142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2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3E86CE">
                <a:alpha val="100000"/>
              </a:srgbClr>
            </a:solidFill>
            <a:ln w="9525" cap="flat">
              <a:solidFill>
                <a:srgbClr val="3E86C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1422317" y="1316326"/>
              <a:ext cx="98425" cy="98424"/>
            </a:xfrm>
            <a:custGeom>
              <a:rect l="0" t="0" r="0" b="0"/>
              <a:pathLst>
                <a:path w="155" h="154">
                  <a:moveTo>
                    <a:pt x="147" y="77"/>
                  </a:moveTo>
                  <a:lnTo>
                    <a:pt x="142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2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2" name="textbox 242"/>
          <p:cNvSpPr/>
          <p:nvPr/>
        </p:nvSpPr>
        <p:spPr>
          <a:xfrm>
            <a:off x="356824" y="576271"/>
            <a:ext cx="4072890" cy="353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86"/>
              </a:lnSpc>
            </a:pPr>
            <a:endParaRPr lang="Arial" altLang="Arial" sz="100"/>
          </a:p>
          <a:p>
            <a:pPr marL="25400" indent="-13334" algn="l" rtl="0" eaLnBrk="0">
              <a:lnSpc>
                <a:spcPct val="98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2023年1-12月，珠海共推出住宅用地规划建筑面积147.0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1万㎡，同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比下降48.4%;成交规划建筑面积93.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09万㎡，同比下降63.42%。</a:t>
            </a:r>
            <a:endParaRPr lang="KaiTi" altLang="KaiTi" sz="1100"/>
          </a:p>
        </p:txBody>
      </p:sp>
      <p:sp>
        <p:nvSpPr>
          <p:cNvPr id="244" name="textbox 244"/>
          <p:cNvSpPr/>
          <p:nvPr/>
        </p:nvSpPr>
        <p:spPr>
          <a:xfrm>
            <a:off x="972181" y="2006365"/>
            <a:ext cx="2927985" cy="357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07"/>
              </a:lnSpc>
            </a:pPr>
            <a:endParaRPr lang="Arial" altLang="Arial" sz="100"/>
          </a:p>
          <a:p>
            <a:pPr marL="269875" algn="l" rtl="0" eaLnBrk="0">
              <a:lnSpc>
                <a:spcPct val="98000"/>
              </a:lnSpc>
              <a:tabLst>
                <a:tab pos="30225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推出规划建筑面积   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成交规划建筑面积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264795" algn="l" rtl="0" eaLnBrk="0">
              <a:lnSpc>
                <a:spcPct val="96000"/>
              </a:lnSpc>
              <a:spcBef>
                <a:spcPts val="3"/>
              </a:spcBef>
              <a:tabLst>
                <a:tab pos="29654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推出规划建筑面积同比      成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交规划建筑面积同比</a:t>
            </a:r>
            <a:endParaRPr lang="KaiTi" altLang="KaiTi" sz="9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2477258" y="2237236"/>
            <a:ext cx="247650" cy="60325"/>
            <a:chExt cx="247650" cy="60325"/>
          </a:xfrm>
        </p:grpSpPr>
        <p:sp>
          <p:nvSpPr>
            <p:cNvPr id="246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989644" y="2237236"/>
            <a:ext cx="247650" cy="60325"/>
            <a:chExt cx="247650" cy="60325"/>
          </a:xfrm>
        </p:grpSpPr>
        <p:sp>
          <p:nvSpPr>
            <p:cNvPr id="250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4" name="path"/>
          <p:cNvSpPr/>
          <p:nvPr/>
        </p:nvSpPr>
        <p:spPr>
          <a:xfrm>
            <a:off x="2472750" y="2032334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6" name="path"/>
          <p:cNvSpPr/>
          <p:nvPr/>
        </p:nvSpPr>
        <p:spPr>
          <a:xfrm>
            <a:off x="984881" y="2032334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8" name="textbox 258"/>
          <p:cNvSpPr/>
          <p:nvPr/>
        </p:nvSpPr>
        <p:spPr>
          <a:xfrm>
            <a:off x="-12700" y="-12700"/>
            <a:ext cx="242506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住宅用地|土地供求</a:t>
            </a:r>
            <a:endParaRPr lang="KaiTi" altLang="KaiTi" sz="1800"/>
          </a:p>
        </p:txBody>
      </p:sp>
      <p:pic>
        <p:nvPicPr>
          <p:cNvPr id="260" name="picture 2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262" name="textbox 262"/>
          <p:cNvSpPr/>
          <p:nvPr/>
        </p:nvSpPr>
        <p:spPr>
          <a:xfrm>
            <a:off x="4676419" y="576271"/>
            <a:ext cx="4072890" cy="186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2021年1月-2023年12月珠海市住宅用地流拍、撤牌宗数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及流拍、撤</a:t>
            </a:r>
            <a:endParaRPr lang="KaiTi" altLang="KaiTi" sz="1100"/>
          </a:p>
        </p:txBody>
      </p:sp>
      <p:sp>
        <p:nvSpPr>
          <p:cNvPr id="264" name="path"/>
          <p:cNvSpPr/>
          <p:nvPr/>
        </p:nvSpPr>
        <p:spPr>
          <a:xfrm>
            <a:off x="7941310" y="3680369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6" name="path"/>
          <p:cNvSpPr/>
          <p:nvPr/>
        </p:nvSpPr>
        <p:spPr>
          <a:xfrm>
            <a:off x="7751668" y="4470165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68" name="picture 26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786613" y="1947795"/>
            <a:ext cx="218178" cy="2571581"/>
          </a:xfrm>
          <a:prstGeom prst="rect">
            <a:avLst/>
          </a:prstGeom>
        </p:spPr>
      </p:pic>
      <p:sp>
        <p:nvSpPr>
          <p:cNvPr id="270" name="textbox 270"/>
          <p:cNvSpPr/>
          <p:nvPr/>
        </p:nvSpPr>
        <p:spPr>
          <a:xfrm>
            <a:off x="8511022" y="1315290"/>
            <a:ext cx="193675" cy="3293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0"/>
              </a:lnSpc>
            </a:pPr>
            <a:endParaRPr lang="Arial" altLang="Arial" sz="100"/>
          </a:p>
          <a:p>
            <a:pPr marL="19050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1.2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0.8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0.6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0.4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0.2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272" name="textbox 272"/>
          <p:cNvSpPr/>
          <p:nvPr/>
        </p:nvSpPr>
        <p:spPr>
          <a:xfrm>
            <a:off x="4726440" y="1315290"/>
            <a:ext cx="193675" cy="3293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1"/>
              </a:lnSpc>
            </a:pPr>
            <a:endParaRPr lang="Arial" altLang="Arial" sz="100"/>
          </a:p>
          <a:p>
            <a:pPr marL="13334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3.5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2.5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1.5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0.5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algn="r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274" name="textbox 274"/>
          <p:cNvSpPr/>
          <p:nvPr/>
        </p:nvSpPr>
        <p:spPr>
          <a:xfrm rot="18000000">
            <a:off x="4815558" y="4668522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276" name="textbox 276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pic>
        <p:nvPicPr>
          <p:cNvPr id="278" name="picture 27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901037" y="3723081"/>
            <a:ext cx="205786" cy="796295"/>
          </a:xfrm>
          <a:prstGeom prst="rect">
            <a:avLst/>
          </a:prstGeom>
        </p:spPr>
      </p:pic>
      <p:pic>
        <p:nvPicPr>
          <p:cNvPr id="280" name="picture 28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425649" y="3797320"/>
            <a:ext cx="94738" cy="669668"/>
          </a:xfrm>
          <a:prstGeom prst="rect">
            <a:avLst/>
          </a:prstGeom>
        </p:spPr>
      </p:pic>
      <p:pic>
        <p:nvPicPr>
          <p:cNvPr id="282" name="picture 28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994576" y="3797320"/>
            <a:ext cx="94738" cy="669668"/>
          </a:xfrm>
          <a:prstGeom prst="rect">
            <a:avLst/>
          </a:prstGeom>
        </p:spPr>
      </p:pic>
      <p:sp>
        <p:nvSpPr>
          <p:cNvPr id="284" name="textbox 284"/>
          <p:cNvSpPr/>
          <p:nvPr/>
        </p:nvSpPr>
        <p:spPr>
          <a:xfrm rot="18000000">
            <a:off x="7281080" y="4668622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286" name="textbox 286"/>
          <p:cNvSpPr/>
          <p:nvPr/>
        </p:nvSpPr>
        <p:spPr>
          <a:xfrm rot="18000000">
            <a:off x="2947984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288" name="textbox 288"/>
          <p:cNvSpPr/>
          <p:nvPr/>
        </p:nvSpPr>
        <p:spPr>
          <a:xfrm rot="18000000">
            <a:off x="7850104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290" name="textbox 290"/>
          <p:cNvSpPr/>
          <p:nvPr/>
        </p:nvSpPr>
        <p:spPr>
          <a:xfrm rot="18000000">
            <a:off x="7660464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292" name="textbox 292"/>
          <p:cNvSpPr/>
          <p:nvPr/>
        </p:nvSpPr>
        <p:spPr>
          <a:xfrm rot="18000000">
            <a:off x="7470820" y="4668680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294" name="textbox 294"/>
          <p:cNvSpPr/>
          <p:nvPr/>
        </p:nvSpPr>
        <p:spPr>
          <a:xfrm rot="18000000">
            <a:off x="7091537" y="4668680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296" name="textbox 296"/>
          <p:cNvSpPr/>
          <p:nvPr/>
        </p:nvSpPr>
        <p:spPr>
          <a:xfrm rot="18000000">
            <a:off x="3507485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298" name="textbox 298"/>
          <p:cNvSpPr/>
          <p:nvPr/>
        </p:nvSpPr>
        <p:spPr>
          <a:xfrm rot="18000000">
            <a:off x="3321017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300" name="textbox 300"/>
          <p:cNvSpPr/>
          <p:nvPr/>
        </p:nvSpPr>
        <p:spPr>
          <a:xfrm rot="18000000">
            <a:off x="3134549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302" name="textbox 302"/>
          <p:cNvSpPr/>
          <p:nvPr/>
        </p:nvSpPr>
        <p:spPr>
          <a:xfrm rot="18000000">
            <a:off x="2761615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304" name="textbox 304"/>
          <p:cNvSpPr/>
          <p:nvPr/>
        </p:nvSpPr>
        <p:spPr>
          <a:xfrm rot="18000000">
            <a:off x="710104" y="4668464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306" name="textbox 306"/>
          <p:cNvSpPr/>
          <p:nvPr/>
        </p:nvSpPr>
        <p:spPr>
          <a:xfrm rot="18000000">
            <a:off x="5005101" y="4668465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308" name="textbox 308"/>
          <p:cNvSpPr/>
          <p:nvPr/>
        </p:nvSpPr>
        <p:spPr>
          <a:xfrm rot="18000000">
            <a:off x="6142954" y="4668465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310" name="textbox 310"/>
          <p:cNvSpPr/>
          <p:nvPr/>
        </p:nvSpPr>
        <p:spPr>
          <a:xfrm rot="18000000">
            <a:off x="1828908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312" name="textbox 312"/>
          <p:cNvSpPr/>
          <p:nvPr/>
        </p:nvSpPr>
        <p:spPr>
          <a:xfrm rot="18000000">
            <a:off x="6332697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314" name="textbox 314"/>
          <p:cNvSpPr/>
          <p:nvPr/>
        </p:nvSpPr>
        <p:spPr>
          <a:xfrm rot="18000000">
            <a:off x="89667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316" name="textbox 316"/>
          <p:cNvSpPr/>
          <p:nvPr/>
        </p:nvSpPr>
        <p:spPr>
          <a:xfrm rot="18000000">
            <a:off x="126960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318" name="textbox 318"/>
          <p:cNvSpPr/>
          <p:nvPr/>
        </p:nvSpPr>
        <p:spPr>
          <a:xfrm rot="18000000">
            <a:off x="108313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320" name="textbox 320"/>
          <p:cNvSpPr/>
          <p:nvPr/>
        </p:nvSpPr>
        <p:spPr>
          <a:xfrm rot="18000000">
            <a:off x="52373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322" name="textbox 322"/>
          <p:cNvSpPr/>
          <p:nvPr/>
        </p:nvSpPr>
        <p:spPr>
          <a:xfrm rot="18000000">
            <a:off x="238840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324" name="textbox 324"/>
          <p:cNvSpPr/>
          <p:nvPr/>
        </p:nvSpPr>
        <p:spPr>
          <a:xfrm rot="18000000">
            <a:off x="164253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326" name="textbox 326"/>
          <p:cNvSpPr/>
          <p:nvPr/>
        </p:nvSpPr>
        <p:spPr>
          <a:xfrm rot="18000000">
            <a:off x="2201941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328" name="textbox 328"/>
          <p:cNvSpPr/>
          <p:nvPr/>
        </p:nvSpPr>
        <p:spPr>
          <a:xfrm rot="18000000">
            <a:off x="6711980" y="4668522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330" name="textbox 330"/>
          <p:cNvSpPr/>
          <p:nvPr/>
        </p:nvSpPr>
        <p:spPr>
          <a:xfrm rot="18000000">
            <a:off x="6522338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332" name="textbox 332"/>
          <p:cNvSpPr/>
          <p:nvPr/>
        </p:nvSpPr>
        <p:spPr>
          <a:xfrm rot="18000000">
            <a:off x="5953412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334" name="textbox 334"/>
          <p:cNvSpPr/>
          <p:nvPr/>
        </p:nvSpPr>
        <p:spPr>
          <a:xfrm rot="18000000">
            <a:off x="5574126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336" name="textbox 336"/>
          <p:cNvSpPr/>
          <p:nvPr/>
        </p:nvSpPr>
        <p:spPr>
          <a:xfrm rot="18000000">
            <a:off x="5384484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338" name="textbox 338"/>
          <p:cNvSpPr/>
          <p:nvPr/>
        </p:nvSpPr>
        <p:spPr>
          <a:xfrm rot="18000000">
            <a:off x="5194842" y="4668522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340" name="textbox 340"/>
          <p:cNvSpPr/>
          <p:nvPr/>
        </p:nvSpPr>
        <p:spPr>
          <a:xfrm rot="18000000">
            <a:off x="201547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342" name="textbox 342"/>
          <p:cNvSpPr/>
          <p:nvPr/>
        </p:nvSpPr>
        <p:spPr>
          <a:xfrm rot="18000000">
            <a:off x="8039205" y="4668065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344" name="textbox 344"/>
          <p:cNvSpPr/>
          <p:nvPr/>
        </p:nvSpPr>
        <p:spPr>
          <a:xfrm rot="18000000">
            <a:off x="3693407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346" name="textbox 346"/>
          <p:cNvSpPr/>
          <p:nvPr/>
        </p:nvSpPr>
        <p:spPr>
          <a:xfrm rot="18000000">
            <a:off x="6901077" y="4666569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348" name="textbox 348"/>
          <p:cNvSpPr/>
          <p:nvPr/>
        </p:nvSpPr>
        <p:spPr>
          <a:xfrm rot="18000000">
            <a:off x="5763225" y="4666569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350" name="textbox 350"/>
          <p:cNvSpPr/>
          <p:nvPr/>
        </p:nvSpPr>
        <p:spPr>
          <a:xfrm rot="18000000">
            <a:off x="1455528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352" name="textbox 352"/>
          <p:cNvSpPr/>
          <p:nvPr/>
        </p:nvSpPr>
        <p:spPr>
          <a:xfrm rot="18000000">
            <a:off x="2574331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354" name="path"/>
          <p:cNvSpPr/>
          <p:nvPr/>
        </p:nvSpPr>
        <p:spPr>
          <a:xfrm>
            <a:off x="5001856" y="4470165"/>
            <a:ext cx="477709" cy="98425"/>
          </a:xfrm>
          <a:custGeom>
            <a:rect l="0" t="0" r="0" b="0"/>
            <a:pathLst>
              <a:path w="752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752" h="155">
                <a:moveTo>
                  <a:pt x="296" y="77"/>
                </a:moveTo>
                <a:lnTo>
                  <a:pt x="291" y="104"/>
                </a:lnTo>
                <a:lnTo>
                  <a:pt x="276" y="126"/>
                </a:lnTo>
                <a:lnTo>
                  <a:pt x="254" y="141"/>
                </a:lnTo>
                <a:lnTo>
                  <a:pt x="226" y="147"/>
                </a:lnTo>
                <a:lnTo>
                  <a:pt x="199" y="141"/>
                </a:lnTo>
                <a:lnTo>
                  <a:pt x="177" y="126"/>
                </a:lnTo>
                <a:lnTo>
                  <a:pt x="162" y="104"/>
                </a:lnTo>
                <a:lnTo>
                  <a:pt x="156" y="77"/>
                </a:lnTo>
                <a:lnTo>
                  <a:pt x="162" y="50"/>
                </a:lnTo>
                <a:lnTo>
                  <a:pt x="177" y="28"/>
                </a:lnTo>
                <a:lnTo>
                  <a:pt x="199" y="13"/>
                </a:lnTo>
                <a:lnTo>
                  <a:pt x="226" y="7"/>
                </a:lnTo>
                <a:lnTo>
                  <a:pt x="254" y="13"/>
                </a:lnTo>
                <a:lnTo>
                  <a:pt x="276" y="28"/>
                </a:lnTo>
                <a:lnTo>
                  <a:pt x="291" y="50"/>
                </a:lnTo>
                <a:lnTo>
                  <a:pt x="296" y="77"/>
                </a:lnTo>
                <a:close/>
                <a:lnTo>
                  <a:pt x="296" y="77"/>
                </a:lnTo>
                <a:close/>
              </a:path>
              <a:path w="752" h="155">
                <a:moveTo>
                  <a:pt x="446" y="77"/>
                </a:moveTo>
                <a:lnTo>
                  <a:pt x="440" y="104"/>
                </a:lnTo>
                <a:lnTo>
                  <a:pt x="425" y="126"/>
                </a:lnTo>
                <a:lnTo>
                  <a:pt x="403" y="141"/>
                </a:lnTo>
                <a:lnTo>
                  <a:pt x="376" y="147"/>
                </a:lnTo>
                <a:lnTo>
                  <a:pt x="348" y="141"/>
                </a:lnTo>
                <a:lnTo>
                  <a:pt x="326" y="126"/>
                </a:lnTo>
                <a:lnTo>
                  <a:pt x="311" y="104"/>
                </a:lnTo>
                <a:lnTo>
                  <a:pt x="306" y="77"/>
                </a:lnTo>
                <a:lnTo>
                  <a:pt x="311" y="50"/>
                </a:lnTo>
                <a:lnTo>
                  <a:pt x="326" y="28"/>
                </a:lnTo>
                <a:lnTo>
                  <a:pt x="348" y="13"/>
                </a:lnTo>
                <a:lnTo>
                  <a:pt x="376" y="7"/>
                </a:lnTo>
                <a:lnTo>
                  <a:pt x="403" y="13"/>
                </a:lnTo>
                <a:lnTo>
                  <a:pt x="425" y="28"/>
                </a:lnTo>
                <a:lnTo>
                  <a:pt x="440" y="50"/>
                </a:lnTo>
                <a:lnTo>
                  <a:pt x="446" y="77"/>
                </a:lnTo>
                <a:close/>
                <a:lnTo>
                  <a:pt x="446" y="77"/>
                </a:lnTo>
                <a:close/>
              </a:path>
              <a:path w="752" h="155">
                <a:moveTo>
                  <a:pt x="595" y="77"/>
                </a:moveTo>
                <a:lnTo>
                  <a:pt x="589" y="104"/>
                </a:lnTo>
                <a:lnTo>
                  <a:pt x="574" y="126"/>
                </a:lnTo>
                <a:lnTo>
                  <a:pt x="552" y="141"/>
                </a:lnTo>
                <a:lnTo>
                  <a:pt x="525" y="147"/>
                </a:lnTo>
                <a:lnTo>
                  <a:pt x="498" y="141"/>
                </a:lnTo>
                <a:lnTo>
                  <a:pt x="475" y="126"/>
                </a:lnTo>
                <a:lnTo>
                  <a:pt x="460" y="104"/>
                </a:lnTo>
                <a:lnTo>
                  <a:pt x="455" y="77"/>
                </a:lnTo>
                <a:lnTo>
                  <a:pt x="460" y="50"/>
                </a:lnTo>
                <a:lnTo>
                  <a:pt x="475" y="28"/>
                </a:lnTo>
                <a:lnTo>
                  <a:pt x="498" y="13"/>
                </a:lnTo>
                <a:lnTo>
                  <a:pt x="525" y="7"/>
                </a:lnTo>
                <a:lnTo>
                  <a:pt x="552" y="13"/>
                </a:lnTo>
                <a:lnTo>
                  <a:pt x="574" y="28"/>
                </a:lnTo>
                <a:lnTo>
                  <a:pt x="589" y="50"/>
                </a:lnTo>
                <a:lnTo>
                  <a:pt x="595" y="77"/>
                </a:lnTo>
                <a:close/>
                <a:lnTo>
                  <a:pt x="595" y="77"/>
                </a:lnTo>
                <a:close/>
              </a:path>
              <a:path w="752" h="155">
                <a:moveTo>
                  <a:pt x="744" y="77"/>
                </a:moveTo>
                <a:lnTo>
                  <a:pt x="739" y="104"/>
                </a:lnTo>
                <a:lnTo>
                  <a:pt x="724" y="126"/>
                </a:lnTo>
                <a:lnTo>
                  <a:pt x="702" y="141"/>
                </a:lnTo>
                <a:lnTo>
                  <a:pt x="674" y="147"/>
                </a:lnTo>
                <a:lnTo>
                  <a:pt x="647" y="141"/>
                </a:lnTo>
                <a:lnTo>
                  <a:pt x="625" y="126"/>
                </a:lnTo>
                <a:lnTo>
                  <a:pt x="610" y="104"/>
                </a:lnTo>
                <a:lnTo>
                  <a:pt x="604" y="77"/>
                </a:lnTo>
                <a:lnTo>
                  <a:pt x="610" y="50"/>
                </a:lnTo>
                <a:lnTo>
                  <a:pt x="625" y="28"/>
                </a:lnTo>
                <a:lnTo>
                  <a:pt x="647" y="13"/>
                </a:lnTo>
                <a:lnTo>
                  <a:pt x="674" y="7"/>
                </a:lnTo>
                <a:lnTo>
                  <a:pt x="702" y="13"/>
                </a:lnTo>
                <a:lnTo>
                  <a:pt x="724" y="28"/>
                </a:lnTo>
                <a:lnTo>
                  <a:pt x="739" y="50"/>
                </a:lnTo>
                <a:lnTo>
                  <a:pt x="744" y="77"/>
                </a:lnTo>
                <a:close/>
                <a:lnTo>
                  <a:pt x="744" y="7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56" name="picture 35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036781" y="4505089"/>
            <a:ext cx="502680" cy="14287"/>
          </a:xfrm>
          <a:prstGeom prst="rect">
            <a:avLst/>
          </a:prstGeom>
        </p:spPr>
      </p:pic>
      <p:sp>
        <p:nvSpPr>
          <p:cNvPr id="358" name="path"/>
          <p:cNvSpPr/>
          <p:nvPr/>
        </p:nvSpPr>
        <p:spPr>
          <a:xfrm>
            <a:off x="5001856" y="4470165"/>
            <a:ext cx="572530" cy="98425"/>
          </a:xfrm>
          <a:custGeom>
            <a:rect l="0" t="0" r="0" b="0"/>
            <a:pathLst>
              <a:path w="901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901" h="155">
                <a:moveTo>
                  <a:pt x="296" y="77"/>
                </a:moveTo>
                <a:lnTo>
                  <a:pt x="291" y="104"/>
                </a:lnTo>
                <a:lnTo>
                  <a:pt x="276" y="126"/>
                </a:lnTo>
                <a:lnTo>
                  <a:pt x="254" y="141"/>
                </a:lnTo>
                <a:lnTo>
                  <a:pt x="226" y="147"/>
                </a:lnTo>
                <a:lnTo>
                  <a:pt x="199" y="141"/>
                </a:lnTo>
                <a:lnTo>
                  <a:pt x="177" y="126"/>
                </a:lnTo>
                <a:lnTo>
                  <a:pt x="162" y="104"/>
                </a:lnTo>
                <a:lnTo>
                  <a:pt x="156" y="77"/>
                </a:lnTo>
                <a:lnTo>
                  <a:pt x="162" y="50"/>
                </a:lnTo>
                <a:lnTo>
                  <a:pt x="177" y="28"/>
                </a:lnTo>
                <a:lnTo>
                  <a:pt x="199" y="13"/>
                </a:lnTo>
                <a:lnTo>
                  <a:pt x="226" y="7"/>
                </a:lnTo>
                <a:lnTo>
                  <a:pt x="254" y="13"/>
                </a:lnTo>
                <a:lnTo>
                  <a:pt x="276" y="28"/>
                </a:lnTo>
                <a:lnTo>
                  <a:pt x="291" y="50"/>
                </a:lnTo>
                <a:lnTo>
                  <a:pt x="296" y="77"/>
                </a:lnTo>
                <a:close/>
                <a:lnTo>
                  <a:pt x="296" y="77"/>
                </a:lnTo>
                <a:close/>
              </a:path>
              <a:path w="901" h="155">
                <a:moveTo>
                  <a:pt x="446" y="77"/>
                </a:moveTo>
                <a:lnTo>
                  <a:pt x="440" y="104"/>
                </a:lnTo>
                <a:lnTo>
                  <a:pt x="425" y="126"/>
                </a:lnTo>
                <a:lnTo>
                  <a:pt x="403" y="141"/>
                </a:lnTo>
                <a:lnTo>
                  <a:pt x="376" y="147"/>
                </a:lnTo>
                <a:lnTo>
                  <a:pt x="348" y="141"/>
                </a:lnTo>
                <a:lnTo>
                  <a:pt x="326" y="126"/>
                </a:lnTo>
                <a:lnTo>
                  <a:pt x="311" y="104"/>
                </a:lnTo>
                <a:lnTo>
                  <a:pt x="306" y="77"/>
                </a:lnTo>
                <a:lnTo>
                  <a:pt x="311" y="50"/>
                </a:lnTo>
                <a:lnTo>
                  <a:pt x="326" y="28"/>
                </a:lnTo>
                <a:lnTo>
                  <a:pt x="348" y="13"/>
                </a:lnTo>
                <a:lnTo>
                  <a:pt x="376" y="7"/>
                </a:lnTo>
                <a:lnTo>
                  <a:pt x="403" y="13"/>
                </a:lnTo>
                <a:lnTo>
                  <a:pt x="425" y="28"/>
                </a:lnTo>
                <a:lnTo>
                  <a:pt x="440" y="50"/>
                </a:lnTo>
                <a:lnTo>
                  <a:pt x="446" y="77"/>
                </a:lnTo>
                <a:close/>
                <a:lnTo>
                  <a:pt x="446" y="77"/>
                </a:lnTo>
                <a:close/>
              </a:path>
              <a:path w="901" h="155">
                <a:moveTo>
                  <a:pt x="595" y="77"/>
                </a:moveTo>
                <a:lnTo>
                  <a:pt x="589" y="104"/>
                </a:lnTo>
                <a:lnTo>
                  <a:pt x="574" y="126"/>
                </a:lnTo>
                <a:lnTo>
                  <a:pt x="552" y="141"/>
                </a:lnTo>
                <a:lnTo>
                  <a:pt x="525" y="147"/>
                </a:lnTo>
                <a:lnTo>
                  <a:pt x="498" y="141"/>
                </a:lnTo>
                <a:lnTo>
                  <a:pt x="475" y="126"/>
                </a:lnTo>
                <a:lnTo>
                  <a:pt x="460" y="104"/>
                </a:lnTo>
                <a:lnTo>
                  <a:pt x="455" y="77"/>
                </a:lnTo>
                <a:lnTo>
                  <a:pt x="460" y="50"/>
                </a:lnTo>
                <a:lnTo>
                  <a:pt x="475" y="28"/>
                </a:lnTo>
                <a:lnTo>
                  <a:pt x="498" y="13"/>
                </a:lnTo>
                <a:lnTo>
                  <a:pt x="525" y="7"/>
                </a:lnTo>
                <a:lnTo>
                  <a:pt x="552" y="13"/>
                </a:lnTo>
                <a:lnTo>
                  <a:pt x="574" y="28"/>
                </a:lnTo>
                <a:lnTo>
                  <a:pt x="589" y="50"/>
                </a:lnTo>
                <a:lnTo>
                  <a:pt x="595" y="77"/>
                </a:lnTo>
                <a:close/>
                <a:lnTo>
                  <a:pt x="595" y="77"/>
                </a:lnTo>
                <a:close/>
              </a:path>
              <a:path w="901" h="155">
                <a:moveTo>
                  <a:pt x="744" y="77"/>
                </a:moveTo>
                <a:lnTo>
                  <a:pt x="739" y="104"/>
                </a:lnTo>
                <a:lnTo>
                  <a:pt x="724" y="126"/>
                </a:lnTo>
                <a:lnTo>
                  <a:pt x="702" y="141"/>
                </a:lnTo>
                <a:lnTo>
                  <a:pt x="674" y="147"/>
                </a:lnTo>
                <a:lnTo>
                  <a:pt x="647" y="141"/>
                </a:lnTo>
                <a:lnTo>
                  <a:pt x="625" y="126"/>
                </a:lnTo>
                <a:lnTo>
                  <a:pt x="610" y="104"/>
                </a:lnTo>
                <a:lnTo>
                  <a:pt x="604" y="77"/>
                </a:lnTo>
                <a:lnTo>
                  <a:pt x="610" y="50"/>
                </a:lnTo>
                <a:lnTo>
                  <a:pt x="625" y="28"/>
                </a:lnTo>
                <a:lnTo>
                  <a:pt x="647" y="13"/>
                </a:lnTo>
                <a:lnTo>
                  <a:pt x="674" y="7"/>
                </a:lnTo>
                <a:lnTo>
                  <a:pt x="702" y="13"/>
                </a:lnTo>
                <a:lnTo>
                  <a:pt x="724" y="28"/>
                </a:lnTo>
                <a:lnTo>
                  <a:pt x="739" y="50"/>
                </a:lnTo>
                <a:lnTo>
                  <a:pt x="744" y="77"/>
                </a:lnTo>
                <a:close/>
                <a:lnTo>
                  <a:pt x="744" y="77"/>
                </a:lnTo>
                <a:close/>
              </a:path>
              <a:path w="901" h="155">
                <a:moveTo>
                  <a:pt x="894" y="77"/>
                </a:moveTo>
                <a:lnTo>
                  <a:pt x="888" y="104"/>
                </a:lnTo>
                <a:lnTo>
                  <a:pt x="873" y="126"/>
                </a:lnTo>
                <a:lnTo>
                  <a:pt x="851" y="141"/>
                </a:lnTo>
                <a:lnTo>
                  <a:pt x="824" y="147"/>
                </a:lnTo>
                <a:lnTo>
                  <a:pt x="796" y="141"/>
                </a:lnTo>
                <a:lnTo>
                  <a:pt x="774" y="126"/>
                </a:lnTo>
                <a:lnTo>
                  <a:pt x="759" y="104"/>
                </a:lnTo>
                <a:lnTo>
                  <a:pt x="754" y="77"/>
                </a:lnTo>
                <a:lnTo>
                  <a:pt x="759" y="50"/>
                </a:lnTo>
                <a:lnTo>
                  <a:pt x="774" y="28"/>
                </a:lnTo>
                <a:lnTo>
                  <a:pt x="796" y="13"/>
                </a:lnTo>
                <a:lnTo>
                  <a:pt x="824" y="7"/>
                </a:lnTo>
                <a:lnTo>
                  <a:pt x="851" y="13"/>
                </a:lnTo>
                <a:lnTo>
                  <a:pt x="873" y="28"/>
                </a:lnTo>
                <a:lnTo>
                  <a:pt x="888" y="50"/>
                </a:lnTo>
                <a:lnTo>
                  <a:pt x="894" y="77"/>
                </a:lnTo>
                <a:close/>
                <a:lnTo>
                  <a:pt x="894" y="77"/>
                </a:lnTo>
                <a:close/>
              </a:path>
            </a:pathLst>
          </a:custGeom>
          <a:solidFill>
            <a:srgbClr val="FFEB3B">
              <a:alpha val="100000"/>
            </a:srgbClr>
          </a:solidFill>
          <a:ln w="9525" cap="flat">
            <a:solidFill>
              <a:srgbClr val="FFEB3B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0" name="textbox 360"/>
          <p:cNvSpPr/>
          <p:nvPr/>
        </p:nvSpPr>
        <p:spPr>
          <a:xfrm>
            <a:off x="6313524" y="1039522"/>
            <a:ext cx="480059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撤牌宗数</a:t>
            </a:r>
            <a:endParaRPr lang="KaiTi" altLang="KaiTi" sz="900"/>
          </a:p>
        </p:txBody>
      </p:sp>
      <p:sp>
        <p:nvSpPr>
          <p:cNvPr id="362" name="textbox 362"/>
          <p:cNvSpPr/>
          <p:nvPr/>
        </p:nvSpPr>
        <p:spPr>
          <a:xfrm>
            <a:off x="5485294" y="1039522"/>
            <a:ext cx="473709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0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流拍宗数</a:t>
            </a:r>
            <a:endParaRPr lang="KaiTi" altLang="KaiTi" sz="900"/>
          </a:p>
        </p:txBody>
      </p:sp>
      <p:sp>
        <p:nvSpPr>
          <p:cNvPr id="364" name="textbox 364"/>
          <p:cNvSpPr/>
          <p:nvPr/>
        </p:nvSpPr>
        <p:spPr>
          <a:xfrm>
            <a:off x="7857337" y="1039522"/>
            <a:ext cx="365759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撤牌率</a:t>
            </a:r>
            <a:endParaRPr lang="KaiTi" altLang="KaiTi" sz="900"/>
          </a:p>
        </p:txBody>
      </p:sp>
      <p:sp>
        <p:nvSpPr>
          <p:cNvPr id="366" name="textbox 366"/>
          <p:cNvSpPr/>
          <p:nvPr/>
        </p:nvSpPr>
        <p:spPr>
          <a:xfrm>
            <a:off x="7148868" y="1039522"/>
            <a:ext cx="359409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4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流拍率</a:t>
            </a:r>
            <a:endParaRPr lang="KaiTi" altLang="KaiTi" sz="900"/>
          </a:p>
        </p:txBody>
      </p:sp>
      <p:sp>
        <p:nvSpPr>
          <p:cNvPr id="368" name="textbox 368"/>
          <p:cNvSpPr/>
          <p:nvPr/>
        </p:nvSpPr>
        <p:spPr>
          <a:xfrm>
            <a:off x="6565162" y="743911"/>
            <a:ext cx="297815" cy="186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牌率</a:t>
            </a:r>
            <a:endParaRPr lang="KaiTi" altLang="KaiTi" sz="1100"/>
          </a:p>
        </p:txBody>
      </p:sp>
      <p:pic>
        <p:nvPicPr>
          <p:cNvPr id="370" name="picture 37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6269456" y="4505089"/>
            <a:ext cx="123395" cy="14287"/>
          </a:xfrm>
          <a:prstGeom prst="rect">
            <a:avLst/>
          </a:prstGeom>
        </p:spPr>
      </p:pic>
      <p:sp>
        <p:nvSpPr>
          <p:cNvPr id="372" name="path"/>
          <p:cNvSpPr/>
          <p:nvPr/>
        </p:nvSpPr>
        <p:spPr>
          <a:xfrm>
            <a:off x="6234531" y="4470165"/>
            <a:ext cx="382888" cy="98425"/>
          </a:xfrm>
          <a:custGeom>
            <a:rect l="0" t="0" r="0" b="0"/>
            <a:pathLst>
              <a:path w="602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602" h="155">
                <a:moveTo>
                  <a:pt x="296" y="77"/>
                </a:moveTo>
                <a:lnTo>
                  <a:pt x="291" y="104"/>
                </a:lnTo>
                <a:lnTo>
                  <a:pt x="276" y="126"/>
                </a:lnTo>
                <a:lnTo>
                  <a:pt x="254" y="141"/>
                </a:lnTo>
                <a:lnTo>
                  <a:pt x="226" y="147"/>
                </a:lnTo>
                <a:lnTo>
                  <a:pt x="199" y="141"/>
                </a:lnTo>
                <a:lnTo>
                  <a:pt x="177" y="126"/>
                </a:lnTo>
                <a:lnTo>
                  <a:pt x="162" y="104"/>
                </a:lnTo>
                <a:lnTo>
                  <a:pt x="156" y="77"/>
                </a:lnTo>
                <a:lnTo>
                  <a:pt x="162" y="50"/>
                </a:lnTo>
                <a:lnTo>
                  <a:pt x="177" y="28"/>
                </a:lnTo>
                <a:lnTo>
                  <a:pt x="199" y="13"/>
                </a:lnTo>
                <a:lnTo>
                  <a:pt x="226" y="7"/>
                </a:lnTo>
                <a:lnTo>
                  <a:pt x="254" y="13"/>
                </a:lnTo>
                <a:lnTo>
                  <a:pt x="276" y="28"/>
                </a:lnTo>
                <a:lnTo>
                  <a:pt x="291" y="50"/>
                </a:lnTo>
                <a:lnTo>
                  <a:pt x="296" y="77"/>
                </a:lnTo>
                <a:close/>
                <a:lnTo>
                  <a:pt x="296" y="77"/>
                </a:lnTo>
                <a:close/>
              </a:path>
              <a:path w="602" h="155">
                <a:moveTo>
                  <a:pt x="595" y="77"/>
                </a:moveTo>
                <a:lnTo>
                  <a:pt x="589" y="104"/>
                </a:lnTo>
                <a:lnTo>
                  <a:pt x="574" y="126"/>
                </a:lnTo>
                <a:lnTo>
                  <a:pt x="552" y="141"/>
                </a:lnTo>
                <a:lnTo>
                  <a:pt x="525" y="147"/>
                </a:lnTo>
                <a:lnTo>
                  <a:pt x="498" y="141"/>
                </a:lnTo>
                <a:lnTo>
                  <a:pt x="475" y="126"/>
                </a:lnTo>
                <a:lnTo>
                  <a:pt x="460" y="104"/>
                </a:lnTo>
                <a:lnTo>
                  <a:pt x="455" y="77"/>
                </a:lnTo>
                <a:lnTo>
                  <a:pt x="460" y="50"/>
                </a:lnTo>
                <a:lnTo>
                  <a:pt x="475" y="28"/>
                </a:lnTo>
                <a:lnTo>
                  <a:pt x="498" y="13"/>
                </a:lnTo>
                <a:lnTo>
                  <a:pt x="525" y="7"/>
                </a:lnTo>
                <a:lnTo>
                  <a:pt x="552" y="13"/>
                </a:lnTo>
                <a:lnTo>
                  <a:pt x="574" y="28"/>
                </a:lnTo>
                <a:lnTo>
                  <a:pt x="589" y="50"/>
                </a:lnTo>
                <a:lnTo>
                  <a:pt x="595" y="77"/>
                </a:lnTo>
                <a:close/>
                <a:lnTo>
                  <a:pt x="595" y="7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74" name="picture 37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6269456" y="4505089"/>
            <a:ext cx="123395" cy="14287"/>
          </a:xfrm>
          <a:prstGeom prst="rect">
            <a:avLst/>
          </a:prstGeom>
        </p:spPr>
      </p:pic>
      <p:sp>
        <p:nvSpPr>
          <p:cNvPr id="376" name="path"/>
          <p:cNvSpPr/>
          <p:nvPr/>
        </p:nvSpPr>
        <p:spPr>
          <a:xfrm>
            <a:off x="6234531" y="4470165"/>
            <a:ext cx="382888" cy="98425"/>
          </a:xfrm>
          <a:custGeom>
            <a:rect l="0" t="0" r="0" b="0"/>
            <a:pathLst>
              <a:path w="602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602" h="155">
                <a:moveTo>
                  <a:pt x="296" y="77"/>
                </a:moveTo>
                <a:lnTo>
                  <a:pt x="291" y="104"/>
                </a:lnTo>
                <a:lnTo>
                  <a:pt x="276" y="126"/>
                </a:lnTo>
                <a:lnTo>
                  <a:pt x="254" y="141"/>
                </a:lnTo>
                <a:lnTo>
                  <a:pt x="226" y="147"/>
                </a:lnTo>
                <a:lnTo>
                  <a:pt x="199" y="141"/>
                </a:lnTo>
                <a:lnTo>
                  <a:pt x="177" y="126"/>
                </a:lnTo>
                <a:lnTo>
                  <a:pt x="162" y="104"/>
                </a:lnTo>
                <a:lnTo>
                  <a:pt x="156" y="77"/>
                </a:lnTo>
                <a:lnTo>
                  <a:pt x="162" y="50"/>
                </a:lnTo>
                <a:lnTo>
                  <a:pt x="177" y="28"/>
                </a:lnTo>
                <a:lnTo>
                  <a:pt x="199" y="13"/>
                </a:lnTo>
                <a:lnTo>
                  <a:pt x="226" y="7"/>
                </a:lnTo>
                <a:lnTo>
                  <a:pt x="254" y="13"/>
                </a:lnTo>
                <a:lnTo>
                  <a:pt x="276" y="28"/>
                </a:lnTo>
                <a:lnTo>
                  <a:pt x="291" y="50"/>
                </a:lnTo>
                <a:lnTo>
                  <a:pt x="296" y="77"/>
                </a:lnTo>
                <a:close/>
                <a:lnTo>
                  <a:pt x="296" y="77"/>
                </a:lnTo>
                <a:close/>
              </a:path>
              <a:path w="602" h="155">
                <a:moveTo>
                  <a:pt x="595" y="77"/>
                </a:moveTo>
                <a:lnTo>
                  <a:pt x="589" y="104"/>
                </a:lnTo>
                <a:lnTo>
                  <a:pt x="574" y="126"/>
                </a:lnTo>
                <a:lnTo>
                  <a:pt x="552" y="141"/>
                </a:lnTo>
                <a:lnTo>
                  <a:pt x="525" y="147"/>
                </a:lnTo>
                <a:lnTo>
                  <a:pt x="498" y="141"/>
                </a:lnTo>
                <a:lnTo>
                  <a:pt x="475" y="126"/>
                </a:lnTo>
                <a:lnTo>
                  <a:pt x="460" y="104"/>
                </a:lnTo>
                <a:lnTo>
                  <a:pt x="455" y="77"/>
                </a:lnTo>
                <a:lnTo>
                  <a:pt x="460" y="50"/>
                </a:lnTo>
                <a:lnTo>
                  <a:pt x="475" y="28"/>
                </a:lnTo>
                <a:lnTo>
                  <a:pt x="498" y="13"/>
                </a:lnTo>
                <a:lnTo>
                  <a:pt x="525" y="7"/>
                </a:lnTo>
                <a:lnTo>
                  <a:pt x="552" y="13"/>
                </a:lnTo>
                <a:lnTo>
                  <a:pt x="574" y="28"/>
                </a:lnTo>
                <a:lnTo>
                  <a:pt x="589" y="50"/>
                </a:lnTo>
                <a:lnTo>
                  <a:pt x="595" y="77"/>
                </a:lnTo>
                <a:close/>
                <a:lnTo>
                  <a:pt x="595" y="77"/>
                </a:lnTo>
                <a:close/>
              </a:path>
            </a:pathLst>
          </a:custGeom>
          <a:solidFill>
            <a:srgbClr val="FFEB3B">
              <a:alpha val="100000"/>
            </a:srgbClr>
          </a:solidFill>
          <a:ln w="9525" cap="flat">
            <a:solidFill>
              <a:srgbClr val="FFEB3B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78" name="picture 37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7122845" y="4505089"/>
            <a:ext cx="218217" cy="14287"/>
          </a:xfrm>
          <a:prstGeom prst="rect">
            <a:avLst/>
          </a:prstGeom>
        </p:spPr>
      </p:pic>
      <p:sp>
        <p:nvSpPr>
          <p:cNvPr id="380" name="path"/>
          <p:cNvSpPr/>
          <p:nvPr/>
        </p:nvSpPr>
        <p:spPr>
          <a:xfrm>
            <a:off x="7087920" y="4470165"/>
            <a:ext cx="288067" cy="98425"/>
          </a:xfrm>
          <a:custGeom>
            <a:rect l="0" t="0" r="0" b="0"/>
            <a:pathLst>
              <a:path w="452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452" h="155">
                <a:moveTo>
                  <a:pt x="296" y="77"/>
                </a:moveTo>
                <a:lnTo>
                  <a:pt x="291" y="104"/>
                </a:lnTo>
                <a:lnTo>
                  <a:pt x="276" y="126"/>
                </a:lnTo>
                <a:lnTo>
                  <a:pt x="254" y="141"/>
                </a:lnTo>
                <a:lnTo>
                  <a:pt x="226" y="147"/>
                </a:lnTo>
                <a:lnTo>
                  <a:pt x="199" y="141"/>
                </a:lnTo>
                <a:lnTo>
                  <a:pt x="177" y="126"/>
                </a:lnTo>
                <a:lnTo>
                  <a:pt x="162" y="104"/>
                </a:lnTo>
                <a:lnTo>
                  <a:pt x="156" y="77"/>
                </a:lnTo>
                <a:lnTo>
                  <a:pt x="162" y="50"/>
                </a:lnTo>
                <a:lnTo>
                  <a:pt x="177" y="28"/>
                </a:lnTo>
                <a:lnTo>
                  <a:pt x="199" y="13"/>
                </a:lnTo>
                <a:lnTo>
                  <a:pt x="226" y="7"/>
                </a:lnTo>
                <a:lnTo>
                  <a:pt x="254" y="13"/>
                </a:lnTo>
                <a:lnTo>
                  <a:pt x="276" y="28"/>
                </a:lnTo>
                <a:lnTo>
                  <a:pt x="291" y="50"/>
                </a:lnTo>
                <a:lnTo>
                  <a:pt x="296" y="77"/>
                </a:lnTo>
                <a:close/>
                <a:lnTo>
                  <a:pt x="296" y="77"/>
                </a:lnTo>
                <a:close/>
              </a:path>
              <a:path w="452" h="155">
                <a:moveTo>
                  <a:pt x="446" y="77"/>
                </a:moveTo>
                <a:lnTo>
                  <a:pt x="440" y="104"/>
                </a:lnTo>
                <a:lnTo>
                  <a:pt x="425" y="126"/>
                </a:lnTo>
                <a:lnTo>
                  <a:pt x="403" y="141"/>
                </a:lnTo>
                <a:lnTo>
                  <a:pt x="376" y="147"/>
                </a:lnTo>
                <a:lnTo>
                  <a:pt x="348" y="141"/>
                </a:lnTo>
                <a:lnTo>
                  <a:pt x="326" y="126"/>
                </a:lnTo>
                <a:lnTo>
                  <a:pt x="311" y="104"/>
                </a:lnTo>
                <a:lnTo>
                  <a:pt x="306" y="77"/>
                </a:lnTo>
                <a:lnTo>
                  <a:pt x="311" y="50"/>
                </a:lnTo>
                <a:lnTo>
                  <a:pt x="326" y="28"/>
                </a:lnTo>
                <a:lnTo>
                  <a:pt x="348" y="13"/>
                </a:lnTo>
                <a:lnTo>
                  <a:pt x="376" y="7"/>
                </a:lnTo>
                <a:lnTo>
                  <a:pt x="403" y="13"/>
                </a:lnTo>
                <a:lnTo>
                  <a:pt x="425" y="28"/>
                </a:lnTo>
                <a:lnTo>
                  <a:pt x="440" y="50"/>
                </a:lnTo>
                <a:lnTo>
                  <a:pt x="446" y="77"/>
                </a:lnTo>
                <a:close/>
                <a:lnTo>
                  <a:pt x="446" y="7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82" name="picture 38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7122845" y="4505089"/>
            <a:ext cx="218217" cy="14287"/>
          </a:xfrm>
          <a:prstGeom prst="rect">
            <a:avLst/>
          </a:prstGeom>
        </p:spPr>
      </p:pic>
      <p:sp>
        <p:nvSpPr>
          <p:cNvPr id="384" name="path"/>
          <p:cNvSpPr/>
          <p:nvPr/>
        </p:nvSpPr>
        <p:spPr>
          <a:xfrm>
            <a:off x="7087920" y="4470165"/>
            <a:ext cx="288067" cy="98425"/>
          </a:xfrm>
          <a:custGeom>
            <a:rect l="0" t="0" r="0" b="0"/>
            <a:pathLst>
              <a:path w="452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452" h="155">
                <a:moveTo>
                  <a:pt x="296" y="77"/>
                </a:moveTo>
                <a:lnTo>
                  <a:pt x="291" y="104"/>
                </a:lnTo>
                <a:lnTo>
                  <a:pt x="276" y="126"/>
                </a:lnTo>
                <a:lnTo>
                  <a:pt x="254" y="141"/>
                </a:lnTo>
                <a:lnTo>
                  <a:pt x="226" y="147"/>
                </a:lnTo>
                <a:lnTo>
                  <a:pt x="199" y="141"/>
                </a:lnTo>
                <a:lnTo>
                  <a:pt x="177" y="126"/>
                </a:lnTo>
                <a:lnTo>
                  <a:pt x="162" y="104"/>
                </a:lnTo>
                <a:lnTo>
                  <a:pt x="156" y="77"/>
                </a:lnTo>
                <a:lnTo>
                  <a:pt x="162" y="50"/>
                </a:lnTo>
                <a:lnTo>
                  <a:pt x="177" y="28"/>
                </a:lnTo>
                <a:lnTo>
                  <a:pt x="199" y="13"/>
                </a:lnTo>
                <a:lnTo>
                  <a:pt x="226" y="7"/>
                </a:lnTo>
                <a:lnTo>
                  <a:pt x="254" y="13"/>
                </a:lnTo>
                <a:lnTo>
                  <a:pt x="276" y="28"/>
                </a:lnTo>
                <a:lnTo>
                  <a:pt x="291" y="50"/>
                </a:lnTo>
                <a:lnTo>
                  <a:pt x="296" y="77"/>
                </a:lnTo>
                <a:close/>
                <a:lnTo>
                  <a:pt x="296" y="77"/>
                </a:lnTo>
                <a:close/>
              </a:path>
              <a:path w="452" h="155">
                <a:moveTo>
                  <a:pt x="446" y="77"/>
                </a:moveTo>
                <a:lnTo>
                  <a:pt x="440" y="104"/>
                </a:lnTo>
                <a:lnTo>
                  <a:pt x="425" y="126"/>
                </a:lnTo>
                <a:lnTo>
                  <a:pt x="403" y="141"/>
                </a:lnTo>
                <a:lnTo>
                  <a:pt x="376" y="147"/>
                </a:lnTo>
                <a:lnTo>
                  <a:pt x="348" y="141"/>
                </a:lnTo>
                <a:lnTo>
                  <a:pt x="326" y="126"/>
                </a:lnTo>
                <a:lnTo>
                  <a:pt x="311" y="104"/>
                </a:lnTo>
                <a:lnTo>
                  <a:pt x="306" y="77"/>
                </a:lnTo>
                <a:lnTo>
                  <a:pt x="311" y="50"/>
                </a:lnTo>
                <a:lnTo>
                  <a:pt x="326" y="28"/>
                </a:lnTo>
                <a:lnTo>
                  <a:pt x="348" y="13"/>
                </a:lnTo>
                <a:lnTo>
                  <a:pt x="376" y="7"/>
                </a:lnTo>
                <a:lnTo>
                  <a:pt x="403" y="13"/>
                </a:lnTo>
                <a:lnTo>
                  <a:pt x="425" y="28"/>
                </a:lnTo>
                <a:lnTo>
                  <a:pt x="440" y="50"/>
                </a:lnTo>
                <a:lnTo>
                  <a:pt x="446" y="77"/>
                </a:lnTo>
                <a:close/>
                <a:lnTo>
                  <a:pt x="446" y="77"/>
                </a:lnTo>
                <a:close/>
              </a:path>
            </a:pathLst>
          </a:custGeom>
          <a:solidFill>
            <a:srgbClr val="FFEB3B">
              <a:alpha val="100000"/>
            </a:srgbClr>
          </a:solidFill>
          <a:ln w="9525" cap="flat">
            <a:solidFill>
              <a:srgbClr val="FFEB3B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6" name="path"/>
          <p:cNvSpPr/>
          <p:nvPr/>
        </p:nvSpPr>
        <p:spPr>
          <a:xfrm>
            <a:off x="5855246" y="4470165"/>
            <a:ext cx="193245" cy="98425"/>
          </a:xfrm>
          <a:custGeom>
            <a:rect l="0" t="0" r="0" b="0"/>
            <a:pathLst>
              <a:path w="304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304" h="155">
                <a:moveTo>
                  <a:pt x="296" y="77"/>
                </a:moveTo>
                <a:lnTo>
                  <a:pt x="291" y="104"/>
                </a:lnTo>
                <a:lnTo>
                  <a:pt x="276" y="126"/>
                </a:lnTo>
                <a:lnTo>
                  <a:pt x="254" y="141"/>
                </a:lnTo>
                <a:lnTo>
                  <a:pt x="226" y="147"/>
                </a:lnTo>
                <a:lnTo>
                  <a:pt x="199" y="141"/>
                </a:lnTo>
                <a:lnTo>
                  <a:pt x="177" y="126"/>
                </a:lnTo>
                <a:lnTo>
                  <a:pt x="162" y="104"/>
                </a:lnTo>
                <a:lnTo>
                  <a:pt x="156" y="77"/>
                </a:lnTo>
                <a:lnTo>
                  <a:pt x="162" y="50"/>
                </a:lnTo>
                <a:lnTo>
                  <a:pt x="177" y="28"/>
                </a:lnTo>
                <a:lnTo>
                  <a:pt x="199" y="13"/>
                </a:lnTo>
                <a:lnTo>
                  <a:pt x="226" y="7"/>
                </a:lnTo>
                <a:lnTo>
                  <a:pt x="254" y="13"/>
                </a:lnTo>
                <a:lnTo>
                  <a:pt x="276" y="28"/>
                </a:lnTo>
                <a:lnTo>
                  <a:pt x="291" y="50"/>
                </a:lnTo>
                <a:lnTo>
                  <a:pt x="296" y="77"/>
                </a:lnTo>
                <a:close/>
                <a:lnTo>
                  <a:pt x="296" y="7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88" name="picture 38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5890171" y="4505089"/>
            <a:ext cx="218216" cy="14287"/>
          </a:xfrm>
          <a:prstGeom prst="rect">
            <a:avLst/>
          </a:prstGeom>
        </p:spPr>
      </p:pic>
      <p:sp>
        <p:nvSpPr>
          <p:cNvPr id="390" name="path"/>
          <p:cNvSpPr/>
          <p:nvPr/>
        </p:nvSpPr>
        <p:spPr>
          <a:xfrm>
            <a:off x="5855246" y="4470165"/>
            <a:ext cx="288066" cy="98425"/>
          </a:xfrm>
          <a:custGeom>
            <a:rect l="0" t="0" r="0" b="0"/>
            <a:pathLst>
              <a:path w="452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452" h="155">
                <a:moveTo>
                  <a:pt x="296" y="77"/>
                </a:moveTo>
                <a:lnTo>
                  <a:pt x="291" y="104"/>
                </a:lnTo>
                <a:lnTo>
                  <a:pt x="276" y="126"/>
                </a:lnTo>
                <a:lnTo>
                  <a:pt x="254" y="141"/>
                </a:lnTo>
                <a:lnTo>
                  <a:pt x="226" y="147"/>
                </a:lnTo>
                <a:lnTo>
                  <a:pt x="199" y="141"/>
                </a:lnTo>
                <a:lnTo>
                  <a:pt x="177" y="126"/>
                </a:lnTo>
                <a:lnTo>
                  <a:pt x="162" y="104"/>
                </a:lnTo>
                <a:lnTo>
                  <a:pt x="156" y="77"/>
                </a:lnTo>
                <a:lnTo>
                  <a:pt x="162" y="50"/>
                </a:lnTo>
                <a:lnTo>
                  <a:pt x="177" y="28"/>
                </a:lnTo>
                <a:lnTo>
                  <a:pt x="199" y="13"/>
                </a:lnTo>
                <a:lnTo>
                  <a:pt x="226" y="7"/>
                </a:lnTo>
                <a:lnTo>
                  <a:pt x="254" y="13"/>
                </a:lnTo>
                <a:lnTo>
                  <a:pt x="276" y="28"/>
                </a:lnTo>
                <a:lnTo>
                  <a:pt x="291" y="50"/>
                </a:lnTo>
                <a:lnTo>
                  <a:pt x="296" y="77"/>
                </a:lnTo>
                <a:close/>
                <a:lnTo>
                  <a:pt x="296" y="77"/>
                </a:lnTo>
                <a:close/>
              </a:path>
              <a:path w="452" h="155">
                <a:moveTo>
                  <a:pt x="446" y="77"/>
                </a:moveTo>
                <a:lnTo>
                  <a:pt x="440" y="104"/>
                </a:lnTo>
                <a:lnTo>
                  <a:pt x="425" y="126"/>
                </a:lnTo>
                <a:lnTo>
                  <a:pt x="403" y="141"/>
                </a:lnTo>
                <a:lnTo>
                  <a:pt x="376" y="147"/>
                </a:lnTo>
                <a:lnTo>
                  <a:pt x="348" y="141"/>
                </a:lnTo>
                <a:lnTo>
                  <a:pt x="326" y="126"/>
                </a:lnTo>
                <a:lnTo>
                  <a:pt x="311" y="104"/>
                </a:lnTo>
                <a:lnTo>
                  <a:pt x="306" y="77"/>
                </a:lnTo>
                <a:lnTo>
                  <a:pt x="311" y="50"/>
                </a:lnTo>
                <a:lnTo>
                  <a:pt x="326" y="28"/>
                </a:lnTo>
                <a:lnTo>
                  <a:pt x="348" y="13"/>
                </a:lnTo>
                <a:lnTo>
                  <a:pt x="376" y="7"/>
                </a:lnTo>
                <a:lnTo>
                  <a:pt x="403" y="13"/>
                </a:lnTo>
                <a:lnTo>
                  <a:pt x="425" y="28"/>
                </a:lnTo>
                <a:lnTo>
                  <a:pt x="440" y="50"/>
                </a:lnTo>
                <a:lnTo>
                  <a:pt x="446" y="77"/>
                </a:lnTo>
                <a:close/>
                <a:lnTo>
                  <a:pt x="446" y="77"/>
                </a:lnTo>
                <a:close/>
              </a:path>
            </a:pathLst>
          </a:custGeom>
          <a:solidFill>
            <a:srgbClr val="FFEB3B">
              <a:alpha val="100000"/>
            </a:srgbClr>
          </a:solidFill>
          <a:ln w="9525" cap="flat">
            <a:solidFill>
              <a:srgbClr val="FFEB3B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2" name="rect"/>
          <p:cNvSpPr/>
          <p:nvPr/>
        </p:nvSpPr>
        <p:spPr>
          <a:xfrm>
            <a:off x="6040322" y="1065491"/>
            <a:ext cx="257175" cy="71246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4" name="rect"/>
          <p:cNvSpPr/>
          <p:nvPr/>
        </p:nvSpPr>
        <p:spPr>
          <a:xfrm>
            <a:off x="5205805" y="1065491"/>
            <a:ext cx="257175" cy="71246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6879602" y="1070952"/>
            <a:ext cx="247650" cy="60325"/>
            <a:chExt cx="247650" cy="60325"/>
          </a:xfrm>
        </p:grpSpPr>
        <p:sp>
          <p:nvSpPr>
            <p:cNvPr id="396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3E86C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8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3E86CE">
                <a:alpha val="100000"/>
              </a:srgbClr>
            </a:solidFill>
            <a:ln w="9525" cap="flat">
              <a:solidFill>
                <a:srgbClr val="3E86C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7594358" y="1070952"/>
            <a:ext cx="247650" cy="60325"/>
            <a:chExt cx="247650" cy="60325"/>
          </a:xfrm>
        </p:grpSpPr>
        <p:sp>
          <p:nvSpPr>
            <p:cNvPr id="400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2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4" name="textbox 404"/>
          <p:cNvSpPr/>
          <p:nvPr/>
        </p:nvSpPr>
        <p:spPr>
          <a:xfrm>
            <a:off x="5171703" y="793143"/>
            <a:ext cx="126364" cy="158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045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宗</a:t>
            </a:r>
            <a:endParaRPr lang="KaiTi" altLang="KaiTi" sz="800"/>
          </a:p>
        </p:txBody>
      </p:sp>
      <p:sp>
        <p:nvSpPr>
          <p:cNvPr id="406" name="path"/>
          <p:cNvSpPr/>
          <p:nvPr/>
        </p:nvSpPr>
        <p:spPr>
          <a:xfrm>
            <a:off x="8320595" y="4470165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2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2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8" name="path"/>
          <p:cNvSpPr/>
          <p:nvPr/>
        </p:nvSpPr>
        <p:spPr>
          <a:xfrm>
            <a:off x="6044888" y="3680369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0" name="path"/>
          <p:cNvSpPr/>
          <p:nvPr/>
        </p:nvSpPr>
        <p:spPr>
          <a:xfrm>
            <a:off x="5475961" y="3680369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2" name="path"/>
          <p:cNvSpPr/>
          <p:nvPr/>
        </p:nvSpPr>
        <p:spPr>
          <a:xfrm>
            <a:off x="7751668" y="4470165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EB3B">
              <a:alpha val="100000"/>
            </a:srgbClr>
          </a:solidFill>
          <a:ln w="9525" cap="flat">
            <a:solidFill>
              <a:srgbClr val="FFEB3B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4" name="path"/>
          <p:cNvSpPr/>
          <p:nvPr/>
        </p:nvSpPr>
        <p:spPr>
          <a:xfrm>
            <a:off x="7941310" y="4470165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EB3B">
              <a:alpha val="100000"/>
            </a:srgbClr>
          </a:solidFill>
          <a:ln w="9525" cap="flat">
            <a:solidFill>
              <a:srgbClr val="FFEB3B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16" name="picture 416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7872097" y="1884560"/>
            <a:ext cx="47209" cy="66196"/>
          </a:xfrm>
          <a:prstGeom prst="rect">
            <a:avLst/>
          </a:prstGeom>
        </p:spPr>
      </p:pic>
      <p:sp>
        <p:nvSpPr>
          <p:cNvPr id="418" name="path"/>
          <p:cNvSpPr/>
          <p:nvPr/>
        </p:nvSpPr>
        <p:spPr>
          <a:xfrm>
            <a:off x="7846490" y="1837513"/>
            <a:ext cx="98425" cy="98424"/>
          </a:xfrm>
          <a:custGeom>
            <a:rect l="0" t="0" r="0" b="0"/>
            <a:pathLst>
              <a:path w="155" h="154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EB3B">
              <a:alpha val="100000"/>
            </a:srgbClr>
          </a:solidFill>
          <a:ln w="9525" cap="flat">
            <a:solidFill>
              <a:srgbClr val="FFEB3B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0" name="textbox 420"/>
          <p:cNvSpPr/>
          <p:nvPr/>
        </p:nvSpPr>
        <p:spPr>
          <a:xfrm>
            <a:off x="8535508" y="793143"/>
            <a:ext cx="8001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2" name="picture 4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20579" y="2413819"/>
            <a:ext cx="7660140" cy="2154769"/>
          </a:xfrm>
          <a:prstGeom prst="rect">
            <a:avLst/>
          </a:prstGeom>
        </p:spPr>
      </p:pic>
      <p:sp>
        <p:nvSpPr>
          <p:cNvPr id="424" name="textbox 424"/>
          <p:cNvSpPr/>
          <p:nvPr/>
        </p:nvSpPr>
        <p:spPr>
          <a:xfrm>
            <a:off x="-12700" y="-12700"/>
            <a:ext cx="8335644" cy="1304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住宅用地|土地价格</a:t>
            </a:r>
            <a:endParaRPr lang="KaiTi" altLang="KaiTi" sz="1800"/>
          </a:p>
          <a:p>
            <a:pPr algn="r" rtl="0" eaLnBrk="0">
              <a:lnSpc>
                <a:spcPct val="95000"/>
              </a:lnSpc>
              <a:spcBef>
                <a:spcPts val="1452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2023年1-12月,珠海成交楼面均价为6800元/㎡，同比下跌26.83%;平均溢价率为0%;住宅用地出让金达63.3亿元，同比下降73.23%。</a:t>
            </a:r>
            <a:endParaRPr lang="KaiTi" altLang="KaiTi" sz="11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200"/>
          </a:p>
          <a:p>
            <a:pPr marL="381634" algn="l" rtl="0" eaLnBrk="0">
              <a:lnSpc>
                <a:spcPct val="96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2023年12月,珠海成交楼面均价为10898元/㎡,同比上涨29.66%;平均溢价率为0%;住宅用地出让金达30.31亿元,同比下降64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.49%。</a:t>
            </a:r>
            <a:endParaRPr lang="KaiTi" altLang="KaiTi" sz="1100"/>
          </a:p>
        </p:txBody>
      </p:sp>
      <p:pic>
        <p:nvPicPr>
          <p:cNvPr id="426" name="picture 4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428" name="textbox 428"/>
          <p:cNvSpPr/>
          <p:nvPr/>
        </p:nvSpPr>
        <p:spPr>
          <a:xfrm>
            <a:off x="435412" y="2375265"/>
            <a:ext cx="307975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25000</a:t>
            </a:r>
            <a:endParaRPr lang="KaiTi" altLang="KaiTi" sz="9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20000</a:t>
            </a:r>
            <a:endParaRPr lang="KaiTi" altLang="KaiTi" sz="9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15000</a:t>
            </a:r>
            <a:endParaRPr lang="KaiTi" altLang="KaiTi" sz="9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10000</a:t>
            </a:r>
            <a:endParaRPr lang="KaiTi" altLang="KaiTi" sz="9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marL="64769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5000</a:t>
            </a:r>
            <a:endParaRPr lang="KaiTi" altLang="KaiTi" sz="9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200"/>
          </a:p>
          <a:p>
            <a:pPr algn="r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430" name="textbox 430"/>
          <p:cNvSpPr/>
          <p:nvPr/>
        </p:nvSpPr>
        <p:spPr>
          <a:xfrm>
            <a:off x="2530905" y="1636247"/>
            <a:ext cx="4072890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2021年1月-2023年12月珠海市住宅用地成交楼盘均价及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溢价率走势</a:t>
            </a:r>
            <a:endParaRPr lang="KaiTi" altLang="KaiTi" sz="1100"/>
          </a:p>
        </p:txBody>
      </p:sp>
      <p:sp>
        <p:nvSpPr>
          <p:cNvPr id="432" name="textbox 432"/>
          <p:cNvSpPr/>
          <p:nvPr/>
        </p:nvSpPr>
        <p:spPr>
          <a:xfrm>
            <a:off x="8535508" y="1853118"/>
            <a:ext cx="165735" cy="275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42544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40005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40005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42544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41909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200"/>
          </a:p>
          <a:p>
            <a:pPr marL="45084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434" name="textbox 434"/>
          <p:cNvSpPr/>
          <p:nvPr/>
        </p:nvSpPr>
        <p:spPr>
          <a:xfrm>
            <a:off x="3365027" y="2099497"/>
            <a:ext cx="2395220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87"/>
              </a:lnSpc>
            </a:pPr>
            <a:endParaRPr lang="Arial" altLang="Arial" sz="100"/>
          </a:p>
          <a:p>
            <a:pPr marL="269875" algn="l" rtl="0" eaLnBrk="0">
              <a:lnSpc>
                <a:spcPct val="97000"/>
              </a:lnSpc>
              <a:tabLst>
                <a:tab pos="30225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土地成交楼面均价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土地平均溢价率</a:t>
            </a:r>
            <a:endParaRPr lang="KaiTi" altLang="KaiTi" sz="9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670333" y="2130926"/>
            <a:ext cx="247650" cy="60325"/>
            <a:chExt cx="247650" cy="60325"/>
          </a:xfrm>
        </p:grpSpPr>
        <p:sp>
          <p:nvSpPr>
            <p:cNvPr id="436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8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0" name="path"/>
          <p:cNvSpPr/>
          <p:nvPr/>
        </p:nvSpPr>
        <p:spPr>
          <a:xfrm>
            <a:off x="3377727" y="2125466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2" name="textbox 442"/>
          <p:cNvSpPr/>
          <p:nvPr/>
        </p:nvSpPr>
        <p:spPr>
          <a:xfrm rot="18000000">
            <a:off x="388406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444" name="textbox 444"/>
          <p:cNvSpPr/>
          <p:nvPr/>
        </p:nvSpPr>
        <p:spPr>
          <a:xfrm rot="18000000">
            <a:off x="409649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446" name="textbox 446"/>
          <p:cNvSpPr/>
          <p:nvPr/>
        </p:nvSpPr>
        <p:spPr>
          <a:xfrm rot="18000000">
            <a:off x="430892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448" name="textbox 448"/>
          <p:cNvSpPr/>
          <p:nvPr/>
        </p:nvSpPr>
        <p:spPr>
          <a:xfrm rot="18000000">
            <a:off x="473378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450" name="textbox 450"/>
          <p:cNvSpPr/>
          <p:nvPr/>
        </p:nvSpPr>
        <p:spPr>
          <a:xfrm rot="18000000">
            <a:off x="452135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452" name="textbox 45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454" name="textbox 454"/>
          <p:cNvSpPr/>
          <p:nvPr/>
        </p:nvSpPr>
        <p:spPr>
          <a:xfrm rot="18000000">
            <a:off x="6008529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456" name="textbox 456"/>
          <p:cNvSpPr/>
          <p:nvPr/>
        </p:nvSpPr>
        <p:spPr>
          <a:xfrm rot="18000000">
            <a:off x="6220958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458" name="textbox 458"/>
          <p:cNvSpPr/>
          <p:nvPr/>
        </p:nvSpPr>
        <p:spPr>
          <a:xfrm rot="18000000">
            <a:off x="664591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460" name="textbox 460"/>
          <p:cNvSpPr/>
          <p:nvPr/>
        </p:nvSpPr>
        <p:spPr>
          <a:xfrm rot="18000000">
            <a:off x="685834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462" name="textbox 462"/>
          <p:cNvSpPr/>
          <p:nvPr/>
        </p:nvSpPr>
        <p:spPr>
          <a:xfrm rot="18000000">
            <a:off x="728320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464" name="textbox 464"/>
          <p:cNvSpPr/>
          <p:nvPr/>
        </p:nvSpPr>
        <p:spPr>
          <a:xfrm rot="18000000">
            <a:off x="749563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466" name="textbox 466"/>
          <p:cNvSpPr/>
          <p:nvPr/>
        </p:nvSpPr>
        <p:spPr>
          <a:xfrm rot="18000000">
            <a:off x="7708059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468" name="textbox 468"/>
          <p:cNvSpPr/>
          <p:nvPr/>
        </p:nvSpPr>
        <p:spPr>
          <a:xfrm rot="18000000">
            <a:off x="707077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470" name="textbox 470"/>
          <p:cNvSpPr/>
          <p:nvPr/>
        </p:nvSpPr>
        <p:spPr>
          <a:xfrm rot="18000000">
            <a:off x="579620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472" name="textbox 472"/>
          <p:cNvSpPr/>
          <p:nvPr/>
        </p:nvSpPr>
        <p:spPr>
          <a:xfrm rot="18000000">
            <a:off x="643348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474" name="textbox 474"/>
          <p:cNvSpPr/>
          <p:nvPr/>
        </p:nvSpPr>
        <p:spPr>
          <a:xfrm rot="18000000">
            <a:off x="909963" y="4668464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476" name="textbox 476"/>
          <p:cNvSpPr/>
          <p:nvPr/>
        </p:nvSpPr>
        <p:spPr>
          <a:xfrm rot="18000000">
            <a:off x="1122393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478" name="textbox 478"/>
          <p:cNvSpPr/>
          <p:nvPr/>
        </p:nvSpPr>
        <p:spPr>
          <a:xfrm rot="18000000">
            <a:off x="3671539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480" name="textbox 480"/>
          <p:cNvSpPr/>
          <p:nvPr/>
        </p:nvSpPr>
        <p:spPr>
          <a:xfrm rot="18000000">
            <a:off x="3459110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482" name="textbox 482"/>
          <p:cNvSpPr/>
          <p:nvPr/>
        </p:nvSpPr>
        <p:spPr>
          <a:xfrm rot="18000000">
            <a:off x="69763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484" name="textbox 484"/>
          <p:cNvSpPr/>
          <p:nvPr/>
        </p:nvSpPr>
        <p:spPr>
          <a:xfrm rot="18000000">
            <a:off x="133492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486" name="textbox 486"/>
          <p:cNvSpPr/>
          <p:nvPr/>
        </p:nvSpPr>
        <p:spPr>
          <a:xfrm rot="18000000">
            <a:off x="154734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488" name="textbox 488"/>
          <p:cNvSpPr/>
          <p:nvPr/>
        </p:nvSpPr>
        <p:spPr>
          <a:xfrm rot="18000000">
            <a:off x="175977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490" name="textbox 490"/>
          <p:cNvSpPr/>
          <p:nvPr/>
        </p:nvSpPr>
        <p:spPr>
          <a:xfrm rot="18000000">
            <a:off x="197220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492" name="textbox 492"/>
          <p:cNvSpPr/>
          <p:nvPr/>
        </p:nvSpPr>
        <p:spPr>
          <a:xfrm rot="18000000">
            <a:off x="218463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494" name="textbox 494"/>
          <p:cNvSpPr/>
          <p:nvPr/>
        </p:nvSpPr>
        <p:spPr>
          <a:xfrm rot="18000000">
            <a:off x="239706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496" name="textbox 496"/>
          <p:cNvSpPr/>
          <p:nvPr/>
        </p:nvSpPr>
        <p:spPr>
          <a:xfrm rot="18000000">
            <a:off x="324678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498" name="textbox 498"/>
          <p:cNvSpPr/>
          <p:nvPr/>
        </p:nvSpPr>
        <p:spPr>
          <a:xfrm rot="18000000">
            <a:off x="260949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500" name="textbox 500"/>
          <p:cNvSpPr/>
          <p:nvPr/>
        </p:nvSpPr>
        <p:spPr>
          <a:xfrm rot="18000000">
            <a:off x="494621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502" name="textbox 502"/>
          <p:cNvSpPr/>
          <p:nvPr/>
        </p:nvSpPr>
        <p:spPr>
          <a:xfrm rot="18000000">
            <a:off x="515864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504" name="textbox 504"/>
          <p:cNvSpPr/>
          <p:nvPr/>
        </p:nvSpPr>
        <p:spPr>
          <a:xfrm rot="18000000">
            <a:off x="8132174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506" name="textbox 506"/>
          <p:cNvSpPr/>
          <p:nvPr/>
        </p:nvSpPr>
        <p:spPr>
          <a:xfrm rot="18000000">
            <a:off x="7919943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508" name="textbox 508"/>
          <p:cNvSpPr/>
          <p:nvPr/>
        </p:nvSpPr>
        <p:spPr>
          <a:xfrm rot="18000000">
            <a:off x="3033609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510" name="textbox 510"/>
          <p:cNvSpPr/>
          <p:nvPr/>
        </p:nvSpPr>
        <p:spPr>
          <a:xfrm rot="18000000">
            <a:off x="5582756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512" name="textbox 512"/>
          <p:cNvSpPr/>
          <p:nvPr/>
        </p:nvSpPr>
        <p:spPr>
          <a:xfrm rot="18000000">
            <a:off x="5370525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514" name="textbox 514"/>
          <p:cNvSpPr/>
          <p:nvPr/>
        </p:nvSpPr>
        <p:spPr>
          <a:xfrm rot="18000000">
            <a:off x="2821378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516" name="textbox 516"/>
          <p:cNvSpPr/>
          <p:nvPr/>
        </p:nvSpPr>
        <p:spPr>
          <a:xfrm>
            <a:off x="800931" y="1853118"/>
            <a:ext cx="28194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9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18" name="table 518"/>
          <p:cNvGraphicFramePr>
            <a:graphicFrameLocks noGrp="1"/>
          </p:cNvGraphicFramePr>
          <p:nvPr/>
        </p:nvGraphicFramePr>
        <p:xfrm>
          <a:off x="363288" y="916330"/>
          <a:ext cx="8402954" cy="1715134"/>
        </p:xfrm>
        <a:graphic>
          <a:graphicData uri="http://schemas.openxmlformats.org/drawingml/2006/table">
            <a:tbl>
              <a:tblPr/>
              <a:tblGrid>
                <a:gridCol w="765175"/>
                <a:gridCol w="763904"/>
                <a:gridCol w="763269"/>
                <a:gridCol w="763904"/>
                <a:gridCol w="763269"/>
                <a:gridCol w="763904"/>
                <a:gridCol w="763269"/>
                <a:gridCol w="763904"/>
                <a:gridCol w="763269"/>
                <a:gridCol w="763269"/>
                <a:gridCol w="765809"/>
              </a:tblGrid>
              <a:tr h="32702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8955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区域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662940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宗数</a:t>
                      </a:r>
                      <a:endParaRPr lang="KaiTi" altLang="KaiTi" sz="900"/>
                    </a:p>
                    <a:p>
                      <a:pPr marL="675005" algn="l" rtl="0" eaLnBrk="0">
                        <a:lnSpc>
                          <a:spcPts val="1080"/>
                        </a:lnSpc>
                      </a:pPr>
                      <a:r>
                        <a:rPr sz="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1188085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126746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537209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47498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marL="483869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平均溢价率</a:t>
                      </a:r>
                      <a:endParaRPr lang="KaiTi" altLang="KaiTi" sz="900"/>
                    </a:p>
                    <a:p>
                      <a:pPr marL="703580" algn="l" rtl="0" eaLnBrk="0">
                        <a:lnSpc>
                          <a:spcPts val="1070"/>
                        </a:lnSpc>
                        <a:spcBef>
                          <a:spcPts val="35"/>
                        </a:spcBef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41147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48"/>
                        </a:lnSpc>
                      </a:pPr>
                      <a:endParaRPr lang="Arial" altLang="Arial" sz="100"/>
                    </a:p>
                    <a:p>
                      <a:pPr marL="273684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177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48"/>
                        </a:lnSpc>
                      </a:pPr>
                      <a:endParaRPr lang="Arial" altLang="Arial" sz="100"/>
                    </a:p>
                    <a:p>
                      <a:pPr marL="273684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241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28"/>
                        </a:lnSpc>
                      </a:pPr>
                      <a:endParaRPr lang="Arial" altLang="Arial" sz="100"/>
                    </a:p>
                    <a:p>
                      <a:pPr marL="160654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28"/>
                        </a:lnSpc>
                      </a:pPr>
                      <a:endParaRPr lang="Arial" altLang="Arial" sz="100"/>
                    </a:p>
                    <a:p>
                      <a:pPr marL="160654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"/>
                    </a:p>
                    <a:p>
                      <a:pPr marL="4254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较去年同期变</a:t>
                      </a:r>
                      <a:endParaRPr lang="KaiTi" altLang="KaiTi" sz="900"/>
                    </a:p>
                    <a:p>
                      <a:pPr marL="327659" algn="l" rtl="0" eaLnBrk="0">
                        <a:lnSpc>
                          <a:spcPct val="100000"/>
                        </a:lnSpc>
                        <a:spcBef>
                          <a:spcPts val="39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化</a:t>
                      </a:r>
                      <a:endParaRPr lang="KaiTi" altLang="KaiTi" sz="900"/>
                    </a:p>
                    <a:p>
                      <a:pPr marL="179704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(百分点)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3251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21780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香洲区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750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750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575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575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70509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8497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53"/>
                        </a:lnSpc>
                      </a:pPr>
                      <a:endParaRPr lang="Arial" altLang="Arial" sz="100"/>
                    </a:p>
                    <a:p>
                      <a:pPr marL="32702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4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49"/>
                        </a:lnSpc>
                      </a:pPr>
                      <a:endParaRPr lang="Arial" altLang="Arial" sz="100"/>
                    </a:p>
                    <a:p>
                      <a:pPr marL="221615" algn="l" rtl="0" eaLnBrk="0">
                        <a:lnSpc>
                          <a:spcPct val="95000"/>
                        </a:lnSpc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斗门区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4329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750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575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829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-70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7749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1817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-76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57"/>
                        </a:lnSpc>
                      </a:pPr>
                      <a:endParaRPr lang="Arial" altLang="Arial" sz="100"/>
                    </a:p>
                    <a:p>
                      <a:pPr marL="32702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21209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金湾区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7504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329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6390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329"/>
                        </a:lnSpc>
                      </a:pPr>
                      <a:endParaRPr lang="Arial" altLang="Arial" sz="100"/>
                    </a:p>
                    <a:p>
                      <a:pPr marL="328295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330"/>
                        </a:lnSpc>
                      </a:pPr>
                      <a:endParaRPr lang="Arial" altLang="Arial" sz="100"/>
                    </a:p>
                    <a:p>
                      <a:pPr marL="297815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-77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4892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10110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4329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327025" algn="l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20" name="textbox 520"/>
          <p:cNvSpPr/>
          <p:nvPr/>
        </p:nvSpPr>
        <p:spPr>
          <a:xfrm>
            <a:off x="-12700" y="-12700"/>
            <a:ext cx="5987415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住宅用地|区域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2023年1-12月珠海市各区县住宅用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地供求情况</a:t>
            </a:r>
            <a:endParaRPr lang="KaiTi" altLang="KaiTi" sz="1100"/>
          </a:p>
        </p:txBody>
      </p:sp>
      <p:pic>
        <p:nvPicPr>
          <p:cNvPr id="522" name="picture 5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524" name="textbox 524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6" name="picture 5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49129" y="2060494"/>
            <a:ext cx="7717290" cy="2465231"/>
          </a:xfrm>
          <a:prstGeom prst="rect">
            <a:avLst/>
          </a:prstGeom>
        </p:spPr>
      </p:pic>
      <p:sp>
        <p:nvSpPr>
          <p:cNvPr id="528" name="textbox 528"/>
          <p:cNvSpPr/>
          <p:nvPr/>
        </p:nvSpPr>
        <p:spPr>
          <a:xfrm>
            <a:off x="827677" y="1282922"/>
            <a:ext cx="6507480" cy="621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5"/>
              </a:lnSpc>
            </a:pPr>
            <a:endParaRPr lang="Arial" altLang="Arial" sz="100"/>
          </a:p>
          <a:p>
            <a:pPr marL="192532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2021年1月-2023年12月珠海市商办用地推出与成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交同比走势</a:t>
            </a:r>
            <a:endParaRPr lang="KaiTi" altLang="KaiTi" sz="1100"/>
          </a:p>
          <a:p>
            <a:pPr marL="12700" algn="l" rtl="0" eaLnBrk="0">
              <a:lnSpc>
                <a:spcPts val="1108"/>
              </a:lnSpc>
              <a:spcBef>
                <a:spcPts val="435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1231900" algn="l" rtl="0" eaLnBrk="0">
              <a:lnSpc>
                <a:spcPct val="96000"/>
              </a:lnSpc>
              <a:spcBef>
                <a:spcPts val="1"/>
              </a:spcBef>
              <a:tabLst>
                <a:tab pos="126428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推出规划建筑面积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成交规划建筑面积      推出规划建筑面积同比       成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交规划建筑面积同比</a:t>
            </a:r>
            <a:endParaRPr lang="KaiTi" altLang="KaiTi" sz="9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5886467" y="1777601"/>
            <a:ext cx="247650" cy="60325"/>
            <a:chExt cx="247650" cy="60325"/>
          </a:xfrm>
        </p:grpSpPr>
        <p:sp>
          <p:nvSpPr>
            <p:cNvPr id="530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2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400568" y="1777601"/>
            <a:ext cx="247650" cy="60325"/>
            <a:chExt cx="247650" cy="60325"/>
          </a:xfrm>
        </p:grpSpPr>
        <p:sp>
          <p:nvSpPr>
            <p:cNvPr id="534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6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38" name="path"/>
          <p:cNvSpPr/>
          <p:nvPr/>
        </p:nvSpPr>
        <p:spPr>
          <a:xfrm>
            <a:off x="3100405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0" name="path"/>
          <p:cNvSpPr/>
          <p:nvPr/>
        </p:nvSpPr>
        <p:spPr>
          <a:xfrm>
            <a:off x="1802991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2" name="textbox 542"/>
          <p:cNvSpPr/>
          <p:nvPr/>
        </p:nvSpPr>
        <p:spPr>
          <a:xfrm>
            <a:off x="-12700" y="-12700"/>
            <a:ext cx="242506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87680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商办用地|土地供求</a:t>
            </a:r>
            <a:endParaRPr lang="KaiTi" altLang="KaiTi" sz="1800"/>
          </a:p>
        </p:txBody>
      </p:sp>
      <p:pic>
        <p:nvPicPr>
          <p:cNvPr id="544" name="picture 5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546" name="textbox 546"/>
          <p:cNvSpPr/>
          <p:nvPr/>
        </p:nvSpPr>
        <p:spPr>
          <a:xfrm>
            <a:off x="8448983" y="1499792"/>
            <a:ext cx="252729" cy="3108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9906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7145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7145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24129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24129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7145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5875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-50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-100</a:t>
            </a:r>
            <a:endParaRPr lang="KaiTi" altLang="KaiTi" sz="900"/>
          </a:p>
        </p:txBody>
      </p:sp>
      <p:sp>
        <p:nvSpPr>
          <p:cNvPr id="548" name="textbox 548"/>
          <p:cNvSpPr/>
          <p:nvPr/>
        </p:nvSpPr>
        <p:spPr>
          <a:xfrm>
            <a:off x="438981" y="2022855"/>
            <a:ext cx="132714" cy="2586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16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65405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66675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6350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66039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66039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550" name="textbox 550"/>
          <p:cNvSpPr/>
          <p:nvPr/>
        </p:nvSpPr>
        <p:spPr>
          <a:xfrm rot="18000000">
            <a:off x="395124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552" name="textbox 552"/>
          <p:cNvSpPr/>
          <p:nvPr/>
        </p:nvSpPr>
        <p:spPr>
          <a:xfrm rot="18000000">
            <a:off x="416525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554" name="textbox 554"/>
          <p:cNvSpPr/>
          <p:nvPr/>
        </p:nvSpPr>
        <p:spPr>
          <a:xfrm rot="18000000">
            <a:off x="480730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556" name="textbox 556"/>
          <p:cNvSpPr/>
          <p:nvPr/>
        </p:nvSpPr>
        <p:spPr>
          <a:xfrm rot="18000000">
            <a:off x="437927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558" name="textbox 558"/>
          <p:cNvSpPr/>
          <p:nvPr/>
        </p:nvSpPr>
        <p:spPr>
          <a:xfrm rot="18000000">
            <a:off x="459328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560" name="textbox 56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562" name="textbox 562"/>
          <p:cNvSpPr/>
          <p:nvPr/>
        </p:nvSpPr>
        <p:spPr>
          <a:xfrm rot="18000000">
            <a:off x="6091577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564" name="textbox 564"/>
          <p:cNvSpPr/>
          <p:nvPr/>
        </p:nvSpPr>
        <p:spPr>
          <a:xfrm rot="18000000">
            <a:off x="5877561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566" name="textbox 566"/>
          <p:cNvSpPr/>
          <p:nvPr/>
        </p:nvSpPr>
        <p:spPr>
          <a:xfrm rot="18000000">
            <a:off x="716175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568" name="textbox 568"/>
          <p:cNvSpPr/>
          <p:nvPr/>
        </p:nvSpPr>
        <p:spPr>
          <a:xfrm rot="18000000">
            <a:off x="758979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570" name="textbox 570"/>
          <p:cNvSpPr/>
          <p:nvPr/>
        </p:nvSpPr>
        <p:spPr>
          <a:xfrm rot="18000000">
            <a:off x="737577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572" name="textbox 572"/>
          <p:cNvSpPr/>
          <p:nvPr/>
        </p:nvSpPr>
        <p:spPr>
          <a:xfrm rot="18000000">
            <a:off x="6947741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574" name="textbox 574"/>
          <p:cNvSpPr/>
          <p:nvPr/>
        </p:nvSpPr>
        <p:spPr>
          <a:xfrm rot="18000000">
            <a:off x="6733724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576" name="textbox 576"/>
          <p:cNvSpPr/>
          <p:nvPr/>
        </p:nvSpPr>
        <p:spPr>
          <a:xfrm rot="18000000">
            <a:off x="6519708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578" name="textbox 578"/>
          <p:cNvSpPr/>
          <p:nvPr/>
        </p:nvSpPr>
        <p:spPr>
          <a:xfrm rot="18000000">
            <a:off x="630569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580" name="textbox 580"/>
          <p:cNvSpPr/>
          <p:nvPr/>
        </p:nvSpPr>
        <p:spPr>
          <a:xfrm rot="18000000">
            <a:off x="566364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582" name="textbox 582"/>
          <p:cNvSpPr/>
          <p:nvPr/>
        </p:nvSpPr>
        <p:spPr>
          <a:xfrm rot="18000000">
            <a:off x="740895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584" name="textbox 584"/>
          <p:cNvSpPr/>
          <p:nvPr/>
        </p:nvSpPr>
        <p:spPr>
          <a:xfrm rot="18000000">
            <a:off x="954911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586" name="textbox 586"/>
          <p:cNvSpPr/>
          <p:nvPr/>
        </p:nvSpPr>
        <p:spPr>
          <a:xfrm rot="18000000">
            <a:off x="3309091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588" name="textbox 588"/>
          <p:cNvSpPr/>
          <p:nvPr/>
        </p:nvSpPr>
        <p:spPr>
          <a:xfrm rot="18000000">
            <a:off x="3523108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590" name="textbox 590"/>
          <p:cNvSpPr/>
          <p:nvPr/>
        </p:nvSpPr>
        <p:spPr>
          <a:xfrm rot="18000000">
            <a:off x="116902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592" name="textbox 592"/>
          <p:cNvSpPr/>
          <p:nvPr/>
        </p:nvSpPr>
        <p:spPr>
          <a:xfrm rot="18000000">
            <a:off x="52697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594" name="textbox 594"/>
          <p:cNvSpPr/>
          <p:nvPr/>
        </p:nvSpPr>
        <p:spPr>
          <a:xfrm rot="18000000">
            <a:off x="373722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596" name="textbox 596"/>
          <p:cNvSpPr/>
          <p:nvPr/>
        </p:nvSpPr>
        <p:spPr>
          <a:xfrm rot="18000000">
            <a:off x="309517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598" name="textbox 598"/>
          <p:cNvSpPr/>
          <p:nvPr/>
        </p:nvSpPr>
        <p:spPr>
          <a:xfrm rot="18000000">
            <a:off x="245312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600" name="textbox 600"/>
          <p:cNvSpPr/>
          <p:nvPr/>
        </p:nvSpPr>
        <p:spPr>
          <a:xfrm rot="18000000">
            <a:off x="223910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602" name="textbox 602"/>
          <p:cNvSpPr/>
          <p:nvPr/>
        </p:nvSpPr>
        <p:spPr>
          <a:xfrm rot="18000000">
            <a:off x="202509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604" name="textbox 604"/>
          <p:cNvSpPr/>
          <p:nvPr/>
        </p:nvSpPr>
        <p:spPr>
          <a:xfrm rot="18000000">
            <a:off x="502132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606" name="textbox 606"/>
          <p:cNvSpPr/>
          <p:nvPr/>
        </p:nvSpPr>
        <p:spPr>
          <a:xfrm rot="18000000">
            <a:off x="181107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608" name="textbox 608"/>
          <p:cNvSpPr/>
          <p:nvPr/>
        </p:nvSpPr>
        <p:spPr>
          <a:xfrm rot="18000000">
            <a:off x="159705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610" name="textbox 610"/>
          <p:cNvSpPr/>
          <p:nvPr/>
        </p:nvSpPr>
        <p:spPr>
          <a:xfrm rot="18000000">
            <a:off x="138304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612" name="textbox 612"/>
          <p:cNvSpPr/>
          <p:nvPr/>
        </p:nvSpPr>
        <p:spPr>
          <a:xfrm rot="18000000">
            <a:off x="8017080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614" name="textbox 614"/>
          <p:cNvSpPr/>
          <p:nvPr/>
        </p:nvSpPr>
        <p:spPr>
          <a:xfrm rot="18000000">
            <a:off x="7803263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616" name="textbox 616"/>
          <p:cNvSpPr/>
          <p:nvPr/>
        </p:nvSpPr>
        <p:spPr>
          <a:xfrm rot="18000000">
            <a:off x="5448612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618" name="textbox 618"/>
          <p:cNvSpPr/>
          <p:nvPr/>
        </p:nvSpPr>
        <p:spPr>
          <a:xfrm rot="18000000">
            <a:off x="2880415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620" name="textbox 620"/>
          <p:cNvSpPr/>
          <p:nvPr/>
        </p:nvSpPr>
        <p:spPr>
          <a:xfrm rot="18000000">
            <a:off x="5234794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622" name="textbox 622"/>
          <p:cNvSpPr/>
          <p:nvPr/>
        </p:nvSpPr>
        <p:spPr>
          <a:xfrm rot="18000000">
            <a:off x="2666597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4" name="picture 6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20579" y="2124259"/>
            <a:ext cx="7770293" cy="2401466"/>
          </a:xfrm>
          <a:prstGeom prst="rect">
            <a:avLst/>
          </a:prstGeom>
        </p:spPr>
      </p:pic>
      <p:sp>
        <p:nvSpPr>
          <p:cNvPr id="626" name="textbox 626"/>
          <p:cNvSpPr/>
          <p:nvPr/>
        </p:nvSpPr>
        <p:spPr>
          <a:xfrm>
            <a:off x="-12700" y="-12700"/>
            <a:ext cx="242506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87680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商办用地|土地价格</a:t>
            </a:r>
            <a:endParaRPr lang="KaiTi" altLang="KaiTi" sz="1800"/>
          </a:p>
        </p:txBody>
      </p:sp>
      <p:pic>
        <p:nvPicPr>
          <p:cNvPr id="628" name="picture 6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630" name="textbox 630"/>
          <p:cNvSpPr/>
          <p:nvPr/>
        </p:nvSpPr>
        <p:spPr>
          <a:xfrm>
            <a:off x="442156" y="2086162"/>
            <a:ext cx="300990" cy="2522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10000</a:t>
            </a:r>
            <a:endParaRPr lang="KaiTi" altLang="KaiTi" sz="900"/>
          </a:p>
          <a:p>
            <a:pPr marL="57150" algn="l" rtl="0" eaLnBrk="0">
              <a:lnSpc>
                <a:spcPct val="79000"/>
              </a:lnSpc>
              <a:spcBef>
                <a:spcPts val="102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9000</a:t>
            </a:r>
            <a:endParaRPr lang="KaiTi" altLang="KaiTi" sz="900"/>
          </a:p>
          <a:p>
            <a:pPr marL="59055" algn="l" rtl="0" eaLnBrk="0">
              <a:lnSpc>
                <a:spcPct val="79000"/>
              </a:lnSpc>
              <a:spcBef>
                <a:spcPts val="102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8000</a:t>
            </a:r>
            <a:endParaRPr lang="KaiTi" altLang="KaiTi" sz="900"/>
          </a:p>
          <a:p>
            <a:pPr marL="60960" algn="l" rtl="0" eaLnBrk="0">
              <a:lnSpc>
                <a:spcPct val="79000"/>
              </a:lnSpc>
              <a:spcBef>
                <a:spcPts val="102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7000</a:t>
            </a:r>
            <a:endParaRPr lang="KaiTi" altLang="KaiTi" sz="900"/>
          </a:p>
          <a:p>
            <a:pPr marL="60325" algn="l" rtl="0" eaLnBrk="0">
              <a:lnSpc>
                <a:spcPct val="79000"/>
              </a:lnSpc>
              <a:spcBef>
                <a:spcPts val="102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6000</a:t>
            </a:r>
            <a:endParaRPr lang="KaiTi" altLang="KaiTi" sz="900"/>
          </a:p>
          <a:p>
            <a:pPr marL="57785" algn="l" rtl="0" eaLnBrk="0">
              <a:lnSpc>
                <a:spcPct val="79000"/>
              </a:lnSpc>
              <a:spcBef>
                <a:spcPts val="102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5000</a:t>
            </a:r>
            <a:endParaRPr lang="KaiTi" altLang="KaiTi" sz="900"/>
          </a:p>
          <a:p>
            <a:pPr marL="57150" algn="l" rtl="0" eaLnBrk="0">
              <a:lnSpc>
                <a:spcPct val="79000"/>
              </a:lnSpc>
              <a:spcBef>
                <a:spcPts val="102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4000</a:t>
            </a:r>
            <a:endParaRPr lang="KaiTi" altLang="KaiTi" sz="900"/>
          </a:p>
          <a:p>
            <a:pPr marL="60325" algn="l" rtl="0" eaLnBrk="0">
              <a:lnSpc>
                <a:spcPct val="79000"/>
              </a:lnSpc>
              <a:spcBef>
                <a:spcPts val="102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3000</a:t>
            </a:r>
            <a:endParaRPr lang="KaiTi" altLang="KaiTi" sz="900"/>
          </a:p>
          <a:p>
            <a:pPr marL="59689" algn="l" rtl="0" eaLnBrk="0">
              <a:lnSpc>
                <a:spcPct val="79000"/>
              </a:lnSpc>
              <a:spcBef>
                <a:spcPts val="102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marL="66675" algn="l" rtl="0" eaLnBrk="0">
              <a:lnSpc>
                <a:spcPct val="79000"/>
              </a:lnSpc>
              <a:spcBef>
                <a:spcPts val="1028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algn="r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632" name="textbox 632"/>
          <p:cNvSpPr/>
          <p:nvPr/>
        </p:nvSpPr>
        <p:spPr>
          <a:xfrm>
            <a:off x="2530905" y="1636247"/>
            <a:ext cx="407289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2021年1月-2023年12月珠海市商办用地成交楼盘均价及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溢价率走势</a:t>
            </a:r>
            <a:endParaRPr lang="KaiTi" altLang="KaiTi" sz="1100"/>
          </a:p>
        </p:txBody>
      </p:sp>
      <p:sp>
        <p:nvSpPr>
          <p:cNvPr id="634" name="textbox 634"/>
          <p:cNvSpPr/>
          <p:nvPr/>
        </p:nvSpPr>
        <p:spPr>
          <a:xfrm rot="18000000">
            <a:off x="436247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636" name="textbox 636"/>
          <p:cNvSpPr/>
          <p:nvPr/>
        </p:nvSpPr>
        <p:spPr>
          <a:xfrm rot="18000000">
            <a:off x="393149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638" name="textbox 638"/>
          <p:cNvSpPr/>
          <p:nvPr/>
        </p:nvSpPr>
        <p:spPr>
          <a:xfrm rot="18000000">
            <a:off x="414698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640" name="textbox 640"/>
          <p:cNvSpPr/>
          <p:nvPr/>
        </p:nvSpPr>
        <p:spPr>
          <a:xfrm rot="18000000">
            <a:off x="4577961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642" name="textbox 642"/>
          <p:cNvSpPr/>
          <p:nvPr/>
        </p:nvSpPr>
        <p:spPr>
          <a:xfrm rot="18000000">
            <a:off x="479345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644" name="textbox 644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646" name="textbox 646"/>
          <p:cNvSpPr/>
          <p:nvPr/>
        </p:nvSpPr>
        <p:spPr>
          <a:xfrm rot="18000000">
            <a:off x="6302044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648" name="textbox 648"/>
          <p:cNvSpPr/>
          <p:nvPr/>
        </p:nvSpPr>
        <p:spPr>
          <a:xfrm rot="18000000">
            <a:off x="6086555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650" name="textbox 650"/>
          <p:cNvSpPr/>
          <p:nvPr/>
        </p:nvSpPr>
        <p:spPr>
          <a:xfrm rot="18000000">
            <a:off x="651763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652" name="textbox 652"/>
          <p:cNvSpPr/>
          <p:nvPr/>
        </p:nvSpPr>
        <p:spPr>
          <a:xfrm rot="18000000">
            <a:off x="6733120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654" name="textbox 654"/>
          <p:cNvSpPr/>
          <p:nvPr/>
        </p:nvSpPr>
        <p:spPr>
          <a:xfrm rot="18000000">
            <a:off x="6948609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656" name="textbox 656"/>
          <p:cNvSpPr/>
          <p:nvPr/>
        </p:nvSpPr>
        <p:spPr>
          <a:xfrm rot="18000000">
            <a:off x="7379585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658" name="textbox 658"/>
          <p:cNvSpPr/>
          <p:nvPr/>
        </p:nvSpPr>
        <p:spPr>
          <a:xfrm rot="18000000">
            <a:off x="7595074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660" name="textbox 660"/>
          <p:cNvSpPr/>
          <p:nvPr/>
        </p:nvSpPr>
        <p:spPr>
          <a:xfrm rot="18000000">
            <a:off x="781056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662" name="textbox 662"/>
          <p:cNvSpPr/>
          <p:nvPr/>
        </p:nvSpPr>
        <p:spPr>
          <a:xfrm rot="18000000">
            <a:off x="7164097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664" name="textbox 664"/>
          <p:cNvSpPr/>
          <p:nvPr/>
        </p:nvSpPr>
        <p:spPr>
          <a:xfrm rot="18000000">
            <a:off x="5871165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666" name="textbox 666"/>
          <p:cNvSpPr/>
          <p:nvPr/>
        </p:nvSpPr>
        <p:spPr>
          <a:xfrm rot="18000000">
            <a:off x="914553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668" name="textbox 668"/>
          <p:cNvSpPr/>
          <p:nvPr/>
        </p:nvSpPr>
        <p:spPr>
          <a:xfrm rot="18000000">
            <a:off x="1130042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670" name="textbox 670"/>
          <p:cNvSpPr/>
          <p:nvPr/>
        </p:nvSpPr>
        <p:spPr>
          <a:xfrm rot="18000000">
            <a:off x="3715907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672" name="textbox 672"/>
          <p:cNvSpPr/>
          <p:nvPr/>
        </p:nvSpPr>
        <p:spPr>
          <a:xfrm rot="18000000">
            <a:off x="3500418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674" name="textbox 674"/>
          <p:cNvSpPr/>
          <p:nvPr/>
        </p:nvSpPr>
        <p:spPr>
          <a:xfrm rot="18000000">
            <a:off x="69916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676" name="textbox 676"/>
          <p:cNvSpPr/>
          <p:nvPr/>
        </p:nvSpPr>
        <p:spPr>
          <a:xfrm rot="18000000">
            <a:off x="134562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678" name="textbox 678"/>
          <p:cNvSpPr/>
          <p:nvPr/>
        </p:nvSpPr>
        <p:spPr>
          <a:xfrm rot="18000000">
            <a:off x="156111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680" name="textbox 680"/>
          <p:cNvSpPr/>
          <p:nvPr/>
        </p:nvSpPr>
        <p:spPr>
          <a:xfrm rot="18000000">
            <a:off x="177660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682" name="textbox 682"/>
          <p:cNvSpPr/>
          <p:nvPr/>
        </p:nvSpPr>
        <p:spPr>
          <a:xfrm rot="18000000">
            <a:off x="199209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684" name="textbox 684"/>
          <p:cNvSpPr/>
          <p:nvPr/>
        </p:nvSpPr>
        <p:spPr>
          <a:xfrm rot="18000000">
            <a:off x="220758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686" name="textbox 686"/>
          <p:cNvSpPr/>
          <p:nvPr/>
        </p:nvSpPr>
        <p:spPr>
          <a:xfrm rot="18000000">
            <a:off x="242307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688" name="textbox 688"/>
          <p:cNvSpPr/>
          <p:nvPr/>
        </p:nvSpPr>
        <p:spPr>
          <a:xfrm rot="18000000">
            <a:off x="328502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690" name="textbox 690"/>
          <p:cNvSpPr/>
          <p:nvPr/>
        </p:nvSpPr>
        <p:spPr>
          <a:xfrm rot="18000000">
            <a:off x="263856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692" name="textbox 692"/>
          <p:cNvSpPr/>
          <p:nvPr/>
        </p:nvSpPr>
        <p:spPr>
          <a:xfrm rot="18000000">
            <a:off x="500893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694" name="textbox 694"/>
          <p:cNvSpPr/>
          <p:nvPr/>
        </p:nvSpPr>
        <p:spPr>
          <a:xfrm rot="18000000">
            <a:off x="522442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696" name="textbox 696"/>
          <p:cNvSpPr/>
          <p:nvPr/>
        </p:nvSpPr>
        <p:spPr>
          <a:xfrm rot="18000000">
            <a:off x="8240799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698" name="textbox 698"/>
          <p:cNvSpPr/>
          <p:nvPr/>
        </p:nvSpPr>
        <p:spPr>
          <a:xfrm rot="18000000">
            <a:off x="8025507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700" name="textbox 700"/>
          <p:cNvSpPr/>
          <p:nvPr/>
        </p:nvSpPr>
        <p:spPr>
          <a:xfrm rot="18000000">
            <a:off x="5654663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702" name="textbox 702"/>
          <p:cNvSpPr/>
          <p:nvPr/>
        </p:nvSpPr>
        <p:spPr>
          <a:xfrm rot="18000000">
            <a:off x="3068797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704" name="textbox 704"/>
          <p:cNvSpPr/>
          <p:nvPr/>
        </p:nvSpPr>
        <p:spPr>
          <a:xfrm rot="18000000">
            <a:off x="5439371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706" name="textbox 706"/>
          <p:cNvSpPr/>
          <p:nvPr/>
        </p:nvSpPr>
        <p:spPr>
          <a:xfrm rot="18000000">
            <a:off x="2853506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708" name="textbox 708"/>
          <p:cNvSpPr/>
          <p:nvPr/>
        </p:nvSpPr>
        <p:spPr>
          <a:xfrm>
            <a:off x="800931" y="1853118"/>
            <a:ext cx="28194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9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  <p:sp>
        <p:nvSpPr>
          <p:cNvPr id="710" name="textbox 710"/>
          <p:cNvSpPr/>
          <p:nvPr/>
        </p:nvSpPr>
        <p:spPr>
          <a:xfrm>
            <a:off x="8535508" y="1853118"/>
            <a:ext cx="8001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59848" cy="3865539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https://d.book118.com/998017044052006024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KaiTi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2024-08-31T11:41:10.917</cp:lastPrinted>
  <dcterms:created xsi:type="dcterms:W3CDTF">2024-08-31T03:41:10Z</dcterms:created>
  <dcterms:modified xsi:type="dcterms:W3CDTF">2024-08-31T03:41:12Z</dcterms:modified>
</cp:coreProperties>
</file>