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B0E9A58-5301-4DAC-A157-A08562E926E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37F5963-53D0-4438-AEB2-A51392D3194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ED774F8-000D-446F-8603-EB84E238404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D50002B-6C19-40B6-9C92-6C9A6C55502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79D9C47-96D5-4D8A-A099-9AD68A3A3E0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FA5D891-475C-4A91-9BA7-8B9C00D2033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5EBA294-1843-460D-9D66-35664A63A1F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FBBBEDD-CD17-4F5B-A5A1-D80E834487F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71D5A80-E086-4297-BEC6-B0D41F82968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C923AE7-2502-45AF-94ED-DB731B09629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735BF19-249F-47A6-85BC-90D3A03DA47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9801707011000602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42870" y="1523327"/>
            <a:ext cx="8306259"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000000">
                    <a:alpha val="100000"/>
                  </a:srgbClr>
                </a:solidFill>
                <a:latin typeface="Microsoft Yahei"/>
                <a:ea typeface="Microsoft Yahei"/>
                <a:cs typeface="Microsoft Yahei"/>
              </a:rPr>
              <a:t>肛周脓肿护理查房ppt课件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肛周脓肿概述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肛周脓肿的护理评估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肛周脓肿的护理措施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肛周脓肿的预防与健康教育</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肛周脓肿的并发症及处理</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62600" y="2304610"/>
            <a:ext cx="1066800" cy="1066800"/>
          </a:xfrm>
          <a:prstGeom prst="rect">
            <a:avLst/>
          </a:prstGeom>
          <a:solidFill>
            <a:schemeClr val="accent2">
              <a:lumMod val="20000"/>
              <a:lumOff val="80000"/>
              <a:alpha val="100000"/>
            </a:schemeClr>
          </a:solidFill>
          <a:ln w="19050">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770323" y="2304610"/>
            <a:ext cx="6651353" cy="10313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dk1">
                    <a:alpha val="100000"/>
                  </a:schemeClr>
                </a:solidFill>
                <a:latin typeface="Microsoft Yahei"/>
                <a:ea typeface="Microsoft Yahei"/>
                <a:cs typeface="Microsoft Yahei"/>
              </a:rPr>
              <a:t>01</a:t>
            </a:r>
          </a:p>
        </p:txBody>
      </p:sp>
      <p:sp>
        <p:nvSpPr>
          <p:cNvPr id="4" name="TextBox 4"/>
          <p:cNvSpPr txBox="1"/>
          <p:nvPr/>
        </p:nvSpPr>
        <p:spPr>
          <a:xfrm>
            <a:off x="3235297" y="3578030"/>
            <a:ext cx="5724525" cy="157162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3825" b="1">
                <a:solidFill>
                  <a:srgbClr val="000000">
                    <a:alpha val="100000"/>
                  </a:srgbClr>
                </a:solidFill>
                <a:latin typeface="Microsoft Yahei"/>
                <a:ea typeface="Microsoft Yahei"/>
                <a:cs typeface="Microsoft Yahei"/>
              </a:rPr>
              <a:t>肛周脓肿概述</a:t>
            </a:r>
          </a:p>
        </p:txBody>
      </p:sp>
      <p:cxnSp>
        <p:nvCxnSpPr>
          <p:cNvPr id="5" name="Connector 5"/>
          <p:cNvCxnSpPr/>
          <p:nvPr/>
        </p:nvCxnSpPr>
        <p:spPr>
          <a:xfrm flipV="1">
            <a:off x="6881808" y="1961467"/>
            <a:ext cx="964777" cy="686285"/>
          </a:xfrm>
          <a:prstGeom prst="line">
            <a:avLst/>
          </a:prstGeom>
          <a:ln w="1905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4377943" y="2742715"/>
            <a:ext cx="964777" cy="686285"/>
          </a:xfrm>
          <a:prstGeom prst="line">
            <a:avLst/>
          </a:prstGeom>
          <a:ln w="19050">
            <a:solidFill>
              <a:schemeClr val="dk1">
                <a:lumMod val="50000"/>
                <a:lumOff val="50000"/>
              </a:schemeClr>
            </a:solidFill>
            <a:prstDash val="solid"/>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肛周脓肿是指肛门周围软组织和间隙受到细菌感染后形成的脓性疾病。</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根据脓肿位置和深度，可分为表浅性肛周脓肿和深部肛周脓肿。</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分类</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2500" r="12500"/>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肛周脓肿的主要病因是细菌感染，其中最常见的是金黄色葡萄球菌和链球菌。其他原因包括免疫功能低下、肛门腺体感染、医源性感染等。</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病因</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肛周脓肿的病理过程包括炎症反应、脓肿形成和扩散。炎症反应过程中，白细胞和炎症介质在感染部位聚集，导致局部红肿热痛。脓肿形成后，可出现局部波动感和疼痛。</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病理</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病因与病理</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临床表现</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肛周脓肿的典型表现为肛门周围疼痛、红肿、发热，严重时可出现寒战、高热等症状。部分患者会出现排便困难、排尿困难等症状。</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诊断</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肛周脓肿的诊断主要依靠临床症状和体格检查。医生会观察患者的肛门周围情况，触摸脓肿部位，了解脓肿大小、位置和深度。实验室检查和影像学检查有助于进一步确诊和排除其他疾病。</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临床表现与诊断</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62600" y="2304610"/>
            <a:ext cx="1066800" cy="1066800"/>
          </a:xfrm>
          <a:prstGeom prst="rect">
            <a:avLst/>
          </a:prstGeom>
          <a:solidFill>
            <a:schemeClr val="accent2">
              <a:lumMod val="20000"/>
              <a:lumOff val="80000"/>
              <a:alpha val="100000"/>
            </a:schemeClr>
          </a:solidFill>
          <a:ln w="19050">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770323" y="2304610"/>
            <a:ext cx="6651353" cy="10313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dk1">
                    <a:alpha val="100000"/>
                  </a:schemeClr>
                </a:solidFill>
                <a:latin typeface="Microsoft Yahei"/>
                <a:ea typeface="Microsoft Yahei"/>
                <a:cs typeface="Microsoft Yahei"/>
              </a:rPr>
              <a:t>02</a:t>
            </a:r>
          </a:p>
        </p:txBody>
      </p:sp>
      <p:sp>
        <p:nvSpPr>
          <p:cNvPr id="4" name="TextBox 4"/>
          <p:cNvSpPr txBox="1"/>
          <p:nvPr/>
        </p:nvSpPr>
        <p:spPr>
          <a:xfrm>
            <a:off x="3235297" y="3578030"/>
            <a:ext cx="5724525" cy="157162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3825" b="1">
                <a:solidFill>
                  <a:srgbClr val="000000">
                    <a:alpha val="100000"/>
                  </a:srgbClr>
                </a:solidFill>
                <a:latin typeface="Microsoft Yahei"/>
                <a:ea typeface="Microsoft Yahei"/>
                <a:cs typeface="Microsoft Yahei"/>
              </a:rPr>
              <a:t>肛周脓肿的护理评估</a:t>
            </a:r>
          </a:p>
        </p:txBody>
      </p:sp>
      <p:cxnSp>
        <p:nvCxnSpPr>
          <p:cNvPr id="5" name="Connector 5"/>
          <p:cNvCxnSpPr/>
          <p:nvPr/>
        </p:nvCxnSpPr>
        <p:spPr>
          <a:xfrm flipV="1">
            <a:off x="6881808" y="1961467"/>
            <a:ext cx="964777" cy="686285"/>
          </a:xfrm>
          <a:prstGeom prst="line">
            <a:avLst/>
          </a:prstGeom>
          <a:ln w="1905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4377943" y="2742715"/>
            <a:ext cx="964777" cy="686285"/>
          </a:xfrm>
          <a:prstGeom prst="line">
            <a:avLst/>
          </a:prstGeom>
          <a:ln w="19050">
            <a:solidFill>
              <a:schemeClr val="dk1">
                <a:lumMod val="50000"/>
                <a:lumOff val="50000"/>
              </a:schemeClr>
            </a:solidFill>
            <a:prstDash val="solid"/>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37471" r="37471"/>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267" r="1267"/>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肛周脓肿患者疼痛程度评估</a:t>
            </a:r>
            <a:endParaRPr lang="en-US" sz="1100"/>
          </a:p>
        </p:txBody>
      </p:sp>
      <p:sp>
        <p:nvSpPr>
          <p:cNvPr id="15" name="AutoShape 15"/>
          <p:cNvSpPr/>
          <p:nvPr/>
        </p:nvSpPr>
        <p:spPr>
          <a:xfrm>
            <a:off x="747336" y="2037683"/>
            <a:ext cx="2553871"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总结词</a:t>
            </a:r>
            <a:endParaRPr lang="en-US" sz="1100"/>
          </a:p>
        </p:txBody>
      </p:sp>
      <p:sp>
        <p:nvSpPr>
          <p:cNvPr id="16" name="AutoShape 16"/>
          <p:cNvSpPr/>
          <p:nvPr/>
        </p:nvSpPr>
        <p:spPr>
          <a:xfrm>
            <a:off x="1940528" y="5092530"/>
            <a:ext cx="2552700" cy="89187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评估患者疼痛的部位、性质、程度和持续时间，以及疼痛对日常生活的影响。</a:t>
            </a:r>
            <a:endParaRPr lang="en-US" sz="1100"/>
          </a:p>
        </p:txBody>
      </p:sp>
      <p:sp>
        <p:nvSpPr>
          <p:cNvPr id="17" name="AutoShape 17"/>
          <p:cNvSpPr/>
          <p:nvPr/>
        </p:nvSpPr>
        <p:spPr>
          <a:xfrm>
            <a:off x="1940528" y="4661950"/>
            <a:ext cx="2084356" cy="40357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详细描述</a:t>
            </a:r>
            <a:endParaRPr lang="en-US" sz="1100"/>
          </a:p>
        </p:txBody>
      </p:sp>
      <p:sp>
        <p:nvSpPr>
          <p:cNvPr id="18" name="AutoShape 18"/>
          <p:cNvSpPr/>
          <p:nvPr/>
        </p:nvSpPr>
        <p:spPr>
          <a:xfrm>
            <a:off x="8872233" y="2402205"/>
            <a:ext cx="2552700" cy="108278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采用疼痛评估量表，如数字评分法、面部表情疼痛评分量表等，以及询问患者疼痛感受的描述。</a:t>
            </a:r>
            <a:endParaRPr lang="en-US" sz="1100"/>
          </a:p>
        </p:txBody>
      </p:sp>
      <p:sp>
        <p:nvSpPr>
          <p:cNvPr id="19" name="AutoShape 19"/>
          <p:cNvSpPr/>
          <p:nvPr/>
        </p:nvSpPr>
        <p:spPr>
          <a:xfrm>
            <a:off x="8872233" y="2037683"/>
            <a:ext cx="2569478" cy="4416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评估方法</a:t>
            </a:r>
            <a:endParaRPr lang="en-US" sz="1100"/>
          </a:p>
        </p:txBody>
      </p:sp>
      <p:sp>
        <p:nvSpPr>
          <p:cNvPr id="20" name="AutoShape 20"/>
          <p:cNvSpPr/>
          <p:nvPr/>
        </p:nvSpPr>
        <p:spPr>
          <a:xfrm>
            <a:off x="7814024" y="5112856"/>
            <a:ext cx="2552700" cy="93397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注意患者的疼痛反应是否与病情相符，以及是否存在异常的疼痛表现。</a:t>
            </a:r>
            <a:endParaRPr lang="en-US" sz="1100"/>
          </a:p>
        </p:txBody>
      </p:sp>
      <p:sp>
        <p:nvSpPr>
          <p:cNvPr id="21" name="AutoShape 21"/>
          <p:cNvSpPr/>
          <p:nvPr/>
        </p:nvSpPr>
        <p:spPr>
          <a:xfrm>
            <a:off x="8314658" y="4661950"/>
            <a:ext cx="2084356"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注意事项</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疼痛评估</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3535" r="13535"/>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肛周脓肿患者感染情况评估</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总结词</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评估患者是否存在感染，包括局部感染和全身感染。观察患者的体温、白细胞计数等指标，以及局部红肿、压痛等症状。</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详细描述</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定期监测患者的生命体征，如体温、脉搏、呼吸等，以及实验室检查，如血常规、血培养等。</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评估方法</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注意患者是否存在感染加重的表现，如高热、寒战、脉搏加快等，以及感染对治疗的影响。</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注意事项</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感染评估</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171292" y="2749588"/>
            <a:ext cx="2088928" cy="2088928"/>
            <a:chOff x="1171292" y="2749588"/>
            <a:chExt cx="2088928" cy="2088928"/>
          </a:xfrm>
        </p:grpSpPr>
        <p:sp>
          <p:nvSpPr>
            <p:cNvPr id="10" name="AutoShape 10"/>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797656" y="3303419"/>
            <a:ext cx="931450" cy="924116"/>
            <a:chOff x="1797656" y="3303419"/>
            <a:chExt cx="931450" cy="924116"/>
          </a:xfrm>
        </p:grpSpPr>
        <p:sp>
          <p:nvSpPr>
            <p:cNvPr id="12" name="Freeform 12"/>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心理评估</a:t>
              </a:r>
            </a:p>
          </p:txBody>
        </p:sp>
      </p:grpSp>
      <p:sp>
        <p:nvSpPr>
          <p:cNvPr id="38" name="AutoShape 38"/>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总结词</a:t>
            </a:r>
          </a:p>
        </p:txBody>
      </p:sp>
      <p:sp>
        <p:nvSpPr>
          <p:cNvPr id="41" name="TextBox 41"/>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肛周脓肿患者心理状况评估</a:t>
            </a:r>
          </a:p>
        </p:txBody>
      </p:sp>
      <p:sp>
        <p:nvSpPr>
          <p:cNvPr id="42" name="AutoShape 42"/>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详细描述</a:t>
            </a:r>
          </a:p>
        </p:txBody>
      </p:sp>
      <p:sp>
        <p:nvSpPr>
          <p:cNvPr id="45" name="TextBox 45"/>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评估患者是否存在焦虑、抑郁等心理问题，以及对治疗的认知和态度。了解患者的家庭和社会支持情况。</a:t>
            </a:r>
          </a:p>
        </p:txBody>
      </p:sp>
      <p:sp>
        <p:nvSpPr>
          <p:cNvPr id="46" name="AutoShape 46"/>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评估方法</a:t>
            </a:r>
          </a:p>
        </p:txBody>
      </p:sp>
      <p:sp>
        <p:nvSpPr>
          <p:cNvPr id="49" name="TextBox 49"/>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通过与患者交流，了解其心理状况和认知情况，以及通过量表评估患者的焦虑和抑郁程度。</a:t>
            </a:r>
          </a:p>
        </p:txBody>
      </p:sp>
      <p:sp>
        <p:nvSpPr>
          <p:cNvPr id="50" name="AutoShape 50"/>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TextBox 52"/>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注意事项</a:t>
            </a:r>
          </a:p>
        </p:txBody>
      </p:sp>
      <p:sp>
        <p:nvSpPr>
          <p:cNvPr id="53" name="TextBox 53"/>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注意患者的心理问题是否对治疗产生影响，以及是否存在潜在的心理障碍或精神疾病。</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62600" y="2304610"/>
            <a:ext cx="1066800" cy="1066800"/>
          </a:xfrm>
          <a:prstGeom prst="rect">
            <a:avLst/>
          </a:prstGeom>
          <a:solidFill>
            <a:schemeClr val="accent2">
              <a:lumMod val="20000"/>
              <a:lumOff val="80000"/>
              <a:alpha val="100000"/>
            </a:schemeClr>
          </a:solidFill>
          <a:ln w="19050">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770323" y="2304610"/>
            <a:ext cx="6651353" cy="10313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dk1">
                    <a:alpha val="100000"/>
                  </a:schemeClr>
                </a:solidFill>
                <a:latin typeface="Microsoft Yahei"/>
                <a:ea typeface="Microsoft Yahei"/>
                <a:cs typeface="Microsoft Yahei"/>
              </a:rPr>
              <a:t>03</a:t>
            </a:r>
          </a:p>
        </p:txBody>
      </p:sp>
      <p:sp>
        <p:nvSpPr>
          <p:cNvPr id="4" name="TextBox 4"/>
          <p:cNvSpPr txBox="1"/>
          <p:nvPr/>
        </p:nvSpPr>
        <p:spPr>
          <a:xfrm>
            <a:off x="3235297" y="3578030"/>
            <a:ext cx="5724525" cy="157162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3825" b="1">
                <a:solidFill>
                  <a:srgbClr val="000000">
                    <a:alpha val="100000"/>
                  </a:srgbClr>
                </a:solidFill>
                <a:latin typeface="Microsoft Yahei"/>
                <a:ea typeface="Microsoft Yahei"/>
                <a:cs typeface="Microsoft Yahei"/>
              </a:rPr>
              <a:t>肛周脓肿的护理措施</a:t>
            </a:r>
          </a:p>
        </p:txBody>
      </p:sp>
      <p:cxnSp>
        <p:nvCxnSpPr>
          <p:cNvPr id="5" name="Connector 5"/>
          <p:cNvCxnSpPr/>
          <p:nvPr/>
        </p:nvCxnSpPr>
        <p:spPr>
          <a:xfrm flipV="1">
            <a:off x="6881808" y="1961467"/>
            <a:ext cx="964777" cy="686285"/>
          </a:xfrm>
          <a:prstGeom prst="line">
            <a:avLst/>
          </a:prstGeom>
          <a:ln w="1905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4377943" y="2742715"/>
            <a:ext cx="964777" cy="686285"/>
          </a:xfrm>
          <a:prstGeom prst="line">
            <a:avLst/>
          </a:prstGeom>
          <a:ln w="19050">
            <a:solidFill>
              <a:schemeClr val="dk1">
                <a:lumMod val="50000"/>
                <a:lumOff val="50000"/>
              </a:schemeClr>
            </a:solidFill>
            <a:prstDash val="solid"/>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https://d.book118.com/998017070110006023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57</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2024-08-30T10:31:15.446</cp:lastPrinted>
  <dcterms:created xsi:type="dcterms:W3CDTF">2024-08-30T02:31:15Z</dcterms:created>
  <dcterms:modified xsi:type="dcterms:W3CDTF">2024-08-30T02:31:17Z</dcterms:modified>
</cp:coreProperties>
</file>