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9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3792BD-163A-4A31-8890-39F9CC9A9D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991400-20CE-4459-A4DE-6D7A3A7681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B5D50-85C1-492F-898A-3D544CA4CA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410844-BF35-4D23-8B75-56010B0E71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E4B762-F21C-4999-B911-C5A790E37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BCC4055-9685-43A7-86BC-A1C85D76C1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029402F-4E6E-4C22-9BC4-0B234BEAF2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9D51E2-F8A3-4BCC-9E35-80778BCB11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386EE7-6A6A-4FD0-A014-F28E6576A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B3424A-49D9-4A6C-9C72-2A015933B5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7443C8-D20E-428C-A927-22C140D18B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11" Type="http://schemas.openxmlformats.org/officeDocument/2006/relationships/tags" Target="../tags/tag139.xml" /><Relationship Id="rId12" Type="http://schemas.openxmlformats.org/officeDocument/2006/relationships/tags" Target="../tags/tag140.xml" /><Relationship Id="rId13" Type="http://schemas.openxmlformats.org/officeDocument/2006/relationships/tags" Target="../tags/tag141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0.xml" /><Relationship Id="rId11" Type="http://schemas.openxmlformats.org/officeDocument/2006/relationships/tags" Target="../tags/tag151.xml" /><Relationship Id="rId12" Type="http://schemas.openxmlformats.org/officeDocument/2006/relationships/tags" Target="../tags/tag152.xml" /><Relationship Id="rId13" Type="http://schemas.openxmlformats.org/officeDocument/2006/relationships/tags" Target="../tags/tag153.xml" /><Relationship Id="rId14" Type="http://schemas.openxmlformats.org/officeDocument/2006/relationships/tags" Target="../tags/tag154.xml" /><Relationship Id="rId15" Type="http://schemas.openxmlformats.org/officeDocument/2006/relationships/tags" Target="../tags/tag155.xml" /><Relationship Id="rId16" Type="http://schemas.openxmlformats.org/officeDocument/2006/relationships/tags" Target="../tags/tag156.xml" /><Relationship Id="rId17" Type="http://schemas.openxmlformats.org/officeDocument/2006/relationships/tags" Target="../tags/tag157.xml" /><Relationship Id="rId18" Type="http://schemas.openxmlformats.org/officeDocument/2006/relationships/tags" Target="../tags/tag158.xml" /><Relationship Id="rId19" Type="http://schemas.openxmlformats.org/officeDocument/2006/relationships/tags" Target="../tags/tag159.xml" /><Relationship Id="rId2" Type="http://schemas.openxmlformats.org/officeDocument/2006/relationships/tags" Target="../tags/tag142.xml" /><Relationship Id="rId20" Type="http://schemas.openxmlformats.org/officeDocument/2006/relationships/tags" Target="../tags/tag160.xml" /><Relationship Id="rId21" Type="http://schemas.openxmlformats.org/officeDocument/2006/relationships/tags" Target="../tags/tag161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tags" Target="../tags/tag14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14" Type="http://schemas.openxmlformats.org/officeDocument/2006/relationships/tags" Target="../tags/tag209.xml" /><Relationship Id="rId15" Type="http://schemas.openxmlformats.org/officeDocument/2006/relationships/tags" Target="../tags/tag210.xml" /><Relationship Id="rId16" Type="http://schemas.openxmlformats.org/officeDocument/2006/relationships/tags" Target="../tags/tag211.xml" /><Relationship Id="rId17" Type="http://schemas.openxmlformats.org/officeDocument/2006/relationships/tags" Target="../tags/tag212.xml" /><Relationship Id="rId18" Type="http://schemas.openxmlformats.org/officeDocument/2006/relationships/tags" Target="../tags/tag213.xml" /><Relationship Id="rId19" Type="http://schemas.openxmlformats.org/officeDocument/2006/relationships/tags" Target="../tags/tag214.xml" /><Relationship Id="rId2" Type="http://schemas.openxmlformats.org/officeDocument/2006/relationships/tags" Target="../tags/tag197.xml" /><Relationship Id="rId20" Type="http://schemas.openxmlformats.org/officeDocument/2006/relationships/tags" Target="../tags/tag215.xml" /><Relationship Id="rId21" Type="http://schemas.openxmlformats.org/officeDocument/2006/relationships/tags" Target="../tags/tag216.xml" /><Relationship Id="rId22" Type="http://schemas.openxmlformats.org/officeDocument/2006/relationships/tags" Target="../tags/tag217.xml" /><Relationship Id="rId23" Type="http://schemas.openxmlformats.org/officeDocument/2006/relationships/tags" Target="../tags/tag218.xml" /><Relationship Id="rId24" Type="http://schemas.openxmlformats.org/officeDocument/2006/relationships/tags" Target="../tags/tag219.xml" /><Relationship Id="rId25" Type="http://schemas.openxmlformats.org/officeDocument/2006/relationships/tags" Target="../tags/tag220.xml" /><Relationship Id="rId26" Type="http://schemas.openxmlformats.org/officeDocument/2006/relationships/tags" Target="../tags/tag221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0.xml" /><Relationship Id="rId11" Type="http://schemas.openxmlformats.org/officeDocument/2006/relationships/tags" Target="../tags/tag231.xml" /><Relationship Id="rId12" Type="http://schemas.openxmlformats.org/officeDocument/2006/relationships/tags" Target="../tags/tag232.xml" /><Relationship Id="rId13" Type="http://schemas.openxmlformats.org/officeDocument/2006/relationships/tags" Target="../tags/tag233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Relationship Id="rId5" Type="http://schemas.openxmlformats.org/officeDocument/2006/relationships/tags" Target="../tags/tag225.xml" /><Relationship Id="rId6" Type="http://schemas.openxmlformats.org/officeDocument/2006/relationships/tags" Target="../tags/tag226.xml" /><Relationship Id="rId7" Type="http://schemas.openxmlformats.org/officeDocument/2006/relationships/tags" Target="../tags/tag227.xml" /><Relationship Id="rId8" Type="http://schemas.openxmlformats.org/officeDocument/2006/relationships/tags" Target="../tags/tag228.xml" /><Relationship Id="rId9" Type="http://schemas.openxmlformats.org/officeDocument/2006/relationships/tags" Target="../tags/tag22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7.xml" /><Relationship Id="rId3" Type="http://schemas.openxmlformats.org/officeDocument/2006/relationships/tags" Target="../tags/tag238.xml" /><Relationship Id="rId4" Type="http://schemas.openxmlformats.org/officeDocument/2006/relationships/tags" Target="../tags/tag239.xml" /><Relationship Id="rId5" Type="http://schemas.openxmlformats.org/officeDocument/2006/relationships/tags" Target="../tags/tag24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1.xml" /><Relationship Id="rId3" Type="http://schemas.openxmlformats.org/officeDocument/2006/relationships/tags" Target="../tags/tag242.xml" /><Relationship Id="rId4" Type="http://schemas.openxmlformats.org/officeDocument/2006/relationships/tags" Target="../tags/tag243.xml" /><Relationship Id="rId5" Type="http://schemas.openxmlformats.org/officeDocument/2006/relationships/tags" Target="../tags/tag244.xml" /><Relationship Id="rId6" Type="http://schemas.openxmlformats.org/officeDocument/2006/relationships/tags" Target="../tags/tag245.xml" /><Relationship Id="rId7" Type="http://schemas.openxmlformats.org/officeDocument/2006/relationships/tags" Target="../tags/tag246.xml" /><Relationship Id="rId8" Type="http://schemas.openxmlformats.org/officeDocument/2006/relationships/tags" Target="../tags/tag247.xml" /><Relationship Id="rId9" Type="http://schemas.openxmlformats.org/officeDocument/2006/relationships/tags" Target="../tags/tag24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022126064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汇报人：刀客特万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产褥期消化系统疾病的护理查房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产褥期消化系统疾病相关知识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病例汇报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产褥期消化系统疾病相关知识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疾病定义与分类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330" y="242987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2930" y="242413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08" y="300322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产褥期消化系统疾病：指在产褥期发生的与消化系统相关的疾病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861" y="242987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593" y="242413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201" y="300322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分类：可分为急性和慢性，包括胃炎、肠炎、腹泻、便秘等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0927" y="242987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527" y="242413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5905" y="300322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病因：与产后身体虚弱、饮食不当、感染等因素有关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253" y="242987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2986" y="242413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231" y="300322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症状：包括腹痛、腹胀、腹泻、便秘、恶心、呕吐等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病因与发病机制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330" y="242987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2930" y="242413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08" y="300322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感染：产褥期抵抗力下降，易受细菌、病毒等感染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861" y="242987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593" y="242413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201" y="300322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激素水平变化：产褥期激素水平变化可能导致消化系统功能紊乱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0927" y="242987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527" y="242413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5905" y="300322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 fontScale="9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饮食不当：产褥期饮食不当，如暴饮暴食、饮食不规律等，可能导致消化系统疾病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253" y="2429873"/>
            <a:ext cx="2588625" cy="2618152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2986" y="2424133"/>
            <a:ext cx="531505" cy="2755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231" y="3003227"/>
            <a:ext cx="2278909" cy="1840200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心理因素：产褥期心理压力过大，可能导致消化系统功能紊乱</a:t>
            </a:r>
            <a:endParaRPr lang="zh-CN" altLang="en-US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临床表现与诊断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158092" y="3433654"/>
            <a:ext cx="9870246" cy="7395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158092" y="3298887"/>
            <a:ext cx="534014" cy="50956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692465" y="3299558"/>
            <a:ext cx="80458" cy="13409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727329" y="3443711"/>
            <a:ext cx="9042764" cy="726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实验室检查：血常规、便常规、生化检查等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158092" y="1356506"/>
            <a:ext cx="9870246" cy="7395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158092" y="1221740"/>
            <a:ext cx="534014" cy="50956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692465" y="1222410"/>
            <a:ext cx="80458" cy="13409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727329" y="1359859"/>
            <a:ext cx="9042764" cy="726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症状：腹痛、腹泻、呕吐、便秘等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158092" y="2395080"/>
            <a:ext cx="9870246" cy="7395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158092" y="2260314"/>
            <a:ext cx="534014" cy="50956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692465" y="2260984"/>
            <a:ext cx="80458" cy="13409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727329" y="2405137"/>
            <a:ext cx="9042764" cy="726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体征：腹部压痛、肠鸣音亢进等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158092" y="4472227"/>
            <a:ext cx="9870246" cy="7395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158092" y="4337461"/>
            <a:ext cx="534014" cy="50956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692465" y="4338131"/>
            <a:ext cx="80458" cy="13409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727329" y="4482284"/>
            <a:ext cx="9042764" cy="726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影像学检查：X线、CT、MRI等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8"/>
            </p:custDataLst>
          </p:nvPr>
        </p:nvSpPr>
        <p:spPr>
          <a:xfrm>
            <a:off x="1158092" y="5510801"/>
            <a:ext cx="9870246" cy="7395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9"/>
            </p:custDataLst>
          </p:nvPr>
        </p:nvSpPr>
        <p:spPr>
          <a:xfrm>
            <a:off x="1158092" y="5376034"/>
            <a:ext cx="534014" cy="50956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20"/>
            </p:custDataLst>
          </p:nvPr>
        </p:nvSpPr>
        <p:spPr>
          <a:xfrm>
            <a:off x="1692465" y="5376705"/>
            <a:ext cx="80458" cy="134096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1727329" y="5520858"/>
            <a:ext cx="9042764" cy="726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诊断：根据病史、临床表现、实验室检查和影像学检查进行综合分析，明确诊断。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病例汇报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445759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724267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155547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661358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267200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709016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336648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661358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670705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682328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1680687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年龄：30岁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347901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职业：公司职员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281630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生育史：第一胎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159175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消化系统疾病：急性胃肠炎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458283"/>
            <a:ext cx="1801476" cy="721226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治疗方案：抗感染、补液、止吐等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129043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姓名：张三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5029464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性别：男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507766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婚姻状况：已婚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373873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产褥期：产后第5天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317769"/>
            <a:ext cx="1801476" cy="81590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症状：腹痛、腹泻、呕吐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664535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95908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病情发展与治疗过程</a:t>
            </a:r>
            <a:endParaRPr lang="zh-CN" altLang="en-US"/>
          </a:p>
        </p:txBody>
      </p:sp>
      <p:sp>
        <p:nvSpPr>
          <p:cNvPr id="8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287145" y="1863090"/>
            <a:ext cx="710948" cy="206749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305560" y="4166870"/>
            <a:ext cx="675855" cy="185633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任意多边形 4"/>
          <p:cNvSpPr/>
          <p:nvPr>
            <p:custDataLst>
              <p:tags r:id="rId4"/>
            </p:custDataLst>
          </p:nvPr>
        </p:nvSpPr>
        <p:spPr>
          <a:xfrm>
            <a:off x="715010" y="2538730"/>
            <a:ext cx="185633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1" name="任意多边形 5"/>
          <p:cNvSpPr/>
          <p:nvPr>
            <p:custDataLst>
              <p:tags r:id="rId5"/>
            </p:custDataLst>
          </p:nvPr>
        </p:nvSpPr>
        <p:spPr>
          <a:xfrm flipV="1">
            <a:off x="608330" y="2007870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715010" y="3128010"/>
            <a:ext cx="1856332" cy="167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患者基本信息：年龄、性别、病史等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5737225" y="1862455"/>
            <a:ext cx="710948" cy="2068709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5755005" y="4166870"/>
            <a:ext cx="675855" cy="185633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6" name="任意多边形 18"/>
          <p:cNvSpPr/>
          <p:nvPr>
            <p:custDataLst>
              <p:tags r:id="rId9"/>
            </p:custDataLst>
          </p:nvPr>
        </p:nvSpPr>
        <p:spPr>
          <a:xfrm>
            <a:off x="5164455" y="2538730"/>
            <a:ext cx="185633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任意多边形 19"/>
          <p:cNvSpPr/>
          <p:nvPr>
            <p:custDataLst>
              <p:tags r:id="rId10"/>
            </p:custDataLst>
          </p:nvPr>
        </p:nvSpPr>
        <p:spPr>
          <a:xfrm flipV="1">
            <a:off x="5058410" y="2007870"/>
            <a:ext cx="2068709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5164455" y="3128010"/>
            <a:ext cx="1856332" cy="167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治疗方案：药物、手术、康复治疗等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0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7962900" y="1894205"/>
            <a:ext cx="710948" cy="206749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1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7981315" y="4197350"/>
            <a:ext cx="675855" cy="185754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3" name="任意多边形 25"/>
          <p:cNvSpPr/>
          <p:nvPr>
            <p:custDataLst>
              <p:tags r:id="rId14"/>
            </p:custDataLst>
          </p:nvPr>
        </p:nvSpPr>
        <p:spPr>
          <a:xfrm>
            <a:off x="7390130" y="2569845"/>
            <a:ext cx="185754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4" name="任意多边形 26"/>
          <p:cNvSpPr/>
          <p:nvPr>
            <p:custDataLst>
              <p:tags r:id="rId15"/>
            </p:custDataLst>
          </p:nvPr>
        </p:nvSpPr>
        <p:spPr>
          <a:xfrm flipV="1">
            <a:off x="7284720" y="2038985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9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7390130" y="3159125"/>
            <a:ext cx="1856332" cy="167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治疗效果：症状缓解、体征改善、检查结果正常等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五边形 9"/>
          <p:cNvSpPr/>
          <p:nvPr>
            <p:custDataLst>
              <p:tags r:id="rId17"/>
            </p:custDataLst>
          </p:nvPr>
        </p:nvSpPr>
        <p:spPr>
          <a:xfrm rot="16200000" flipH="1">
            <a:off x="3511550" y="1873885"/>
            <a:ext cx="710948" cy="206749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五边形 10"/>
          <p:cNvSpPr/>
          <p:nvPr>
            <p:custDataLst>
              <p:tags r:id="rId18"/>
            </p:custDataLst>
          </p:nvPr>
        </p:nvSpPr>
        <p:spPr>
          <a:xfrm rot="16200000" flipH="1">
            <a:off x="3529965" y="4178300"/>
            <a:ext cx="675855" cy="185633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 11"/>
          <p:cNvSpPr/>
          <p:nvPr>
            <p:custDataLst>
              <p:tags r:id="rId19"/>
            </p:custDataLst>
          </p:nvPr>
        </p:nvSpPr>
        <p:spPr>
          <a:xfrm>
            <a:off x="2940050" y="2548890"/>
            <a:ext cx="185633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8" name="任意多边形 12"/>
          <p:cNvSpPr/>
          <p:nvPr>
            <p:custDataLst>
              <p:tags r:id="rId20"/>
            </p:custDataLst>
          </p:nvPr>
        </p:nvSpPr>
        <p:spPr>
          <a:xfrm flipV="1">
            <a:off x="2833370" y="2018665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938780" y="3138170"/>
            <a:ext cx="1856332" cy="167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病情发展：症状、体征、检查结果等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6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10187940" y="1894205"/>
            <a:ext cx="710948" cy="206749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7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10205720" y="4197350"/>
            <a:ext cx="675855" cy="1857542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1" name="任意多边形 25"/>
          <p:cNvSpPr/>
          <p:nvPr>
            <p:custDataLst>
              <p:tags r:id="rId24"/>
            </p:custDataLst>
          </p:nvPr>
        </p:nvSpPr>
        <p:spPr>
          <a:xfrm>
            <a:off x="9614535" y="2569845"/>
            <a:ext cx="1857542" cy="280143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2" name="任意多边形 26"/>
          <p:cNvSpPr/>
          <p:nvPr>
            <p:custDataLst>
              <p:tags r:id="rId25"/>
            </p:custDataLst>
          </p:nvPr>
        </p:nvSpPr>
        <p:spPr>
          <a:xfrm flipV="1">
            <a:off x="9509760" y="2038985"/>
            <a:ext cx="2067498" cy="99411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9614535" y="3159125"/>
            <a:ext cx="1856332" cy="16725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护理措施：饮食、活动、心理护理等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当前诊断与治疗方案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08955" y="-3645062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198411" y="1765482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10230" y="-2371956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199686" y="303922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08955" y="-1123074"/>
            <a:ext cx="966322" cy="1096675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198411" y="4287469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10230" y="149395"/>
            <a:ext cx="966322" cy="1096755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199686" y="5560576"/>
            <a:ext cx="964731" cy="14475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69249" y="3876913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治疗方案：抗感染、调整饮食、加强营养等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069249" y="5150657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护理措施：保持卫生、观察病情、协助治疗等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069249" y="1354925"/>
            <a:ext cx="10506261" cy="96632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诊断：产褥期消化系统疾病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069249" y="2629945"/>
            <a:ext cx="10506261" cy="96552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病因：感染、饮食不当、产后虚弱等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腹痛</a:t>
            </a:r>
            <a:endParaRPr lang="zh-CN" altLang="en-US"/>
          </a:p>
        </p:txBody>
      </p:sp>
      <p:sp>
        <p:nvSpPr>
          <p:cNvPr id="13" name="正文"/>
          <p:cNvSpPr txBox="1"/>
          <p:nvPr>
            <p:custDataLst>
              <p:tags r:id="rId2"/>
            </p:custDataLst>
          </p:nvPr>
        </p:nvSpPr>
        <p:spPr>
          <a:xfrm>
            <a:off x="813499" y="1221740"/>
            <a:ext cx="10558653" cy="139584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原因：产褥期消化系统疾病，如急性胃肠炎、胆囊炎等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4" name="正文"/>
          <p:cNvSpPr txBox="1"/>
          <p:nvPr>
            <p:custDataLst>
              <p:tags r:id="rId3"/>
            </p:custDataLst>
          </p:nvPr>
        </p:nvSpPr>
        <p:spPr>
          <a:xfrm>
            <a:off x="813499" y="3037780"/>
            <a:ext cx="10558653" cy="139584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症状：腹痛、腹胀、恶心、呕吐等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6" name="正文"/>
          <p:cNvSpPr txBox="1"/>
          <p:nvPr>
            <p:custDataLst>
              <p:tags r:id="rId4"/>
            </p:custDataLst>
          </p:nvPr>
        </p:nvSpPr>
        <p:spPr>
          <a:xfrm>
            <a:off x="813499" y="4853821"/>
            <a:ext cx="10558653" cy="1395849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护理措施：观察病情变化，及时报告医生；给予对症治疗，如止痛、止吐等；保持饮食清淡，避免刺激性食物；注意休息，避免劳累等。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恶心呕吐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608330" y="3158923"/>
            <a:ext cx="2907263" cy="1181764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220372" y="3158923"/>
            <a:ext cx="2907263" cy="1181764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444456" y="3158923"/>
            <a:ext cx="2907263" cy="1181764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32414" y="3158923"/>
            <a:ext cx="2907263" cy="1181764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159565" y="459272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症状：恶心、呕吐、食欲不振、腹胀等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608330" y="150568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原因：产褥期消化系统疾病，如胃炎、肠炎等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30652" y="1505687"/>
            <a:ext cx="3135508" cy="1414415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护理措施：保持饮食清淡，避免刺激性食物；适当活动，促进胃肠蠕动；必要时使用止吐药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441812" y="4592726"/>
            <a:ext cx="3135508" cy="1373878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预防措施：保持良好的饮食习惯，避免暴饮暴食；注意饮食卫生，避免感染细菌和病毒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https://d.book118.com/998022126064006041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1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1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1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1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1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29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2"/>
  <p:tag name="KSO_WM_UNIT_INDEX" val="1_3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2"/>
  <p:tag name="KSO_WM_UNIT_INDEX" val="1_4_2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2"/>
  <p:tag name="KSO_WM_UNIT_INDEX" val="1_5_2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196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3"/>
  <p:tag name="KSO_WM_UNIT_INDEX" val="1_1_3"/>
  <p:tag name="KSO_WM_UNIT_LAYERLEVEL" val="1_1_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4"/>
  <p:tag name="KSO_WM_UNIT_INDEX" val="1_1_4"/>
  <p:tag name="KSO_WM_UNIT_LAYERLEVEL" val="1_1_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1_1"/>
  <p:tag name="KSO_WM_UNIT_INDEX" val="1_1_1"/>
  <p:tag name="KSO_WM_UNIT_LAYERLEVEL" val="1_1_1"/>
  <p:tag name="KSO_WM_UNIT_TYPE" val="l_h_i"/>
  <p:tag name="KSO_WM_UNIT_USESOURCEFORMAT_APPLY" val="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1_2"/>
  <p:tag name="KSO_WM_UNIT_INDEX" val="1_1_2"/>
  <p:tag name="KSO_WM_UNIT_LAYERLEVEL" val="1_1_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3"/>
  <p:tag name="KSO_WM_UNIT_INDEX" val="1_3_3"/>
  <p:tag name="KSO_WM_UNIT_LAYERLEVEL" val="1_1_1"/>
  <p:tag name="KSO_WM_UNIT_TYPE" val="l_h_i"/>
  <p:tag name="KSO_WM_UNIT_USESOURCEFORMAT_APPLY" val="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4"/>
  <p:tag name="KSO_WM_UNIT_INDEX" val="1_3_4"/>
  <p:tag name="KSO_WM_UNIT_LAYERLEVEL" val="1_1_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3_1"/>
  <p:tag name="KSO_WM_UNIT_INDEX" val="1_3_1"/>
  <p:tag name="KSO_WM_UNIT_LAYERLEVEL" val="1_1_1"/>
  <p:tag name="KSO_WM_UNIT_TYPE" val="l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3_2"/>
  <p:tag name="KSO_WM_UNIT_INDEX" val="1_3_2"/>
  <p:tag name="KSO_WM_UNIT_LAYERLEVEL" val="1_1_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3"/>
  <p:tag name="KSO_WM_UNIT_INDEX" val="1_4_3"/>
  <p:tag name="KSO_WM_UNIT_LAYERLEVEL" val="1_1_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4"/>
  <p:tag name="KSO_WM_UNIT_INDEX" val="1_4_4"/>
  <p:tag name="KSO_WM_UNIT_LAYERLEVEL" val="1_1_1"/>
  <p:tag name="KSO_WM_UNIT_TYPE" val="l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4_1"/>
  <p:tag name="KSO_WM_UNIT_INDEX" val="1_4_1"/>
  <p:tag name="KSO_WM_UNIT_LAYERLEVEL" val="1_1_1"/>
  <p:tag name="KSO_WM_UNIT_TYPE" val="l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4_2"/>
  <p:tag name="KSO_WM_UNIT_INDEX" val="1_4_2"/>
  <p:tag name="KSO_WM_UNIT_LAYERLEVEL" val="1_1_1"/>
  <p:tag name="KSO_WM_UNIT_TYPE" val="l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3"/>
  <p:tag name="KSO_WM_UNIT_INDEX" val="1_2_3"/>
  <p:tag name="KSO_WM_UNIT_LAYERLEVEL" val="1_1_1"/>
  <p:tag name="KSO_WM_UNIT_TYPE" val="l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4"/>
  <p:tag name="KSO_WM_UNIT_INDEX" val="1_2_4"/>
  <p:tag name="KSO_WM_UNIT_LAYERLEVEL" val="1_1_1"/>
  <p:tag name="KSO_WM_UNIT_TYPE" val="l_h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2_1"/>
  <p:tag name="KSO_WM_UNIT_INDEX" val="1_2_1"/>
  <p:tag name="KSO_WM_UNIT_LAYERLEVEL" val="1_1_1"/>
  <p:tag name="KSO_WM_UNIT_TYPE" val="l_h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2_2"/>
  <p:tag name="KSO_WM_UNIT_INDEX" val="1_2_2"/>
  <p:tag name="KSO_WM_UNIT_LAYERLEVEL" val="1_1_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3"/>
  <p:tag name="KSO_WM_UNIT_INDEX" val="1_5_3"/>
  <p:tag name="KSO_WM_UNIT_LAYERLEVEL" val="1_1_1"/>
  <p:tag name="KSO_WM_UNIT_TYPE" val="l_h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4"/>
  <p:tag name="KSO_WM_UNIT_INDEX" val="1_5_4"/>
  <p:tag name="KSO_WM_UNIT_LAYERLEVEL" val="1_1_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16"/>
  <p:tag name="KSO_WM_UNIT_FILL_TYPE" val="1"/>
  <p:tag name="KSO_WM_UNIT_HIGHLIGHT" val="0"/>
  <p:tag name="KSO_WM_UNIT_ID" val="diagram20231316_4*l_h_i*1_5_1"/>
  <p:tag name="KSO_WM_UNIT_INDEX" val="1_5_1"/>
  <p:tag name="KSO_WM_UNIT_LAYERLEVEL" val="1_1_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6_4*l_h_i*1_5_2"/>
  <p:tag name="KSO_WM_UNIT_INDEX" val="1_5_2"/>
  <p:tag name="KSO_WM_UNIT_LAYERLEVEL" val="1_1_1"/>
  <p:tag name="KSO_WM_UNIT_TYPE" val="l_h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4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3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3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2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2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2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0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249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MiSans Heavy</vt:lpstr>
      <vt:lpstr>MiSans Light</vt:lpstr>
      <vt:lpstr>Wingdings</vt:lpstr>
      <vt:lpstr>Calibri Light</vt:lpstr>
      <vt:lpstr>微软雅黑</vt:lpstr>
      <vt:lpstr>宋体</vt:lpstr>
      <vt:lpstr>Office Theme</vt:lpstr>
      <vt:lpstr>产褥期消化系统疾病的护理查房</vt:lpstr>
      <vt:lpstr>目录</vt:lpstr>
      <vt:lpstr>产褥期消化系统疾病相关知识</vt:lpstr>
      <vt:lpstr>疾病定义与分类</vt:lpstr>
      <vt:lpstr>病因与发病机制</vt:lpstr>
      <vt:lpstr>临床表现与诊断</vt:lpstr>
      <vt:lpstr>病例汇报</vt:lpstr>
      <vt:lpstr>患者基本信息</vt:lpstr>
      <vt:lpstr>病情发展与治疗过程</vt:lpstr>
      <vt:lpstr>当前诊断与治疗方案</vt:lpstr>
      <vt:lpstr>护理诊断</vt:lpstr>
      <vt:lpstr>腹痛</vt:lpstr>
      <vt:lpstr>恶心呕吐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2024-09-20T07:06:06.174</cp:lastPrinted>
  <dcterms:created xsi:type="dcterms:W3CDTF">2024-09-19T23:06:06Z</dcterms:created>
  <dcterms:modified xsi:type="dcterms:W3CDTF">2024-09-19T23:06:09Z</dcterms:modified>
</cp:coreProperties>
</file>