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738E6-5136-47CA-87FA-DB731867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AC854-F605-400C-B497-E8C07391F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D6392-BCE0-4F27-A0A8-197EC370D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3D853-6856-46D9-A4B9-EC35722A4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49E27-828B-4997-8257-DA314D722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F8E1C-1AEA-4AE5-86D5-2CD8DEEB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C06D6-015E-44D4-824F-61607FA5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95184-A489-4406-BEE3-026F232DC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91B78-6E80-49D1-84B8-2C456072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76A97-66BB-4872-853D-53C123DB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ADC13-BBAE-4534-B834-EAFBE3EC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1782127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24717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4286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3891915" y="1579880"/>
            <a:ext cx="4623435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单击此处</a:t>
            </a:r>
            <a:br>
              <a:rPr lang="zh-CN" altLang="en-US" sz="5400"/>
            </a:br>
            <a:r>
              <a:rPr lang="zh-CN" altLang="en-US" sz="5400"/>
              <a:t>添加文档标题</a:t>
            </a:r>
            <a:endParaRPr lang="zh-CN" altLang="en-US" sz="5400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4562951" y="4084955"/>
            <a:ext cx="3952398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单击此处添加文档副标题</a:t>
            </a:r>
            <a:endParaRPr sz="1800"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6460807" y="504000"/>
            <a:ext cx="20573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460807" y="5061400"/>
            <a:ext cx="20574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 sz="1050">
                <a:sym typeface="+mn-ea"/>
              </a:rPr>
              <a:t>署名占位符</a:t>
            </a:r>
            <a:endParaRPr sz="1050"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4853804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9144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626268" y="6220460"/>
            <a:ext cx="2159793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sz="1350">
                <a:sym typeface="+mn-ea"/>
              </a:rPr>
              <a:t>日期时间占位符</a:t>
            </a:r>
            <a:endParaRPr sz="1350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278508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0" y="2324472"/>
            <a:ext cx="1228447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00175" y="1542415"/>
            <a:ext cx="1406842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sz="4500"/>
              <a:t>标题</a:t>
            </a:r>
            <a:endParaRPr lang="zh-CN" altLang="en-US" sz="4500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00175" y="2626360"/>
            <a:ext cx="1406842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副标题</a:t>
            </a:r>
            <a:endParaRPr lang="zh-CN" altLang="en-US" sz="1800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3464058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8654891" y="0"/>
            <a:ext cx="490061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8565832" y="1270"/>
            <a:ext cx="581025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621030" y="2859405"/>
            <a:ext cx="5456396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 sz="4050"/>
              <a:t>单击此处添加章节标题</a:t>
            </a:r>
            <a:endParaRPr lang="zh-CN" altLang="en-US" sz="4050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1030" y="4119480"/>
            <a:ext cx="6858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sz="1800">
                <a:sym typeface="+mn-ea"/>
              </a:rPr>
              <a:t>单击此处编辑母版文本样式</a:t>
            </a:r>
            <a:endParaRPr sz="1800"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12457" y="1813560"/>
            <a:ext cx="2319337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 sz="4950">
                <a:sym typeface="+mn-ea"/>
              </a:rPr>
              <a:t>节编号</a:t>
            </a:r>
            <a:endParaRPr sz="4950"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3072594" y="2321243"/>
            <a:ext cx="2591752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4425315" y="2684145"/>
            <a:ext cx="3255168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4927282" y="213995"/>
            <a:ext cx="4216717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7401401" y="611505"/>
            <a:ext cx="174117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  <a:endParaRPr lang="zh-CN" altLang="en-US" sz="1800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  <a:endParaRPr lang="zh-CN" altLang="en-US" sz="1800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7357586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4110037" y="2698750"/>
            <a:ext cx="2557938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6608921" y="1609725"/>
            <a:ext cx="2535078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4285774" y="1070610"/>
            <a:ext cx="485394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628650" y="1744980"/>
            <a:ext cx="3293268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 sz="5400"/>
              <a:t>感谢观看</a:t>
            </a:r>
            <a:endParaRPr lang="zh-CN" altLang="en-US" sz="5400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628650" y="3567430"/>
            <a:ext cx="416242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z="4950"/>
              <a:t>THANK YOU</a:t>
            </a:r>
            <a:endParaRPr lang="en-US" altLang="zh-CN" sz="4950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6548410" y="504000"/>
            <a:ext cx="19928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 sz="1050">
                <a:sym typeface="+mn-ea"/>
              </a:rPr>
              <a:t>公司名占位符</a:t>
            </a:r>
            <a:endParaRPr sz="1050"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685800" y="1009650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638175" y="1009650"/>
            <a:ext cx="1197292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636746" y="639445"/>
            <a:ext cx="1697355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sz="1050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sz="1050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9144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635824" y="4895982"/>
            <a:ext cx="1271146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lvl="1"/>
            <a:r>
              <a:rPr lang="zh-CN" altLang="en-US" sz="1200"/>
              <a:t>二级</a:t>
            </a:r>
            <a:endParaRPr lang="zh-CN" altLang="en-US" sz="1200"/>
          </a:p>
          <a:p>
            <a:pPr lvl="2"/>
            <a:r>
              <a:rPr lang="zh-CN" altLang="en-US" sz="1050"/>
              <a:t>三级</a:t>
            </a:r>
            <a:endParaRPr lang="zh-CN" altLang="en-US" sz="1050"/>
          </a:p>
          <a:p>
            <a:pPr lvl="3"/>
            <a:r>
              <a:rPr lang="zh-CN" altLang="en-US" sz="900"/>
              <a:t>四级</a:t>
            </a:r>
            <a:endParaRPr lang="zh-CN" altLang="en-US" sz="900"/>
          </a:p>
          <a:p>
            <a:pPr lvl="4"/>
            <a:r>
              <a:rPr lang="zh-CN" altLang="en-US" sz="750"/>
              <a:t>五级</a:t>
            </a:r>
            <a:endParaRPr lang="zh-CN" altLang="en-US" sz="750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684371" y="1212215"/>
            <a:ext cx="7830026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636746" y="1212215"/>
            <a:ext cx="613886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8469630" y="0"/>
            <a:ext cx="67437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8347234" y="1905"/>
            <a:ext cx="799623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328" r:id="rId2"/>
    <p:sldLayoutId id="2147496329" r:id="rId3"/>
    <p:sldLayoutId id="2147496330" r:id="rId4"/>
    <p:sldLayoutId id="2147496331" r:id="rId5"/>
    <p:sldLayoutId id="2147496332" r:id="rId6"/>
    <p:sldLayoutId id="2147496333" r:id="rId7"/>
    <p:sldLayoutId id="2147496334" r:id="rId8"/>
    <p:sldLayoutId id="2147496335" r:id="rId9"/>
    <p:sldLayoutId id="2147496336" r:id="rId10"/>
    <p:sldLayoutId id="21474963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6021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商务策划程序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87500" lnSpcReduction="20000"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4112418" y="1400175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5354955" y="1530667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4225766" y="1965960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4112418" y="2128837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5354955" y="2242661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商务策划概述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4225766" y="2677953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4112418" y="2840831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5354955" y="2937986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商务策划的流程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4225766" y="3373278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4112418" y="3536156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5354955" y="3617118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商务策划的方法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4225766" y="4051935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4112418" y="4214812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5354955" y="4311967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商务策划的实践应用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4225766" y="4747260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4112418" y="4910137"/>
            <a:ext cx="823912" cy="48387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27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5354955" y="4991100"/>
            <a:ext cx="321992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500" b="1">
                <a:solidFill>
                  <a:schemeClr val="tx1"/>
                </a:solidFill>
                <a:latin typeface="+mj-ea"/>
                <a:ea typeface="+mj-ea"/>
              </a:rPr>
              <a:t>商务策划的案例分析</a:t>
            </a:r>
            <a:endParaRPr lang="en-US" altLang="zh-CN" sz="15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4225766" y="5425916"/>
            <a:ext cx="427339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01</a:t>
            </a:r>
            <a:endParaRPr lang="en-US" altLang="zh-CN" sz="4950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02</a:t>
            </a:r>
            <a:endParaRPr lang="en-US" altLang="zh-CN" sz="4950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商务策划概述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商务策划的定义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173030" y="1880550"/>
            <a:ext cx="7198656" cy="79147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772359" y="1880550"/>
            <a:ext cx="195225" cy="7914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379145" y="1948934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商务策划是一种系统性、战略性的商业活动，旨在帮助企业实现商业目标。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173030" y="2820106"/>
            <a:ext cx="7198656" cy="79147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772359" y="2820106"/>
            <a:ext cx="195225" cy="79147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379145" y="2888490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商务策划包括市场分析、竞争分析、产品定位、营销策略、销售策略等多个方面。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173030" y="3759663"/>
            <a:ext cx="7198656" cy="79147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772359" y="3759663"/>
            <a:ext cx="195225" cy="79147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379145" y="3828046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商务策划需要综合考虑企业的资源、能力、市场环境等因素，制定出切实可行的商业计划。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173030" y="4698738"/>
            <a:ext cx="7198656" cy="79147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772359" y="4698738"/>
            <a:ext cx="195225" cy="79147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379145" y="4767121"/>
            <a:ext cx="6887847" cy="6547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商务策划的目的是帮助企业在激烈的市场竞争中取得优势，实现可持续发展。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商务策划的目的和意义</a:t>
            </a:r>
            <a:endParaRPr lang="zh-CN" altLang="en-US"/>
          </a:p>
        </p:txBody>
      </p:sp>
      <p:sp>
        <p:nvSpPr>
          <p:cNvPr id="1049152" name="矩形 15"/>
          <p:cNvSpPr/>
          <p:nvPr>
            <p:custDataLst>
              <p:tags r:id="rId2"/>
            </p:custDataLst>
          </p:nvPr>
        </p:nvSpPr>
        <p:spPr>
          <a:xfrm>
            <a:off x="1788582" y="1941840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提高企业竞争力：通过策划，企业可以更好地适应市场变化，提高竞争力。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17"/>
          <p:cNvSpPr/>
          <p:nvPr>
            <p:custDataLst>
              <p:tags r:id="rId3"/>
            </p:custDataLst>
          </p:nvPr>
        </p:nvSpPr>
        <p:spPr>
          <a:xfrm flipV="1">
            <a:off x="1729149" y="188055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 flipH="1">
            <a:off x="6419357" y="2305863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7"/>
          <p:cNvSpPr/>
          <p:nvPr>
            <p:custDataLst>
              <p:tags r:id="rId5"/>
            </p:custDataLst>
          </p:nvPr>
        </p:nvSpPr>
        <p:spPr>
          <a:xfrm>
            <a:off x="1788582" y="2941047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提升企业形象：通过策划，企业可以更好地展示自己的品牌形象，提升企业形象。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29"/>
          <p:cNvSpPr/>
          <p:nvPr>
            <p:custDataLst>
              <p:tags r:id="rId6"/>
            </p:custDataLst>
          </p:nvPr>
        </p:nvSpPr>
        <p:spPr>
          <a:xfrm flipV="1">
            <a:off x="1729149" y="2879757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30"/>
          <p:cNvSpPr/>
          <p:nvPr>
            <p:custDataLst>
              <p:tags r:id="rId7"/>
            </p:custDataLst>
          </p:nvPr>
        </p:nvSpPr>
        <p:spPr>
          <a:xfrm flipH="1">
            <a:off x="6419357" y="3305070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8"/>
            </p:custDataLst>
          </p:nvPr>
        </p:nvSpPr>
        <p:spPr>
          <a:xfrm>
            <a:off x="1788582" y="3940254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提高企业效益：通过策划，企业可以更好地利用资源，提高企业效益。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7"/>
          <p:cNvSpPr/>
          <p:nvPr>
            <p:custDataLst>
              <p:tags r:id="rId9"/>
            </p:custDataLst>
          </p:nvPr>
        </p:nvSpPr>
        <p:spPr>
          <a:xfrm flipV="1">
            <a:off x="1729149" y="3878964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8"/>
          <p:cNvSpPr/>
          <p:nvPr>
            <p:custDataLst>
              <p:tags r:id="rId10"/>
            </p:custDataLst>
          </p:nvPr>
        </p:nvSpPr>
        <p:spPr>
          <a:xfrm flipH="1">
            <a:off x="6419357" y="4304278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0"/>
          <p:cNvSpPr/>
          <p:nvPr>
            <p:custDataLst>
              <p:tags r:id="rId11"/>
            </p:custDataLst>
          </p:nvPr>
        </p:nvSpPr>
        <p:spPr>
          <a:xfrm>
            <a:off x="1788582" y="4939462"/>
            <a:ext cx="5569312" cy="48969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促进企业发展：通过策划，企业可以更好地制定发展战略，促进企业发展。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2"/>
          <p:cNvSpPr/>
          <p:nvPr>
            <p:custDataLst>
              <p:tags r:id="rId12"/>
            </p:custDataLst>
          </p:nvPr>
        </p:nvSpPr>
        <p:spPr>
          <a:xfrm flipV="1">
            <a:off x="1729149" y="4878172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3"/>
          <p:cNvSpPr/>
          <p:nvPr>
            <p:custDataLst>
              <p:tags r:id="rId13"/>
            </p:custDataLst>
          </p:nvPr>
        </p:nvSpPr>
        <p:spPr>
          <a:xfrm flipH="1">
            <a:off x="6419357" y="5303485"/>
            <a:ext cx="996111" cy="18758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商务策划的基本原则</a:t>
            </a:r>
            <a:endParaRPr lang="zh-CN" altLang="en-US"/>
          </a:p>
        </p:txBody>
      </p:sp>
      <p:sp>
        <p:nvSpPr>
          <p:cNvPr id="1049216" name="矩形 15"/>
          <p:cNvSpPr/>
          <p:nvPr>
            <p:custDataLst>
              <p:tags r:id="rId2"/>
            </p:custDataLst>
          </p:nvPr>
        </p:nvSpPr>
        <p:spPr>
          <a:xfrm>
            <a:off x="2251423" y="1927002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明确目标：确定策划的目的和预期效果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17"/>
          <p:cNvSpPr/>
          <p:nvPr>
            <p:custDataLst>
              <p:tags r:id="rId3"/>
            </p:custDataLst>
          </p:nvPr>
        </p:nvSpPr>
        <p:spPr>
          <a:xfrm flipV="1">
            <a:off x="2201874" y="1880550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18"/>
          <p:cNvSpPr/>
          <p:nvPr>
            <p:custDataLst>
              <p:tags r:id="rId4"/>
            </p:custDataLst>
          </p:nvPr>
        </p:nvSpPr>
        <p:spPr>
          <a:xfrm flipH="1">
            <a:off x="6112169" y="2142234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27"/>
          <p:cNvSpPr/>
          <p:nvPr>
            <p:custDataLst>
              <p:tags r:id="rId5"/>
            </p:custDataLst>
          </p:nvPr>
        </p:nvSpPr>
        <p:spPr>
          <a:xfrm>
            <a:off x="2251423" y="2565471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市场调研：深入了解市场需求和竞争情况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29"/>
          <p:cNvSpPr/>
          <p:nvPr>
            <p:custDataLst>
              <p:tags r:id="rId6"/>
            </p:custDataLst>
          </p:nvPr>
        </p:nvSpPr>
        <p:spPr>
          <a:xfrm flipV="1">
            <a:off x="2201874" y="2519018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30"/>
          <p:cNvSpPr/>
          <p:nvPr>
            <p:custDataLst>
              <p:tags r:id="rId7"/>
            </p:custDataLst>
          </p:nvPr>
        </p:nvSpPr>
        <p:spPr>
          <a:xfrm flipH="1">
            <a:off x="6112169" y="2780702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8"/>
            </p:custDataLst>
          </p:nvPr>
        </p:nvSpPr>
        <p:spPr>
          <a:xfrm>
            <a:off x="2251423" y="3203939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创新思维：运用创新思维，提出独特的解决方案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7"/>
          <p:cNvSpPr/>
          <p:nvPr>
            <p:custDataLst>
              <p:tags r:id="rId9"/>
            </p:custDataLst>
          </p:nvPr>
        </p:nvSpPr>
        <p:spPr>
          <a:xfrm flipV="1">
            <a:off x="2201874" y="3157486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8"/>
          <p:cNvSpPr/>
          <p:nvPr>
            <p:custDataLst>
              <p:tags r:id="rId10"/>
            </p:custDataLst>
          </p:nvPr>
        </p:nvSpPr>
        <p:spPr>
          <a:xfrm flipH="1">
            <a:off x="6112169" y="3419170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0"/>
          <p:cNvSpPr/>
          <p:nvPr>
            <p:custDataLst>
              <p:tags r:id="rId11"/>
            </p:custDataLst>
          </p:nvPr>
        </p:nvSpPr>
        <p:spPr>
          <a:xfrm>
            <a:off x="2251423" y="3842407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风险评估：评估策划实施过程中可能遇到的风险并制定应对措施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12"/>
          <p:cNvSpPr/>
          <p:nvPr>
            <p:custDataLst>
              <p:tags r:id="rId12"/>
            </p:custDataLst>
          </p:nvPr>
        </p:nvSpPr>
        <p:spPr>
          <a:xfrm flipV="1">
            <a:off x="2201874" y="3795954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3"/>
          <p:cNvSpPr/>
          <p:nvPr>
            <p:custDataLst>
              <p:tags r:id="rId13"/>
            </p:custDataLst>
          </p:nvPr>
        </p:nvSpPr>
        <p:spPr>
          <a:xfrm flipH="1">
            <a:off x="6112169" y="4057638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9"/>
          <p:cNvSpPr/>
          <p:nvPr>
            <p:custDataLst>
              <p:tags r:id="rId14"/>
            </p:custDataLst>
          </p:nvPr>
        </p:nvSpPr>
        <p:spPr>
          <a:xfrm>
            <a:off x="2251423" y="4480876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团队协作：充分发挥团队成员的优势，共同完成策划任务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21"/>
          <p:cNvSpPr/>
          <p:nvPr>
            <p:custDataLst>
              <p:tags r:id="rId15"/>
            </p:custDataLst>
          </p:nvPr>
        </p:nvSpPr>
        <p:spPr>
          <a:xfrm flipV="1">
            <a:off x="2201874" y="4434422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22"/>
          <p:cNvSpPr/>
          <p:nvPr>
            <p:custDataLst>
              <p:tags r:id="rId16"/>
            </p:custDataLst>
          </p:nvPr>
        </p:nvSpPr>
        <p:spPr>
          <a:xfrm flipH="1">
            <a:off x="6112169" y="4696107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38"/>
          <p:cNvSpPr/>
          <p:nvPr>
            <p:custDataLst>
              <p:tags r:id="rId17"/>
            </p:custDataLst>
          </p:nvPr>
        </p:nvSpPr>
        <p:spPr>
          <a:xfrm>
            <a:off x="2251423" y="5119343"/>
            <a:ext cx="4643217" cy="34065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持续改进：根据实际情况，不断调整和优化策划方案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40"/>
          <p:cNvSpPr/>
          <p:nvPr>
            <p:custDataLst>
              <p:tags r:id="rId18"/>
            </p:custDataLst>
          </p:nvPr>
        </p:nvSpPr>
        <p:spPr>
          <a:xfrm flipV="1">
            <a:off x="2201874" y="5072890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41"/>
          <p:cNvSpPr/>
          <p:nvPr>
            <p:custDataLst>
              <p:tags r:id="rId19"/>
            </p:custDataLst>
          </p:nvPr>
        </p:nvSpPr>
        <p:spPr>
          <a:xfrm flipH="1">
            <a:off x="6112169" y="5334575"/>
            <a:ext cx="830473" cy="15639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03</a:t>
            </a:r>
            <a:endParaRPr lang="en-US" altLang="zh-CN" sz="4950"/>
          </a:p>
        </p:txBody>
      </p:sp>
      <p:sp>
        <p:nvSpPr>
          <p:cNvPr id="104929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商务策划的流程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确定策划目标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制定策划方案：根据调研结果制定策划方案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明确策划目的：确定策划的目标和预期效果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市场调研：了解市场需求和竞争对手情况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确定策划时间表：制定策划的时间表和进度安排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45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02975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4"/>
          <p:cNvSpPr/>
          <p:nvPr>
            <p:custDataLst>
              <p:tags r:id="rId3"/>
            </p:custDataLst>
          </p:nvPr>
        </p:nvSpPr>
        <p:spPr>
          <a:xfrm>
            <a:off x="638682" y="4041623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5"/>
          <p:cNvSpPr txBox="1"/>
          <p:nvPr>
            <p:custDataLst>
              <p:tags r:id="rId4"/>
            </p:custDataLst>
          </p:nvPr>
        </p:nvSpPr>
        <p:spPr>
          <a:xfrm>
            <a:off x="852994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数据整理与分析：对收集到的数据进行整理、分类、归纳、总结，分析市场趋势、竞争对手、消费者需求等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3367746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矩形 57"/>
          <p:cNvSpPr/>
          <p:nvPr>
            <p:custDataLst>
              <p:tags r:id="rId6"/>
            </p:custDataLst>
          </p:nvPr>
        </p:nvSpPr>
        <p:spPr>
          <a:xfrm>
            <a:off x="3303452" y="4041623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58"/>
          <p:cNvSpPr txBox="1"/>
          <p:nvPr>
            <p:custDataLst>
              <p:tags r:id="rId7"/>
            </p:custDataLst>
          </p:nvPr>
        </p:nvSpPr>
        <p:spPr>
          <a:xfrm>
            <a:off x="3517764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撰写调研报告：将分析结果整理成报告，包括调研目的、方法、数据、结论和建议等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6032061" y="3783080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61"/>
          <p:cNvSpPr/>
          <p:nvPr>
            <p:custDataLst>
              <p:tags r:id="rId9"/>
            </p:custDataLst>
          </p:nvPr>
        </p:nvSpPr>
        <p:spPr>
          <a:xfrm>
            <a:off x="5968223" y="4041623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62"/>
          <p:cNvSpPr txBox="1"/>
          <p:nvPr>
            <p:custDataLst>
              <p:tags r:id="rId10"/>
            </p:custDataLst>
          </p:nvPr>
        </p:nvSpPr>
        <p:spPr>
          <a:xfrm>
            <a:off x="6182536" y="4010160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反馈与调整：根据调研结果，调整商务策划方案，确保方案的科学性和可行性。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2487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矩形 65"/>
          <p:cNvSpPr/>
          <p:nvPr>
            <p:custDataLst>
              <p:tags r:id="rId12"/>
            </p:custDataLst>
          </p:nvPr>
        </p:nvSpPr>
        <p:spPr>
          <a:xfrm>
            <a:off x="628650" y="2243678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66"/>
          <p:cNvSpPr txBox="1"/>
          <p:nvPr>
            <p:custDataLst>
              <p:tags r:id="rId13"/>
            </p:custDataLst>
          </p:nvPr>
        </p:nvSpPr>
        <p:spPr>
          <a:xfrm>
            <a:off x="842962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确定调研目标：明确调研的目的和需求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3357258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69"/>
          <p:cNvSpPr/>
          <p:nvPr>
            <p:custDataLst>
              <p:tags r:id="rId15"/>
            </p:custDataLst>
          </p:nvPr>
        </p:nvSpPr>
        <p:spPr>
          <a:xfrm>
            <a:off x="3292965" y="2243678"/>
            <a:ext cx="128438" cy="1294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70"/>
          <p:cNvSpPr txBox="1"/>
          <p:nvPr>
            <p:custDataLst>
              <p:tags r:id="rId16"/>
            </p:custDataLst>
          </p:nvPr>
        </p:nvSpPr>
        <p:spPr>
          <a:xfrm>
            <a:off x="3507277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设计调研方案：制定调研计划，包括调研对象、调研方法、调研时间等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6022029" y="1985591"/>
            <a:ext cx="2483334" cy="160245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0" name="矩形 73"/>
          <p:cNvSpPr/>
          <p:nvPr>
            <p:custDataLst>
              <p:tags r:id="rId18"/>
            </p:custDataLst>
          </p:nvPr>
        </p:nvSpPr>
        <p:spPr>
          <a:xfrm>
            <a:off x="5957735" y="2243678"/>
            <a:ext cx="128438" cy="1294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74"/>
          <p:cNvSpPr txBox="1"/>
          <p:nvPr>
            <p:custDataLst>
              <p:tags r:id="rId19"/>
            </p:custDataLst>
          </p:nvPr>
        </p:nvSpPr>
        <p:spPr>
          <a:xfrm>
            <a:off x="6172048" y="2212215"/>
            <a:ext cx="2183039" cy="90621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收集数据：通过各种渠道收集相关数据，如问卷调查、访谈、网络搜索等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制定策划方案</a:t>
            </a:r>
            <a:endParaRPr lang="zh-CN" altLang="en-US"/>
          </a:p>
        </p:txBody>
      </p:sp>
      <p:cxnSp>
        <p:nvCxnSpPr>
          <p:cNvPr id="3145823" name="直接箭头连接符 183"/>
          <p:cNvCxnSpPr/>
          <p:nvPr>
            <p:custDataLst>
              <p:tags r:id="rId2"/>
            </p:custDataLst>
          </p:nvPr>
        </p:nvCxnSpPr>
        <p:spPr>
          <a:xfrm>
            <a:off x="628650" y="3717710"/>
            <a:ext cx="7887157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2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3496956" y="3714054"/>
            <a:ext cx="2741" cy="8059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4" name="正文"/>
          <p:cNvSpPr txBox="1"/>
          <p:nvPr>
            <p:custDataLst>
              <p:tags r:id="rId4"/>
            </p:custDataLst>
          </p:nvPr>
        </p:nvSpPr>
        <p:spPr>
          <a:xfrm>
            <a:off x="2832192" y="4685386"/>
            <a:ext cx="1332268" cy="60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创意构思：提出创新、独特的策划方案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27" name="直接连接符 6"/>
          <p:cNvCxnSpPr/>
          <p:nvPr>
            <p:custDataLst>
              <p:tags r:id="rId5"/>
            </p:custDataLst>
          </p:nvPr>
        </p:nvCxnSpPr>
        <p:spPr>
          <a:xfrm flipH="1">
            <a:off x="5631967" y="3748321"/>
            <a:ext cx="0" cy="4029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6" name="正文"/>
          <p:cNvSpPr txBox="1"/>
          <p:nvPr>
            <p:custDataLst>
              <p:tags r:id="rId6"/>
            </p:custDataLst>
          </p:nvPr>
        </p:nvSpPr>
        <p:spPr>
          <a:xfrm>
            <a:off x="4965832" y="4318053"/>
            <a:ext cx="1332268" cy="60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预算编制：估算策划方案所需的成本和预算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29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7765606" y="3714054"/>
            <a:ext cx="456" cy="96950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8" name="正文"/>
          <p:cNvSpPr txBox="1"/>
          <p:nvPr>
            <p:custDataLst>
              <p:tags r:id="rId8"/>
            </p:custDataLst>
          </p:nvPr>
        </p:nvSpPr>
        <p:spPr>
          <a:xfrm>
            <a:off x="7099472" y="4859458"/>
            <a:ext cx="1332268" cy="60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方案优化：根据反馈和评估结果对策划方案进行优化和完善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9"/>
            </p:custDataLst>
          </p:nvPr>
        </p:nvSpPr>
        <p:spPr>
          <a:xfrm>
            <a:off x="698553" y="4018338"/>
            <a:ext cx="1332268" cy="60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确定目标：明确策划的目标和预期效果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1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2431964" y="3001776"/>
            <a:ext cx="0" cy="67253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2" name="正文"/>
          <p:cNvSpPr txBox="1"/>
          <p:nvPr>
            <p:custDataLst>
              <p:tags r:id="rId11"/>
            </p:custDataLst>
          </p:nvPr>
        </p:nvSpPr>
        <p:spPr>
          <a:xfrm>
            <a:off x="1672168" y="2186241"/>
            <a:ext cx="1518676" cy="6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分析市场：了解市场需求、竞争对手、消费者行为等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3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6697416" y="2711655"/>
            <a:ext cx="2741" cy="95853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4" name="正文"/>
          <p:cNvSpPr txBox="1"/>
          <p:nvPr>
            <p:custDataLst>
              <p:tags r:id="rId13"/>
            </p:custDataLst>
          </p:nvPr>
        </p:nvSpPr>
        <p:spPr>
          <a:xfrm>
            <a:off x="5939448" y="1902974"/>
            <a:ext cx="1518676" cy="6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风险评估：评估策划方案可能面临的风险和挑战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4563776" y="3480588"/>
            <a:ext cx="2741" cy="19234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6" name="正文"/>
          <p:cNvSpPr txBox="1"/>
          <p:nvPr>
            <p:custDataLst>
              <p:tags r:id="rId15"/>
            </p:custDataLst>
          </p:nvPr>
        </p:nvSpPr>
        <p:spPr>
          <a:xfrm>
            <a:off x="3805808" y="2667795"/>
            <a:ext cx="1518676" cy="6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制定计划：制定详细的执行计划和时间表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椭圆 17"/>
          <p:cNvSpPr/>
          <p:nvPr>
            <p:custDataLst>
              <p:tags r:id="rId16"/>
            </p:custDataLst>
          </p:nvPr>
        </p:nvSpPr>
        <p:spPr>
          <a:xfrm>
            <a:off x="3450354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0" name="椭圆 14"/>
          <p:cNvSpPr/>
          <p:nvPr>
            <p:custDataLst>
              <p:tags r:id="rId17"/>
            </p:custDataLst>
          </p:nvPr>
        </p:nvSpPr>
        <p:spPr>
          <a:xfrm>
            <a:off x="5583994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2" name="椭圆 21"/>
          <p:cNvSpPr/>
          <p:nvPr>
            <p:custDataLst>
              <p:tags r:id="rId18"/>
            </p:custDataLst>
          </p:nvPr>
        </p:nvSpPr>
        <p:spPr>
          <a:xfrm>
            <a:off x="7717633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4" name="椭圆 19"/>
          <p:cNvSpPr/>
          <p:nvPr>
            <p:custDataLst>
              <p:tags r:id="rId19"/>
            </p:custDataLst>
          </p:nvPr>
        </p:nvSpPr>
        <p:spPr>
          <a:xfrm>
            <a:off x="1316714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837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364687" y="3729132"/>
            <a:ext cx="456" cy="13249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6" name="椭圆 18"/>
          <p:cNvSpPr/>
          <p:nvPr>
            <p:custDataLst>
              <p:tags r:id="rId21"/>
            </p:custDataLst>
          </p:nvPr>
        </p:nvSpPr>
        <p:spPr>
          <a:xfrm>
            <a:off x="2383991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58" name="椭圆 13"/>
          <p:cNvSpPr/>
          <p:nvPr>
            <p:custDataLst>
              <p:tags r:id="rId22"/>
            </p:custDataLst>
          </p:nvPr>
        </p:nvSpPr>
        <p:spPr>
          <a:xfrm>
            <a:off x="6650814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60" name="椭圆 15"/>
          <p:cNvSpPr/>
          <p:nvPr>
            <p:custDataLst>
              <p:tags r:id="rId23"/>
            </p:custDataLst>
          </p:nvPr>
        </p:nvSpPr>
        <p:spPr>
          <a:xfrm>
            <a:off x="4517174" y="3669737"/>
            <a:ext cx="95945" cy="95945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方案实施与监控</a:t>
            </a:r>
            <a:endParaRPr lang="zh-CN" altLang="en-US"/>
          </a:p>
        </p:txBody>
      </p:sp>
      <p:sp>
        <p:nvSpPr>
          <p:cNvPr id="1049602" name="椭圆 262"/>
          <p:cNvSpPr/>
          <p:nvPr>
            <p:custDataLst>
              <p:tags r:id="rId2"/>
            </p:custDataLst>
          </p:nvPr>
        </p:nvSpPr>
        <p:spPr>
          <a:xfrm>
            <a:off x="1926966" y="3866879"/>
            <a:ext cx="5289700" cy="138390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3"/>
          <p:cNvSpPr/>
          <p:nvPr>
            <p:custDataLst>
              <p:tags r:id="rId3"/>
            </p:custDataLst>
          </p:nvPr>
        </p:nvSpPr>
        <p:spPr>
          <a:xfrm>
            <a:off x="2539708" y="3924675"/>
            <a:ext cx="4010570" cy="118845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4"/>
          <p:cNvSpPr/>
          <p:nvPr>
            <p:custDataLst>
              <p:tags r:id="rId4"/>
            </p:custDataLst>
          </p:nvPr>
        </p:nvSpPr>
        <p:spPr>
          <a:xfrm>
            <a:off x="3113449" y="4094777"/>
            <a:ext cx="2862442" cy="8482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65"/>
          <p:cNvSpPr/>
          <p:nvPr>
            <p:custDataLst>
              <p:tags r:id="rId5"/>
            </p:custDataLst>
          </p:nvPr>
        </p:nvSpPr>
        <p:spPr>
          <a:xfrm>
            <a:off x="3598380" y="4238565"/>
            <a:ext cx="1892401" cy="56077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6"/>
          <p:cNvSpPr/>
          <p:nvPr>
            <p:custDataLst>
              <p:tags r:id="rId6"/>
            </p:custDataLst>
          </p:nvPr>
        </p:nvSpPr>
        <p:spPr>
          <a:xfrm>
            <a:off x="4095527" y="4385642"/>
            <a:ext cx="1088518" cy="32256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254482" y="4332074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2" name="椭圆 268"/>
          <p:cNvSpPr/>
          <p:nvPr>
            <p:custDataLst>
              <p:tags r:id="rId8"/>
            </p:custDataLst>
          </p:nvPr>
        </p:nvSpPr>
        <p:spPr>
          <a:xfrm flipV="1">
            <a:off x="2188698" y="4198154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9"/>
          <p:cNvSpPr/>
          <p:nvPr>
            <p:custDataLst>
              <p:tags r:id="rId9"/>
            </p:custDataLst>
          </p:nvPr>
        </p:nvSpPr>
        <p:spPr>
          <a:xfrm flipV="1">
            <a:off x="2218770" y="4228697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70"/>
          <p:cNvSpPr/>
          <p:nvPr>
            <p:custDataLst>
              <p:tags r:id="rId10"/>
            </p:custDataLst>
          </p:nvPr>
        </p:nvSpPr>
        <p:spPr>
          <a:xfrm flipV="1">
            <a:off x="5789965" y="3612666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28026" y="3695367"/>
            <a:ext cx="0" cy="13839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8" name="椭圆 272"/>
          <p:cNvSpPr/>
          <p:nvPr>
            <p:custDataLst>
              <p:tags r:id="rId12"/>
            </p:custDataLst>
          </p:nvPr>
        </p:nvSpPr>
        <p:spPr>
          <a:xfrm flipV="1">
            <a:off x="3074448" y="3522447"/>
            <a:ext cx="278699" cy="27869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213066" y="3824118"/>
            <a:ext cx="0" cy="731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18191" y="3599509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75"/>
          <p:cNvSpPr/>
          <p:nvPr>
            <p:custDataLst>
              <p:tags r:id="rId15"/>
            </p:custDataLst>
          </p:nvPr>
        </p:nvSpPr>
        <p:spPr>
          <a:xfrm flipV="1">
            <a:off x="5252407" y="3465589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76"/>
          <p:cNvSpPr/>
          <p:nvPr>
            <p:custDataLst>
              <p:tags r:id="rId16"/>
            </p:custDataLst>
          </p:nvPr>
        </p:nvSpPr>
        <p:spPr>
          <a:xfrm flipV="1">
            <a:off x="5282479" y="3496132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77"/>
          <p:cNvSpPr/>
          <p:nvPr>
            <p:custDataLst>
              <p:tags r:id="rId17"/>
            </p:custDataLst>
          </p:nvPr>
        </p:nvSpPr>
        <p:spPr>
          <a:xfrm flipV="1">
            <a:off x="2893539" y="4084440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931600" y="4167141"/>
            <a:ext cx="0" cy="8002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9"/>
          <p:cNvSpPr/>
          <p:nvPr>
            <p:custDataLst>
              <p:tags r:id="rId19"/>
            </p:custDataLst>
          </p:nvPr>
        </p:nvSpPr>
        <p:spPr>
          <a:xfrm flipV="1">
            <a:off x="6323764" y="4254072"/>
            <a:ext cx="189840" cy="18983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17743" y="4464584"/>
            <a:ext cx="0" cy="2968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81"/>
          <p:cNvSpPr/>
          <p:nvPr>
            <p:custDataLst>
              <p:tags r:id="rId21"/>
            </p:custDataLst>
          </p:nvPr>
        </p:nvSpPr>
        <p:spPr>
          <a:xfrm flipV="1">
            <a:off x="3749685" y="4478211"/>
            <a:ext cx="235152" cy="235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5279" y="4750750"/>
            <a:ext cx="0" cy="5194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图形 15"/>
          <p:cNvSpPr/>
          <p:nvPr>
            <p:custDataLst>
              <p:tags r:id="rId23"/>
            </p:custDataLst>
          </p:nvPr>
        </p:nvSpPr>
        <p:spPr>
          <a:xfrm>
            <a:off x="3798084" y="4528489"/>
            <a:ext cx="134460" cy="13101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图形 19"/>
          <p:cNvSpPr/>
          <p:nvPr>
            <p:custDataLst>
              <p:tags r:id="rId24"/>
            </p:custDataLst>
          </p:nvPr>
        </p:nvSpPr>
        <p:spPr>
          <a:xfrm>
            <a:off x="6372634" y="4307170"/>
            <a:ext cx="92085" cy="829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图形 27"/>
          <p:cNvSpPr/>
          <p:nvPr>
            <p:custDataLst>
              <p:tags r:id="rId25"/>
            </p:custDataLst>
          </p:nvPr>
        </p:nvSpPr>
        <p:spPr>
          <a:xfrm>
            <a:off x="3148691" y="3611726"/>
            <a:ext cx="130223" cy="10015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任意多边形: 形状 286"/>
          <p:cNvSpPr/>
          <p:nvPr>
            <p:custDataLst>
              <p:tags r:id="rId26"/>
            </p:custDataLst>
          </p:nvPr>
        </p:nvSpPr>
        <p:spPr>
          <a:xfrm>
            <a:off x="4088949" y="3575075"/>
            <a:ext cx="965709" cy="96571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7"/>
            </p:custDataLst>
          </p:nvPr>
        </p:nvSpPr>
        <p:spPr>
          <a:xfrm>
            <a:off x="62865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制定详细的实施计划，明确任务分工和时间节点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28"/>
            </p:custDataLst>
          </p:nvPr>
        </p:nvSpPr>
        <p:spPr>
          <a:xfrm>
            <a:off x="696376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及时调整方案，确保项目按计划进行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29"/>
            </p:custDataLst>
          </p:nvPr>
        </p:nvSpPr>
        <p:spPr>
          <a:xfrm>
            <a:off x="5269792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建立监控机制，对项目进度、质量和成本进行监控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30"/>
            </p:custDataLst>
          </p:nvPr>
        </p:nvSpPr>
        <p:spPr>
          <a:xfrm>
            <a:off x="2322618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定期召开项目会议，及时沟通和解决问题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效果评估与调整</a:t>
            </a:r>
            <a:endParaRPr lang="zh-CN" altLang="en-US"/>
          </a:p>
        </p:txBody>
      </p:sp>
      <p:sp>
        <p:nvSpPr>
          <p:cNvPr id="10496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256986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988148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确定评估标准：明确评估指标和权重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2"/>
          <p:cNvSpPr/>
          <p:nvPr>
            <p:custDataLst>
              <p:tags r:id="rId4"/>
            </p:custDataLst>
          </p:nvPr>
        </p:nvSpPr>
        <p:spPr>
          <a:xfrm>
            <a:off x="1087918" y="2907246"/>
            <a:ext cx="1306934" cy="9255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任意多边形 18"/>
          <p:cNvSpPr/>
          <p:nvPr>
            <p:custDataLst>
              <p:tags r:id="rId5"/>
            </p:custDataLst>
          </p:nvPr>
        </p:nvSpPr>
        <p:spPr>
          <a:xfrm rot="5400000">
            <a:off x="3144258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4929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收集数据：通过问卷调查、访谈等方式收集数据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43"/>
          <p:cNvSpPr/>
          <p:nvPr>
            <p:custDataLst>
              <p:tags r:id="rId7"/>
            </p:custDataLst>
          </p:nvPr>
        </p:nvSpPr>
        <p:spPr>
          <a:xfrm>
            <a:off x="2975190" y="2907246"/>
            <a:ext cx="1306934" cy="9255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31040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2201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分析数据：运用统计分析方法对数据进行处理和分析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4"/>
          <p:cNvSpPr/>
          <p:nvPr>
            <p:custDataLst>
              <p:tags r:id="rId10"/>
            </p:custDataLst>
          </p:nvPr>
        </p:nvSpPr>
        <p:spPr>
          <a:xfrm>
            <a:off x="4861480" y="2907246"/>
            <a:ext cx="1306934" cy="9255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17821" y="1880550"/>
            <a:ext cx="968702" cy="9703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48982" y="3192302"/>
            <a:ext cx="1506732" cy="22980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调整策略：根据评估结果调整商务策划方案，优化策略和执行过程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45"/>
          <p:cNvSpPr/>
          <p:nvPr>
            <p:custDataLst>
              <p:tags r:id="rId13"/>
            </p:custDataLst>
          </p:nvPr>
        </p:nvSpPr>
        <p:spPr>
          <a:xfrm>
            <a:off x="6748753" y="2907246"/>
            <a:ext cx="1306934" cy="9255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26268" y="2229802"/>
            <a:ext cx="1457801" cy="723901"/>
          </a:xfrm>
        </p:spPr>
        <p:txBody>
          <a:bodyPr/>
          <a:lstStyle/>
          <a:p>
            <a:r>
              <a:rPr lang="en-US" altLang="zh-CN" sz="4950"/>
              <a:t>04</a:t>
            </a:r>
            <a:endParaRPr lang="en-US" altLang="zh-CN" sz="4950"/>
          </a:p>
        </p:txBody>
      </p:sp>
      <p:sp>
        <p:nvSpPr>
          <p:cNvPr id="10497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商务策划的方法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https://d.book118.com/998026021142006036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Office Theme</vt:lpstr>
      <vt:lpstr>商务策划程序</vt:lpstr>
      <vt:lpstr>目录</vt:lpstr>
      <vt:lpstr>单击此处添加章节标题</vt:lpstr>
      <vt:lpstr>商务策划概述</vt:lpstr>
      <vt:lpstr>PowerPoint Presentation</vt:lpstr>
      <vt:lpstr>商务策划的定义</vt:lpstr>
      <vt:lpstr>商务策划的目的和意义</vt:lpstr>
      <vt:lpstr>商务策划的基本原则</vt:lpstr>
      <vt:lpstr>商务策划的流程</vt:lpstr>
      <vt:lpstr>PowerPoint Presentation</vt:lpstr>
      <vt:lpstr>确定策划目标</vt:lpstr>
      <vt:lpstr>市场调研与分析</vt:lpstr>
      <vt:lpstr>制定策划方案</vt:lpstr>
      <vt:lpstr>方案实施与监控</vt:lpstr>
      <vt:lpstr>效果评估与调整</vt:lpstr>
      <vt:lpstr>商务策划的方法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2024-09-16T12:44:22.636</cp:lastPrinted>
  <dcterms:created xsi:type="dcterms:W3CDTF">2024-09-16T04:44:22Z</dcterms:created>
  <dcterms:modified xsi:type="dcterms:W3CDTF">2024-09-16T04:44:24Z</dcterms:modified>
</cp:coreProperties>
</file>