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4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" Target="slides/slide1.xml" /><Relationship Id="rId30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32641-58A1-4736-BCB6-2E8A6A26E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4D96A-79F7-45B6-B1CB-03EA11B18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F83F3-F4EB-4300-A971-C8CC60B93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E2847C-F2F1-4E6C-8613-4C5A8643D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562166-3465-4A5E-B6BE-58565231C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7031E8-A6E0-4836-BF55-AC4DCC59E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FD564E-4988-444B-ABF1-A8AC21465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46FCDB-28E6-4531-9A57-9A80E94C1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A4EF3A-82FC-4CB9-9B6D-2FE60C13B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082314-5574-4E35-A77A-5AEC43877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15FEC-0F19-44F3-B951-E303A1A0F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36013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Swift5语言入门实例教程模板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Swift5语言概述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Swift5语言基础语法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Swift5语言函数与闭包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Swift5语言面向对象编程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Swift5语言标准库与常用框架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Swift5语言实战项目：开发一个简单计算器应用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Swift5语言概述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432561" y="2784179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9116329" y="2818276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7299682" y="2820130"/>
            <a:ext cx="1248366" cy="1520990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3531701" y="2820130"/>
            <a:ext cx="1248366" cy="1520990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733933" y="2784179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2056" y="2289942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苹果公司内部开始研发Swift语言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47269" y="182454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2010年</a:t>
            </a:r>
          </a:p>
        </p:txBody>
      </p:sp>
      <p:sp>
        <p:nvSpPr>
          <p:cNvPr id="9" name="AutoShape 9"/>
          <p:cNvSpPr/>
          <p:nvPr/>
        </p:nvSpPr>
        <p:spPr>
          <a:xfrm>
            <a:off x="706810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8856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70430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34626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756672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898246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371111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493157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634731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968254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090300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0231874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3067622" y="2279638"/>
            <a:ext cx="421843" cy="379171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0324065" y="2266016"/>
            <a:ext cx="554736" cy="4425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164561" y="4548285"/>
            <a:ext cx="365760" cy="377952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8181214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8303261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8444835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6818362" y="2278208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10409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632455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774029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967414" y="4557922"/>
            <a:ext cx="376733" cy="376733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8615680" y="4542536"/>
            <a:ext cx="408085" cy="4080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Swift5语言的发展历程</a:t>
              </a:r>
            </a:p>
          </p:txBody>
        </p:sp>
      </p:grpSp>
      <p:sp>
        <p:nvSpPr>
          <p:cNvPr id="55" name="TextBox 55"/>
          <p:cNvSpPr txBox="1"/>
          <p:nvPr/>
        </p:nvSpPr>
        <p:spPr>
          <a:xfrm>
            <a:off x="2202341" y="4590795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Swift1.0版本正式发布，同时开源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1997553" y="412539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2014年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4130157" y="2289942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Swift2.0版本发布，引入错误处理机制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3925369" y="182454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2015年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7790441" y="2343651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Swift4.0版本发布，加强了对iOS、macOS、watchOS和tvOS平台的支持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7585654" y="187825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2017年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6004751" y="4590795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Swift3.0版本发布，重点改进语言稳定性和API设计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5799964" y="412539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2016年</a:t>
            </a:r>
          </a:p>
        </p:txBody>
      </p:sp>
      <p:sp>
        <p:nvSpPr>
          <p:cNvPr id="63" name="TextBox 63"/>
          <p:cNvSpPr txBox="1"/>
          <p:nvPr/>
        </p:nvSpPr>
        <p:spPr>
          <a:xfrm>
            <a:off x="9676745" y="4537086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Swift5.0版本发布，实现了ABI稳定性和跨平台兼容性</a:t>
            </a:r>
          </a:p>
        </p:txBody>
      </p:sp>
      <p:sp>
        <p:nvSpPr>
          <p:cNvPr id="64" name="TextBox 64"/>
          <p:cNvSpPr txBox="1"/>
          <p:nvPr/>
        </p:nvSpPr>
        <p:spPr>
          <a:xfrm>
            <a:off x="9471957" y="407168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2019年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9754" y="1679924"/>
            <a:ext cx="541020" cy="413385"/>
            <a:chOff x="689754" y="1679924"/>
            <a:chExt cx="541020" cy="413385"/>
          </a:xfrm>
        </p:grpSpPr>
        <p:sp>
          <p:nvSpPr>
            <p:cNvPr id="7" name="TextBox 7"/>
            <p:cNvSpPr txBox="1"/>
            <p:nvPr/>
          </p:nvSpPr>
          <p:spPr>
            <a:xfrm>
              <a:off x="689754" y="1679924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9" name="Freeform 9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4" name="Freeform 14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9" name="Freeform 19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4" name="Freeform 24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类型安全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性能优越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简洁易用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跨平台兼容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开源免费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Swift采用强类型系统，有效杜绝了类型错误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Swift语言性能与C相当，远超过Objective-C和Python等语言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Swift语法简洁明了，易于学习和使用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Swift支持iOS、macOS、watchOS、tvOS以及Linux等多个平台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Swift是开源项目，可以免费使用和参与开发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Swift5语言的特点与优势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5869176" y="171874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5869234" y="204895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5869176" y="228994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5869176" y="260617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5869176" y="293192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  <a:headEnd type="none"/>
            <a:tailEnd type="none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76152" y="1125474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76152" y="2178729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76152" y="3231985"/>
            <a:ext cx="1455586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76152" y="4285240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76152" y="5338496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516854" y="1722297"/>
            <a:ext cx="2286044" cy="1214837"/>
            <a:chOff x="3516854" y="1722297"/>
            <a:chExt cx="2286044" cy="1214837"/>
          </a:xfrm>
        </p:grpSpPr>
        <p:cxnSp>
          <p:nvCxnSpPr>
            <p:cNvPr id="13" name="Connector 13"/>
            <p:cNvCxnSpPr/>
            <p:nvPr/>
          </p:nvCxnSpPr>
          <p:spPr>
            <a:xfrm>
              <a:off x="3516854" y="293600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  <a:headEnd type="none"/>
              <a:tailEnd type="none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516854" y="2609027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  <a:headEnd type="none"/>
              <a:tailEnd type="none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516854" y="2292273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  <a:headEnd type="none"/>
              <a:tailEnd type="none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516854" y="204229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516854" y="1722297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539110" y="150250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20110" y="1885606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301110" y="2266606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682110" y="2647606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063110" y="3028606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7397997" y="1117118"/>
            <a:ext cx="4231005" cy="1001597"/>
            <a:chOff x="7397997" y="1117118"/>
            <a:chExt cx="4231005" cy="1001597"/>
          </a:xfrm>
        </p:grpSpPr>
        <p:sp>
          <p:nvSpPr>
            <p:cNvPr id="24" name="TextBox 24"/>
            <p:cNvSpPr txBox="1"/>
            <p:nvPr/>
          </p:nvSpPr>
          <p:spPr>
            <a:xfrm>
              <a:off x="7397997" y="1117118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iOS和macOS应用开发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397997" y="1455775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Swift是苹果官方推荐的开发语言，广泛应用于iOS和macOS应用开发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397997" y="2152730"/>
            <a:ext cx="4231005" cy="1004807"/>
            <a:chOff x="7397997" y="2152730"/>
            <a:chExt cx="4231005" cy="1004807"/>
          </a:xfrm>
        </p:grpSpPr>
        <p:sp>
          <p:nvSpPr>
            <p:cNvPr id="27" name="TextBox 27"/>
            <p:cNvSpPr txBox="1"/>
            <p:nvPr/>
          </p:nvSpPr>
          <p:spPr>
            <a:xfrm>
              <a:off x="7397997" y="215273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服务器端开发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397997" y="2494597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Swift支持Linux平台，可以用于服务器端开发，如Vapor等框架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397997" y="3191552"/>
            <a:ext cx="4231005" cy="1001597"/>
            <a:chOff x="7397997" y="3191552"/>
            <a:chExt cx="4231005" cy="1001597"/>
          </a:xfrm>
        </p:grpSpPr>
        <p:sp>
          <p:nvSpPr>
            <p:cNvPr id="30" name="TextBox 30"/>
            <p:cNvSpPr txBox="1"/>
            <p:nvPr/>
          </p:nvSpPr>
          <p:spPr>
            <a:xfrm>
              <a:off x="7397997" y="3191552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桌面应用开发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397997" y="3530209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Swift可以用于开发macOS桌面应用，如使用SwiftUI构建用户界面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397997" y="4227164"/>
            <a:ext cx="4231005" cy="1001598"/>
            <a:chOff x="7397997" y="4227164"/>
            <a:chExt cx="4231005" cy="1001598"/>
          </a:xfrm>
        </p:grpSpPr>
        <p:sp>
          <p:nvSpPr>
            <p:cNvPr id="33" name="TextBox 33"/>
            <p:cNvSpPr txBox="1"/>
            <p:nvPr/>
          </p:nvSpPr>
          <p:spPr>
            <a:xfrm>
              <a:off x="7397997" y="4227164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4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游戏开发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397997" y="4565822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Swift语言性能优越，适用于游戏开发，如使用SpriteKit或SceneKit框架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397997" y="5262777"/>
            <a:ext cx="4231005" cy="1004806"/>
            <a:chOff x="7397997" y="5262777"/>
            <a:chExt cx="4231005" cy="1004806"/>
          </a:xfrm>
        </p:grpSpPr>
        <p:sp>
          <p:nvSpPr>
            <p:cNvPr id="36" name="TextBox 36"/>
            <p:cNvSpPr txBox="1"/>
            <p:nvPr/>
          </p:nvSpPr>
          <p:spPr>
            <a:xfrm>
              <a:off x="7397997" y="5262777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5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脚本编程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7397997" y="5604643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Swift也可以用于编写脚本程序，如自动化任务、数据处理等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Swift5语言的应用领域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Swift5语言基础语法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768" r="576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类型注解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在Swift中，使用`var`关键字声明变量，可以存储和修改值。例如：`var x = 10`。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使用`let`关键字声明常量，一旦被赋值后不能再修改。例如：`let y = 20`。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在声明变量或常量时，可以显式指定其类型。例如：`var name: String = "Alice"`。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变量与常量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03461" y="4918823"/>
            <a:ext cx="1141000" cy="1139476"/>
            <a:chOff x="3803461" y="4918823"/>
            <a:chExt cx="1141000" cy="1139476"/>
          </a:xfrm>
        </p:grpSpPr>
        <p:sp>
          <p:nvSpPr>
            <p:cNvPr id="3" name="AutoShape 3"/>
            <p:cNvSpPr/>
            <p:nvPr/>
          </p:nvSpPr>
          <p:spPr>
            <a:xfrm>
              <a:off x="3803461" y="4918823"/>
              <a:ext cx="1141000" cy="113947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4153981" y="5264961"/>
            <a:ext cx="440054" cy="394907"/>
            <a:chOff x="4153981" y="5264961"/>
            <a:chExt cx="440054" cy="394907"/>
          </a:xfrm>
        </p:grpSpPr>
        <p:sp>
          <p:nvSpPr>
            <p:cNvPr id="5" name="Freeform 5"/>
            <p:cNvSpPr/>
            <p:nvPr/>
          </p:nvSpPr>
          <p:spPr>
            <a:xfrm>
              <a:off x="4433158" y="5264961"/>
              <a:ext cx="160877" cy="394906"/>
            </a:xfrm>
            <a:custGeom>
              <a:rect l="l" t="t" r="r" b="b"/>
              <a:pathLst>
                <a:path w="83" h="204">
                  <a:moveTo>
                    <a:pt x="17" y="57"/>
                  </a:moveTo>
                  <a:lnTo>
                    <a:pt x="0" y="57"/>
                  </a:lnTo>
                  <a:lnTo>
                    <a:pt x="43" y="0"/>
                  </a:lnTo>
                  <a:lnTo>
                    <a:pt x="83" y="57"/>
                  </a:lnTo>
                  <a:lnTo>
                    <a:pt x="67" y="57"/>
                  </a:lnTo>
                  <a:lnTo>
                    <a:pt x="67" y="204"/>
                  </a:lnTo>
                  <a:lnTo>
                    <a:pt x="17" y="204"/>
                  </a:lnTo>
                  <a:lnTo>
                    <a:pt x="17" y="5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4291617" y="5369451"/>
              <a:ext cx="160877" cy="290417"/>
            </a:xfrm>
            <a:custGeom>
              <a:rect l="l" t="t" r="r" b="b"/>
              <a:pathLst>
                <a:path w="83" h="150">
                  <a:moveTo>
                    <a:pt x="66" y="150"/>
                  </a:moveTo>
                  <a:lnTo>
                    <a:pt x="19" y="150"/>
                  </a:lnTo>
                  <a:lnTo>
                    <a:pt x="19" y="60"/>
                  </a:lnTo>
                  <a:lnTo>
                    <a:pt x="0" y="60"/>
                  </a:lnTo>
                  <a:lnTo>
                    <a:pt x="43" y="0"/>
                  </a:lnTo>
                  <a:lnTo>
                    <a:pt x="83" y="60"/>
                  </a:lnTo>
                  <a:lnTo>
                    <a:pt x="66" y="60"/>
                  </a:lnTo>
                  <a:lnTo>
                    <a:pt x="66" y="1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153981" y="5479845"/>
              <a:ext cx="160877" cy="180022"/>
            </a:xfrm>
            <a:custGeom>
              <a:rect l="l" t="t" r="r" b="b"/>
              <a:pathLst>
                <a:path w="83" h="93">
                  <a:moveTo>
                    <a:pt x="17" y="57"/>
                  </a:moveTo>
                  <a:lnTo>
                    <a:pt x="0" y="57"/>
                  </a:lnTo>
                  <a:lnTo>
                    <a:pt x="43" y="0"/>
                  </a:lnTo>
                  <a:lnTo>
                    <a:pt x="83" y="57"/>
                  </a:lnTo>
                  <a:lnTo>
                    <a:pt x="66" y="57"/>
                  </a:lnTo>
                  <a:lnTo>
                    <a:pt x="66" y="93"/>
                  </a:lnTo>
                  <a:lnTo>
                    <a:pt x="17" y="93"/>
                  </a:lnTo>
                  <a:lnTo>
                    <a:pt x="17" y="5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Freeform 8"/>
          <p:cNvSpPr/>
          <p:nvPr/>
        </p:nvSpPr>
        <p:spPr>
          <a:xfrm>
            <a:off x="5356942" y="4118045"/>
            <a:ext cx="1535373" cy="1828901"/>
          </a:xfrm>
          <a:custGeom>
            <a:rect l="l" t="t" r="r" b="b"/>
            <a:pathLst>
              <a:path w="633" h="730">
                <a:moveTo>
                  <a:pt x="453" y="534"/>
                </a:moveTo>
                <a:cubicBezTo>
                  <a:pt x="420" y="520"/>
                  <a:pt x="408" y="498"/>
                  <a:pt x="405" y="470"/>
                </a:cubicBezTo>
                <a:cubicBezTo>
                  <a:pt x="427" y="452"/>
                  <a:pt x="445" y="427"/>
                  <a:pt x="458" y="399"/>
                </a:cubicBezTo>
                <a:cubicBezTo>
                  <a:pt x="468" y="395"/>
                  <a:pt x="476" y="389"/>
                  <a:pt x="483" y="380"/>
                </a:cubicBezTo>
                <a:cubicBezTo>
                  <a:pt x="491" y="369"/>
                  <a:pt x="497" y="355"/>
                  <a:pt x="500" y="339"/>
                </a:cubicBezTo>
                <a:cubicBezTo>
                  <a:pt x="503" y="324"/>
                  <a:pt x="504" y="308"/>
                  <a:pt x="501" y="293"/>
                </a:cubicBezTo>
                <a:cubicBezTo>
                  <a:pt x="500" y="282"/>
                  <a:pt x="497" y="272"/>
                  <a:pt x="492" y="263"/>
                </a:cubicBezTo>
                <a:cubicBezTo>
                  <a:pt x="486" y="212"/>
                  <a:pt x="466" y="165"/>
                  <a:pt x="437" y="133"/>
                </a:cubicBezTo>
                <a:cubicBezTo>
                  <a:pt x="431" y="125"/>
                  <a:pt x="424" y="118"/>
                  <a:pt x="417" y="112"/>
                </a:cubicBezTo>
                <a:cubicBezTo>
                  <a:pt x="439" y="56"/>
                  <a:pt x="386" y="0"/>
                  <a:pt x="316" y="8"/>
                </a:cubicBezTo>
                <a:cubicBezTo>
                  <a:pt x="307" y="9"/>
                  <a:pt x="297" y="11"/>
                  <a:pt x="288" y="14"/>
                </a:cubicBezTo>
                <a:cubicBezTo>
                  <a:pt x="300" y="20"/>
                  <a:pt x="310" y="30"/>
                  <a:pt x="316" y="40"/>
                </a:cubicBezTo>
                <a:cubicBezTo>
                  <a:pt x="320" y="49"/>
                  <a:pt x="321" y="58"/>
                  <a:pt x="316" y="68"/>
                </a:cubicBezTo>
                <a:cubicBezTo>
                  <a:pt x="316" y="67"/>
                  <a:pt x="316" y="67"/>
                  <a:pt x="316" y="66"/>
                </a:cubicBezTo>
                <a:cubicBezTo>
                  <a:pt x="291" y="0"/>
                  <a:pt x="212" y="20"/>
                  <a:pt x="211" y="42"/>
                </a:cubicBezTo>
                <a:cubicBezTo>
                  <a:pt x="231" y="57"/>
                  <a:pt x="237" y="71"/>
                  <a:pt x="237" y="95"/>
                </a:cubicBezTo>
                <a:cubicBezTo>
                  <a:pt x="214" y="95"/>
                  <a:pt x="206" y="79"/>
                  <a:pt x="197" y="56"/>
                </a:cubicBezTo>
                <a:cubicBezTo>
                  <a:pt x="185" y="82"/>
                  <a:pt x="184" y="110"/>
                  <a:pt x="192" y="135"/>
                </a:cubicBezTo>
                <a:cubicBezTo>
                  <a:pt x="164" y="167"/>
                  <a:pt x="144" y="210"/>
                  <a:pt x="141" y="254"/>
                </a:cubicBezTo>
                <a:cubicBezTo>
                  <a:pt x="141" y="258"/>
                  <a:pt x="141" y="261"/>
                  <a:pt x="141" y="264"/>
                </a:cubicBezTo>
                <a:cubicBezTo>
                  <a:pt x="137" y="273"/>
                  <a:pt x="134" y="283"/>
                  <a:pt x="132" y="293"/>
                </a:cubicBezTo>
                <a:cubicBezTo>
                  <a:pt x="130" y="308"/>
                  <a:pt x="130" y="324"/>
                  <a:pt x="133" y="339"/>
                </a:cubicBezTo>
                <a:cubicBezTo>
                  <a:pt x="136" y="355"/>
                  <a:pt x="142" y="369"/>
                  <a:pt x="151" y="380"/>
                </a:cubicBezTo>
                <a:cubicBezTo>
                  <a:pt x="157" y="389"/>
                  <a:pt x="166" y="395"/>
                  <a:pt x="175" y="399"/>
                </a:cubicBezTo>
                <a:cubicBezTo>
                  <a:pt x="188" y="427"/>
                  <a:pt x="206" y="452"/>
                  <a:pt x="228" y="470"/>
                </a:cubicBezTo>
                <a:cubicBezTo>
                  <a:pt x="225" y="498"/>
                  <a:pt x="214" y="520"/>
                  <a:pt x="181" y="534"/>
                </a:cubicBezTo>
                <a:cubicBezTo>
                  <a:pt x="106" y="565"/>
                  <a:pt x="0" y="574"/>
                  <a:pt x="3" y="668"/>
                </a:cubicBezTo>
                <a:cubicBezTo>
                  <a:pt x="3" y="688"/>
                  <a:pt x="11" y="709"/>
                  <a:pt x="24" y="730"/>
                </a:cubicBezTo>
                <a:cubicBezTo>
                  <a:pt x="316" y="730"/>
                  <a:pt x="316" y="730"/>
                  <a:pt x="316" y="730"/>
                </a:cubicBezTo>
                <a:cubicBezTo>
                  <a:pt x="610" y="730"/>
                  <a:pt x="610" y="730"/>
                  <a:pt x="610" y="730"/>
                </a:cubicBezTo>
                <a:cubicBezTo>
                  <a:pt x="622" y="709"/>
                  <a:pt x="630" y="688"/>
                  <a:pt x="631" y="668"/>
                </a:cubicBezTo>
                <a:cubicBezTo>
                  <a:pt x="633" y="574"/>
                  <a:pt x="528" y="565"/>
                  <a:pt x="453" y="534"/>
                </a:cubicBezTo>
                <a:close/>
                <a:moveTo>
                  <a:pt x="189" y="384"/>
                </a:moveTo>
                <a:cubicBezTo>
                  <a:pt x="154" y="378"/>
                  <a:pt x="140" y="313"/>
                  <a:pt x="156" y="275"/>
                </a:cubicBezTo>
                <a:cubicBezTo>
                  <a:pt x="157" y="275"/>
                  <a:pt x="158" y="274"/>
                  <a:pt x="158" y="274"/>
                </a:cubicBezTo>
                <a:cubicBezTo>
                  <a:pt x="182" y="259"/>
                  <a:pt x="189" y="329"/>
                  <a:pt x="189" y="335"/>
                </a:cubicBezTo>
                <a:cubicBezTo>
                  <a:pt x="189" y="360"/>
                  <a:pt x="216" y="369"/>
                  <a:pt x="210" y="352"/>
                </a:cubicBezTo>
                <a:cubicBezTo>
                  <a:pt x="204" y="334"/>
                  <a:pt x="196" y="307"/>
                  <a:pt x="195" y="273"/>
                </a:cubicBezTo>
                <a:cubicBezTo>
                  <a:pt x="195" y="272"/>
                  <a:pt x="195" y="272"/>
                  <a:pt x="195" y="271"/>
                </a:cubicBezTo>
                <a:cubicBezTo>
                  <a:pt x="194" y="245"/>
                  <a:pt x="200" y="216"/>
                  <a:pt x="211" y="190"/>
                </a:cubicBezTo>
                <a:cubicBezTo>
                  <a:pt x="215" y="185"/>
                  <a:pt x="218" y="180"/>
                  <a:pt x="223" y="177"/>
                </a:cubicBezTo>
                <a:cubicBezTo>
                  <a:pt x="244" y="194"/>
                  <a:pt x="275" y="202"/>
                  <a:pt x="316" y="195"/>
                </a:cubicBezTo>
                <a:cubicBezTo>
                  <a:pt x="335" y="191"/>
                  <a:pt x="356" y="185"/>
                  <a:pt x="379" y="174"/>
                </a:cubicBezTo>
                <a:cubicBezTo>
                  <a:pt x="380" y="174"/>
                  <a:pt x="380" y="173"/>
                  <a:pt x="380" y="173"/>
                </a:cubicBezTo>
                <a:cubicBezTo>
                  <a:pt x="405" y="167"/>
                  <a:pt x="412" y="175"/>
                  <a:pt x="423" y="191"/>
                </a:cubicBezTo>
                <a:cubicBezTo>
                  <a:pt x="423" y="191"/>
                  <a:pt x="423" y="191"/>
                  <a:pt x="424" y="192"/>
                </a:cubicBezTo>
                <a:cubicBezTo>
                  <a:pt x="434" y="216"/>
                  <a:pt x="440" y="243"/>
                  <a:pt x="440" y="269"/>
                </a:cubicBezTo>
                <a:cubicBezTo>
                  <a:pt x="439" y="270"/>
                  <a:pt x="439" y="272"/>
                  <a:pt x="439" y="273"/>
                </a:cubicBezTo>
                <a:cubicBezTo>
                  <a:pt x="438" y="307"/>
                  <a:pt x="430" y="334"/>
                  <a:pt x="424" y="352"/>
                </a:cubicBezTo>
                <a:cubicBezTo>
                  <a:pt x="418" y="369"/>
                  <a:pt x="445" y="360"/>
                  <a:pt x="445" y="335"/>
                </a:cubicBezTo>
                <a:cubicBezTo>
                  <a:pt x="445" y="329"/>
                  <a:pt x="452" y="259"/>
                  <a:pt x="476" y="274"/>
                </a:cubicBezTo>
                <a:cubicBezTo>
                  <a:pt x="476" y="274"/>
                  <a:pt x="477" y="274"/>
                  <a:pt x="477" y="275"/>
                </a:cubicBezTo>
                <a:cubicBezTo>
                  <a:pt x="494" y="313"/>
                  <a:pt x="480" y="378"/>
                  <a:pt x="445" y="384"/>
                </a:cubicBezTo>
                <a:cubicBezTo>
                  <a:pt x="421" y="440"/>
                  <a:pt x="377" y="482"/>
                  <a:pt x="317" y="482"/>
                </a:cubicBezTo>
                <a:cubicBezTo>
                  <a:pt x="316" y="482"/>
                  <a:pt x="316" y="482"/>
                  <a:pt x="316" y="482"/>
                </a:cubicBezTo>
                <a:cubicBezTo>
                  <a:pt x="256" y="482"/>
                  <a:pt x="213" y="440"/>
                  <a:pt x="189" y="384"/>
                </a:cubicBezTo>
                <a:close/>
                <a:moveTo>
                  <a:pt x="249" y="484"/>
                </a:moveTo>
                <a:cubicBezTo>
                  <a:pt x="268" y="496"/>
                  <a:pt x="291" y="502"/>
                  <a:pt x="316" y="503"/>
                </a:cubicBezTo>
                <a:cubicBezTo>
                  <a:pt x="317" y="503"/>
                  <a:pt x="317" y="503"/>
                  <a:pt x="317" y="503"/>
                </a:cubicBezTo>
                <a:cubicBezTo>
                  <a:pt x="343" y="503"/>
                  <a:pt x="366" y="496"/>
                  <a:pt x="387" y="483"/>
                </a:cubicBezTo>
                <a:cubicBezTo>
                  <a:pt x="391" y="500"/>
                  <a:pt x="401" y="518"/>
                  <a:pt x="414" y="532"/>
                </a:cubicBezTo>
                <a:cubicBezTo>
                  <a:pt x="374" y="581"/>
                  <a:pt x="346" y="601"/>
                  <a:pt x="319" y="630"/>
                </a:cubicBezTo>
                <a:cubicBezTo>
                  <a:pt x="318" y="629"/>
                  <a:pt x="317" y="629"/>
                  <a:pt x="316" y="628"/>
                </a:cubicBezTo>
                <a:cubicBezTo>
                  <a:pt x="292" y="612"/>
                  <a:pt x="262" y="579"/>
                  <a:pt x="224" y="525"/>
                </a:cubicBezTo>
                <a:cubicBezTo>
                  <a:pt x="235" y="513"/>
                  <a:pt x="244" y="498"/>
                  <a:pt x="249" y="484"/>
                </a:cubicBezTo>
                <a:close/>
                <a:moveTo>
                  <a:pt x="403" y="669"/>
                </a:moveTo>
                <a:cubicBezTo>
                  <a:pt x="391" y="655"/>
                  <a:pt x="383" y="631"/>
                  <a:pt x="362" y="619"/>
                </a:cubicBezTo>
                <a:cubicBezTo>
                  <a:pt x="344" y="631"/>
                  <a:pt x="321" y="669"/>
                  <a:pt x="318" y="687"/>
                </a:cubicBezTo>
                <a:cubicBezTo>
                  <a:pt x="318" y="684"/>
                  <a:pt x="317" y="680"/>
                  <a:pt x="316" y="677"/>
                </a:cubicBezTo>
                <a:cubicBezTo>
                  <a:pt x="308" y="654"/>
                  <a:pt x="281" y="635"/>
                  <a:pt x="272" y="626"/>
                </a:cubicBezTo>
                <a:cubicBezTo>
                  <a:pt x="252" y="635"/>
                  <a:pt x="246" y="653"/>
                  <a:pt x="233" y="670"/>
                </a:cubicBezTo>
                <a:cubicBezTo>
                  <a:pt x="220" y="653"/>
                  <a:pt x="183" y="602"/>
                  <a:pt x="172" y="556"/>
                </a:cubicBezTo>
                <a:cubicBezTo>
                  <a:pt x="187" y="553"/>
                  <a:pt x="201" y="545"/>
                  <a:pt x="213" y="535"/>
                </a:cubicBezTo>
                <a:cubicBezTo>
                  <a:pt x="213" y="536"/>
                  <a:pt x="214" y="537"/>
                  <a:pt x="214" y="538"/>
                </a:cubicBezTo>
                <a:cubicBezTo>
                  <a:pt x="240" y="574"/>
                  <a:pt x="285" y="626"/>
                  <a:pt x="316" y="652"/>
                </a:cubicBezTo>
                <a:cubicBezTo>
                  <a:pt x="317" y="653"/>
                  <a:pt x="318" y="654"/>
                  <a:pt x="319" y="655"/>
                </a:cubicBezTo>
                <a:cubicBezTo>
                  <a:pt x="351" y="612"/>
                  <a:pt x="388" y="581"/>
                  <a:pt x="425" y="541"/>
                </a:cubicBezTo>
                <a:cubicBezTo>
                  <a:pt x="435" y="549"/>
                  <a:pt x="446" y="555"/>
                  <a:pt x="459" y="558"/>
                </a:cubicBezTo>
                <a:cubicBezTo>
                  <a:pt x="446" y="592"/>
                  <a:pt x="425" y="648"/>
                  <a:pt x="403" y="6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462335" y="2645872"/>
            <a:ext cx="1139476" cy="1139476"/>
            <a:chOff x="5462335" y="2645872"/>
            <a:chExt cx="1139476" cy="1139476"/>
          </a:xfrm>
        </p:grpSpPr>
        <p:sp>
          <p:nvSpPr>
            <p:cNvPr id="10" name="AutoShape 10"/>
            <p:cNvSpPr/>
            <p:nvPr/>
          </p:nvSpPr>
          <p:spPr>
            <a:xfrm>
              <a:off x="5462335" y="2645872"/>
              <a:ext cx="1139476" cy="113947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5730273" y="3007155"/>
              <a:ext cx="626173" cy="417004"/>
            </a:xfrm>
            <a:custGeom>
              <a:rect l="l" t="t" r="r" b="b"/>
              <a:pathLst>
                <a:path w="21547" h="21600">
                  <a:moveTo>
                    <a:pt x="18847" y="15749"/>
                  </a:moveTo>
                  <a:lnTo>
                    <a:pt x="2701" y="15749"/>
                  </a:lnTo>
                  <a:lnTo>
                    <a:pt x="2701" y="1346"/>
                  </a:lnTo>
                  <a:lnTo>
                    <a:pt x="18847" y="1346"/>
                  </a:lnTo>
                  <a:cubicBezTo>
                    <a:pt x="18847" y="1346"/>
                    <a:pt x="18847" y="15749"/>
                    <a:pt x="18847" y="15749"/>
                  </a:cubicBezTo>
                  <a:close/>
                  <a:moveTo>
                    <a:pt x="0" y="20510"/>
                  </a:moveTo>
                  <a:cubicBezTo>
                    <a:pt x="0" y="20510"/>
                    <a:pt x="-26" y="21600"/>
                    <a:pt x="1603" y="21600"/>
                  </a:cubicBezTo>
                  <a:cubicBezTo>
                    <a:pt x="2568" y="21600"/>
                    <a:pt x="6216" y="21600"/>
                    <a:pt x="9032" y="21600"/>
                  </a:cubicBezTo>
                  <a:cubicBezTo>
                    <a:pt x="9032" y="21600"/>
                    <a:pt x="10576" y="21600"/>
                    <a:pt x="12515" y="21600"/>
                  </a:cubicBezTo>
                  <a:cubicBezTo>
                    <a:pt x="15331" y="21600"/>
                    <a:pt x="18979" y="21600"/>
                    <a:pt x="19943" y="21600"/>
                  </a:cubicBezTo>
                  <a:cubicBezTo>
                    <a:pt x="21574" y="21600"/>
                    <a:pt x="21547" y="20510"/>
                    <a:pt x="21547" y="20510"/>
                  </a:cubicBezTo>
                  <a:lnTo>
                    <a:pt x="19418" y="16436"/>
                  </a:lnTo>
                  <a:cubicBezTo>
                    <a:pt x="19512" y="16224"/>
                    <a:pt x="19569" y="15977"/>
                    <a:pt x="19569" y="15711"/>
                  </a:cubicBezTo>
                  <a:lnTo>
                    <a:pt x="19569" y="1384"/>
                  </a:lnTo>
                  <a:cubicBezTo>
                    <a:pt x="19569" y="621"/>
                    <a:pt x="19123" y="0"/>
                    <a:pt x="18571" y="0"/>
                  </a:cubicBezTo>
                  <a:lnTo>
                    <a:pt x="2977" y="0"/>
                  </a:lnTo>
                  <a:cubicBezTo>
                    <a:pt x="2425" y="0"/>
                    <a:pt x="1979" y="621"/>
                    <a:pt x="1979" y="1384"/>
                  </a:cubicBezTo>
                  <a:lnTo>
                    <a:pt x="1979" y="15711"/>
                  </a:lnTo>
                  <a:cubicBezTo>
                    <a:pt x="1979" y="15978"/>
                    <a:pt x="2035" y="16224"/>
                    <a:pt x="2129" y="16436"/>
                  </a:cubicBezTo>
                  <a:cubicBezTo>
                    <a:pt x="2129" y="16436"/>
                    <a:pt x="0" y="20510"/>
                    <a:pt x="0" y="2051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771927" y="3559605"/>
            <a:ext cx="1141000" cy="1139476"/>
            <a:chOff x="6771927" y="3559605"/>
            <a:chExt cx="1141000" cy="1139476"/>
          </a:xfrm>
        </p:grpSpPr>
        <p:sp>
          <p:nvSpPr>
            <p:cNvPr id="13" name="AutoShape 13"/>
            <p:cNvSpPr/>
            <p:nvPr/>
          </p:nvSpPr>
          <p:spPr>
            <a:xfrm>
              <a:off x="6771927" y="3559605"/>
              <a:ext cx="1141000" cy="113947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7109969" y="3904315"/>
              <a:ext cx="524732" cy="433769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7209887" y="4918823"/>
            <a:ext cx="1141000" cy="1139476"/>
            <a:chOff x="7209887" y="4918823"/>
            <a:chExt cx="1141000" cy="1139476"/>
          </a:xfrm>
        </p:grpSpPr>
        <p:sp>
          <p:nvSpPr>
            <p:cNvPr id="16" name="AutoShape 16"/>
            <p:cNvSpPr/>
            <p:nvPr/>
          </p:nvSpPr>
          <p:spPr>
            <a:xfrm>
              <a:off x="7209887" y="4918823"/>
              <a:ext cx="1141000" cy="1139476"/>
            </a:xfrm>
            <a:prstGeom prst="ellipse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7551358" y="5262199"/>
            <a:ext cx="467582" cy="452819"/>
            <a:chOff x="7551358" y="5262199"/>
            <a:chExt cx="467582" cy="452819"/>
          </a:xfrm>
        </p:grpSpPr>
        <p:sp>
          <p:nvSpPr>
            <p:cNvPr id="18" name="Freeform 18"/>
            <p:cNvSpPr/>
            <p:nvPr/>
          </p:nvSpPr>
          <p:spPr>
            <a:xfrm>
              <a:off x="7551358" y="5309253"/>
              <a:ext cx="418814" cy="405765"/>
            </a:xfrm>
            <a:custGeom>
              <a:rect l="l" t="t" r="r" b="b"/>
              <a:pathLst>
                <a:path w="21600" h="21600">
                  <a:moveTo>
                    <a:pt x="18424" y="4659"/>
                  </a:moveTo>
                  <a:cubicBezTo>
                    <a:pt x="16941" y="2965"/>
                    <a:pt x="16941" y="2965"/>
                    <a:pt x="16941" y="2965"/>
                  </a:cubicBezTo>
                  <a:cubicBezTo>
                    <a:pt x="13976" y="0"/>
                    <a:pt x="13976" y="0"/>
                    <a:pt x="13976" y="0"/>
                  </a:cubicBezTo>
                  <a:cubicBezTo>
                    <a:pt x="13976" y="0"/>
                    <a:pt x="13976" y="0"/>
                    <a:pt x="12494" y="1482"/>
                  </a:cubicBezTo>
                  <a:cubicBezTo>
                    <a:pt x="11012" y="2965"/>
                    <a:pt x="6565" y="4659"/>
                    <a:pt x="6565" y="4659"/>
                  </a:cubicBezTo>
                  <a:cubicBezTo>
                    <a:pt x="0" y="21176"/>
                    <a:pt x="0" y="21176"/>
                    <a:pt x="0" y="21176"/>
                  </a:cubicBezTo>
                  <a:cubicBezTo>
                    <a:pt x="8047" y="12071"/>
                    <a:pt x="8047" y="12071"/>
                    <a:pt x="8047" y="12071"/>
                  </a:cubicBezTo>
                  <a:cubicBezTo>
                    <a:pt x="7624" y="10800"/>
                    <a:pt x="7835" y="9318"/>
                    <a:pt x="8682" y="8259"/>
                  </a:cubicBezTo>
                  <a:cubicBezTo>
                    <a:pt x="9953" y="6988"/>
                    <a:pt x="12071" y="6988"/>
                    <a:pt x="13341" y="8259"/>
                  </a:cubicBezTo>
                  <a:cubicBezTo>
                    <a:pt x="14400" y="9529"/>
                    <a:pt x="14400" y="11647"/>
                    <a:pt x="13341" y="12918"/>
                  </a:cubicBezTo>
                  <a:cubicBezTo>
                    <a:pt x="12282" y="13765"/>
                    <a:pt x="10800" y="13976"/>
                    <a:pt x="9529" y="13553"/>
                  </a:cubicBezTo>
                  <a:cubicBezTo>
                    <a:pt x="424" y="21600"/>
                    <a:pt x="424" y="21600"/>
                    <a:pt x="424" y="21600"/>
                  </a:cubicBezTo>
                  <a:cubicBezTo>
                    <a:pt x="16941" y="15035"/>
                    <a:pt x="16941" y="15035"/>
                    <a:pt x="16941" y="15035"/>
                  </a:cubicBezTo>
                  <a:cubicBezTo>
                    <a:pt x="16941" y="15035"/>
                    <a:pt x="18424" y="10588"/>
                    <a:pt x="19906" y="9106"/>
                  </a:cubicBezTo>
                  <a:cubicBezTo>
                    <a:pt x="21600" y="7624"/>
                    <a:pt x="21600" y="7624"/>
                    <a:pt x="21600" y="7624"/>
                  </a:cubicBezTo>
                  <a:lnTo>
                    <a:pt x="18424" y="4659"/>
                  </a:lnTo>
                  <a:close/>
                  <a:moveTo>
                    <a:pt x="18424" y="4659"/>
                  </a:moveTo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851109" y="5262199"/>
              <a:ext cx="167831" cy="162496"/>
            </a:xfrm>
            <a:custGeom>
              <a:rect l="l" t="t" r="r" b="b"/>
              <a:pathLst>
                <a:path w="21600" h="21600">
                  <a:moveTo>
                    <a:pt x="2667" y="0"/>
                  </a:moveTo>
                  <a:lnTo>
                    <a:pt x="21600" y="18933"/>
                  </a:lnTo>
                  <a:lnTo>
                    <a:pt x="18933" y="21600"/>
                  </a:lnTo>
                  <a:lnTo>
                    <a:pt x="0" y="2667"/>
                  </a:lnTo>
                  <a:lnTo>
                    <a:pt x="2667" y="0"/>
                  </a:lnTo>
                  <a:close/>
                  <a:moveTo>
                    <a:pt x="2667" y="0"/>
                  </a:moveTo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4231038" y="3559605"/>
            <a:ext cx="1139476" cy="1139476"/>
            <a:chOff x="4231038" y="3559605"/>
            <a:chExt cx="1139476" cy="1139476"/>
          </a:xfrm>
        </p:grpSpPr>
        <p:sp>
          <p:nvSpPr>
            <p:cNvPr id="21" name="AutoShape 21"/>
            <p:cNvSpPr/>
            <p:nvPr/>
          </p:nvSpPr>
          <p:spPr>
            <a:xfrm>
              <a:off x="4231038" y="3559605"/>
              <a:ext cx="1139476" cy="113947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4544315" y="3838497"/>
            <a:ext cx="536639" cy="596075"/>
            <a:chOff x="4544315" y="3838497"/>
            <a:chExt cx="536639" cy="596075"/>
          </a:xfrm>
        </p:grpSpPr>
        <p:sp>
          <p:nvSpPr>
            <p:cNvPr id="23" name="Freeform 23"/>
            <p:cNvSpPr/>
            <p:nvPr/>
          </p:nvSpPr>
          <p:spPr>
            <a:xfrm>
              <a:off x="4911504" y="3838497"/>
              <a:ext cx="169450" cy="160972"/>
            </a:xfrm>
            <a:custGeom>
              <a:rect l="l" t="t" r="r" b="b"/>
              <a:pathLst>
                <a:path w="25" h="24">
                  <a:moveTo>
                    <a:pt x="19" y="24"/>
                  </a:moveTo>
                  <a:cubicBezTo>
                    <a:pt x="20" y="23"/>
                    <a:pt x="20" y="23"/>
                    <a:pt x="21" y="22"/>
                  </a:cubicBezTo>
                  <a:cubicBezTo>
                    <a:pt x="25" y="17"/>
                    <a:pt x="24" y="8"/>
                    <a:pt x="19" y="4"/>
                  </a:cubicBezTo>
                  <a:cubicBezTo>
                    <a:pt x="13" y="0"/>
                    <a:pt x="5" y="1"/>
                    <a:pt x="0" y="7"/>
                  </a:cubicBezTo>
                  <a:cubicBezTo>
                    <a:pt x="0" y="7"/>
                    <a:pt x="0" y="7"/>
                    <a:pt x="0" y="8"/>
                  </a:cubicBezTo>
                  <a:cubicBezTo>
                    <a:pt x="8" y="11"/>
                    <a:pt x="15" y="17"/>
                    <a:pt x="19" y="2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572604" y="3897838"/>
              <a:ext cx="488632" cy="536734"/>
            </a:xfrm>
            <a:custGeom>
              <a:rect l="l" t="t" r="r" b="b"/>
              <a:pathLst>
                <a:path w="73" h="80">
                  <a:moveTo>
                    <a:pt x="43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1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0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9" y="0"/>
                    <a:pt x="39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39" y="0"/>
                    <a:pt x="38" y="0"/>
                    <a:pt x="38" y="0"/>
                  </a:cubicBezTo>
                  <a:cubicBezTo>
                    <a:pt x="38" y="0"/>
                    <a:pt x="38" y="0"/>
                    <a:pt x="38" y="0"/>
                  </a:cubicBezTo>
                  <a:cubicBezTo>
                    <a:pt x="38" y="0"/>
                    <a:pt x="38" y="0"/>
                    <a:pt x="37" y="0"/>
                  </a:cubicBezTo>
                  <a:cubicBezTo>
                    <a:pt x="37" y="0"/>
                    <a:pt x="37" y="0"/>
                    <a:pt x="36" y="0"/>
                  </a:cubicBezTo>
                  <a:cubicBezTo>
                    <a:pt x="36" y="0"/>
                    <a:pt x="36" y="0"/>
                    <a:pt x="35" y="0"/>
                  </a:cubicBezTo>
                  <a:cubicBezTo>
                    <a:pt x="35" y="0"/>
                    <a:pt x="35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33" y="0"/>
                    <a:pt x="33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13" y="4"/>
                    <a:pt x="0" y="19"/>
                    <a:pt x="0" y="37"/>
                  </a:cubicBezTo>
                  <a:cubicBezTo>
                    <a:pt x="0" y="47"/>
                    <a:pt x="4" y="57"/>
                    <a:pt x="12" y="64"/>
                  </a:cubicBezTo>
                  <a:cubicBezTo>
                    <a:pt x="7" y="69"/>
                    <a:pt x="7" y="69"/>
                    <a:pt x="7" y="69"/>
                  </a:cubicBezTo>
                  <a:cubicBezTo>
                    <a:pt x="4" y="71"/>
                    <a:pt x="5" y="77"/>
                    <a:pt x="7" y="77"/>
                  </a:cubicBezTo>
                  <a:cubicBezTo>
                    <a:pt x="9" y="79"/>
                    <a:pt x="12" y="79"/>
                    <a:pt x="14" y="77"/>
                  </a:cubicBezTo>
                  <a:cubicBezTo>
                    <a:pt x="16" y="75"/>
                    <a:pt x="20" y="72"/>
                    <a:pt x="21" y="70"/>
                  </a:cubicBezTo>
                  <a:cubicBezTo>
                    <a:pt x="25" y="72"/>
                    <a:pt x="31" y="73"/>
                    <a:pt x="36" y="73"/>
                  </a:cubicBezTo>
                  <a:cubicBezTo>
                    <a:pt x="42" y="73"/>
                    <a:pt x="47" y="72"/>
                    <a:pt x="52" y="70"/>
                  </a:cubicBezTo>
                  <a:cubicBezTo>
                    <a:pt x="53" y="72"/>
                    <a:pt x="57" y="75"/>
                    <a:pt x="58" y="77"/>
                  </a:cubicBezTo>
                  <a:cubicBezTo>
                    <a:pt x="62" y="80"/>
                    <a:pt x="65" y="77"/>
                    <a:pt x="66" y="77"/>
                  </a:cubicBezTo>
                  <a:cubicBezTo>
                    <a:pt x="68" y="74"/>
                    <a:pt x="68" y="71"/>
                    <a:pt x="66" y="69"/>
                  </a:cubicBezTo>
                  <a:cubicBezTo>
                    <a:pt x="61" y="64"/>
                    <a:pt x="61" y="64"/>
                    <a:pt x="61" y="64"/>
                  </a:cubicBezTo>
                  <a:cubicBezTo>
                    <a:pt x="68" y="57"/>
                    <a:pt x="73" y="47"/>
                    <a:pt x="73" y="37"/>
                  </a:cubicBezTo>
                  <a:cubicBezTo>
                    <a:pt x="73" y="19"/>
                    <a:pt x="60" y="4"/>
                    <a:pt x="43" y="0"/>
                  </a:cubicBezTo>
                  <a:close/>
                  <a:moveTo>
                    <a:pt x="36" y="65"/>
                  </a:moveTo>
                  <a:cubicBezTo>
                    <a:pt x="21" y="65"/>
                    <a:pt x="8" y="52"/>
                    <a:pt x="8" y="37"/>
                  </a:cubicBezTo>
                  <a:cubicBezTo>
                    <a:pt x="8" y="21"/>
                    <a:pt x="21" y="8"/>
                    <a:pt x="36" y="8"/>
                  </a:cubicBezTo>
                  <a:cubicBezTo>
                    <a:pt x="52" y="8"/>
                    <a:pt x="64" y="21"/>
                    <a:pt x="64" y="37"/>
                  </a:cubicBezTo>
                  <a:cubicBezTo>
                    <a:pt x="64" y="52"/>
                    <a:pt x="52" y="65"/>
                    <a:pt x="36" y="65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544315" y="3838497"/>
              <a:ext cx="175165" cy="160972"/>
            </a:xfrm>
            <a:custGeom>
              <a:rect l="l" t="t" r="r" b="b"/>
              <a:pathLst>
                <a:path w="26" h="24">
                  <a:moveTo>
                    <a:pt x="6" y="24"/>
                  </a:moveTo>
                  <a:cubicBezTo>
                    <a:pt x="11" y="17"/>
                    <a:pt x="18" y="11"/>
                    <a:pt x="26" y="8"/>
                  </a:cubicBezTo>
                  <a:cubicBezTo>
                    <a:pt x="26" y="7"/>
                    <a:pt x="25" y="7"/>
                    <a:pt x="25" y="7"/>
                  </a:cubicBezTo>
                  <a:cubicBezTo>
                    <a:pt x="21" y="1"/>
                    <a:pt x="13" y="0"/>
                    <a:pt x="7" y="4"/>
                  </a:cubicBezTo>
                  <a:cubicBezTo>
                    <a:pt x="1" y="8"/>
                    <a:pt x="0" y="17"/>
                    <a:pt x="5" y="22"/>
                  </a:cubicBezTo>
                  <a:cubicBezTo>
                    <a:pt x="5" y="23"/>
                    <a:pt x="6" y="23"/>
                    <a:pt x="6" y="2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07015" y="3965656"/>
              <a:ext cx="19812" cy="79058"/>
            </a:xfrm>
            <a:custGeom>
              <a:rect l="l" t="t" r="r" b="b"/>
              <a:pathLst>
                <a:path w="3" h="12">
                  <a:moveTo>
                    <a:pt x="1" y="12"/>
                  </a:moveTo>
                  <a:cubicBezTo>
                    <a:pt x="2" y="12"/>
                    <a:pt x="3" y="11"/>
                    <a:pt x="3" y="10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1"/>
                    <a:pt x="2" y="0"/>
                    <a:pt x="1" y="0"/>
                  </a:cubicBezTo>
                  <a:cubicBezTo>
                    <a:pt x="0" y="0"/>
                    <a:pt x="0" y="1"/>
                    <a:pt x="0" y="2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2"/>
                    <a:pt x="1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631945" y="4132248"/>
              <a:ext cx="79058" cy="19812"/>
            </a:xfrm>
            <a:custGeom>
              <a:rect l="l" t="t" r="r" b="b"/>
              <a:pathLst>
                <a:path w="12" h="3">
                  <a:moveTo>
                    <a:pt x="10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3"/>
                    <a:pt x="2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2" y="3"/>
                    <a:pt x="12" y="2"/>
                  </a:cubicBezTo>
                  <a:cubicBezTo>
                    <a:pt x="12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911504" y="4132248"/>
              <a:ext cx="81915" cy="19812"/>
            </a:xfrm>
            <a:custGeom>
              <a:rect l="l" t="t" r="r" b="b"/>
              <a:pathLst>
                <a:path w="12" h="3">
                  <a:moveTo>
                    <a:pt x="10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3"/>
                    <a:pt x="2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2" y="3"/>
                    <a:pt x="12" y="2"/>
                  </a:cubicBezTo>
                  <a:cubicBezTo>
                    <a:pt x="12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07015" y="4245310"/>
              <a:ext cx="19812" cy="81915"/>
            </a:xfrm>
            <a:custGeom>
              <a:rect l="l" t="t" r="r" b="b"/>
              <a:pathLst>
                <a:path w="3" h="12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2"/>
                    <a:pt x="1" y="12"/>
                  </a:cubicBezTo>
                  <a:cubicBezTo>
                    <a:pt x="2" y="12"/>
                    <a:pt x="3" y="11"/>
                    <a:pt x="3" y="10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2" y="0"/>
                    <a:pt x="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05383" y="4019282"/>
              <a:ext cx="228791" cy="152495"/>
            </a:xfrm>
            <a:custGeom>
              <a:rect l="l" t="t" r="r" b="b"/>
              <a:pathLst>
                <a:path w="34" h="23">
                  <a:moveTo>
                    <a:pt x="18" y="18"/>
                  </a:moveTo>
                  <a:cubicBezTo>
                    <a:pt x="33" y="3"/>
                    <a:pt x="33" y="3"/>
                    <a:pt x="33" y="3"/>
                  </a:cubicBezTo>
                  <a:cubicBezTo>
                    <a:pt x="33" y="3"/>
                    <a:pt x="34" y="2"/>
                    <a:pt x="34" y="2"/>
                  </a:cubicBezTo>
                  <a:cubicBezTo>
                    <a:pt x="34" y="2"/>
                    <a:pt x="33" y="1"/>
                    <a:pt x="33" y="1"/>
                  </a:cubicBezTo>
                  <a:cubicBezTo>
                    <a:pt x="33" y="1"/>
                    <a:pt x="32" y="0"/>
                    <a:pt x="32" y="0"/>
                  </a:cubicBezTo>
                  <a:cubicBezTo>
                    <a:pt x="32" y="0"/>
                    <a:pt x="31" y="1"/>
                    <a:pt x="31" y="1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3" y="6"/>
                    <a:pt x="3" y="6"/>
                    <a:pt x="2" y="6"/>
                  </a:cubicBezTo>
                  <a:cubicBezTo>
                    <a:pt x="2" y="6"/>
                    <a:pt x="1" y="7"/>
                    <a:pt x="1" y="7"/>
                  </a:cubicBezTo>
                  <a:cubicBezTo>
                    <a:pt x="0" y="8"/>
                    <a:pt x="0" y="8"/>
                    <a:pt x="0" y="9"/>
                  </a:cubicBezTo>
                  <a:cubicBezTo>
                    <a:pt x="0" y="9"/>
                    <a:pt x="1" y="10"/>
                    <a:pt x="1" y="10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2" y="20"/>
                    <a:pt x="12" y="20"/>
                    <a:pt x="12" y="20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2"/>
                    <a:pt x="11" y="22"/>
                    <a:pt x="12" y="23"/>
                  </a:cubicBezTo>
                  <a:cubicBezTo>
                    <a:pt x="12" y="23"/>
                    <a:pt x="12" y="23"/>
                    <a:pt x="13" y="23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3"/>
                    <a:pt x="19" y="23"/>
                    <a:pt x="20" y="23"/>
                  </a:cubicBezTo>
                  <a:cubicBezTo>
                    <a:pt x="21" y="23"/>
                    <a:pt x="22" y="22"/>
                    <a:pt x="21" y="21"/>
                  </a:cubicBezTo>
                  <a:cubicBezTo>
                    <a:pt x="21" y="20"/>
                    <a:pt x="21" y="20"/>
                    <a:pt x="21" y="19"/>
                  </a:cubicBezTo>
                  <a:lnTo>
                    <a:pt x="18" y="18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TextBox 31"/>
          <p:cNvSpPr txBox="1"/>
          <p:nvPr/>
        </p:nvSpPr>
        <p:spPr>
          <a:xfrm>
            <a:off x="4668799" y="1094214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布尔型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282762" y="2930310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浮点型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37668" y="4918823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整型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194398" y="2930310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字符串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791584" y="4918823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元组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7" name="AutoShape 3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TextBox 5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</a:t>
              </a:r>
            </a:p>
          </p:txBody>
        </p:sp>
      </p:grpSp>
      <p:sp>
        <p:nvSpPr>
          <p:cNvPr id="58" name="TextBox 58"/>
          <p:cNvSpPr txBox="1"/>
          <p:nvPr/>
        </p:nvSpPr>
        <p:spPr>
          <a:xfrm>
            <a:off x="4668799" y="1396267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使用`Bool`类型表示布尔值，只有两个可能的值：`true`和`false`。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1282762" y="3222706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使用`Float`和`Double`表示单精度和双精度浮点数。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737668" y="5259838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Swift提供了多种整型，如`Int`、`Int8`、`Int16`、`Int32`和`Int64`等，用于存储不同范围的整数。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194398" y="3222706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使用`String`类型表示文本数据，可以包含字符、数字和其他符号。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8791584" y="5259838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允许将多个不同类型的值组合成一个单一的复合值。例如：`(name: String, age: Int)`。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赋值运算符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算术运算符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比较运算符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逻辑运算符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运算符与表达式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用于比较两个值的大小关系，如等于（==）、不等于（!=）、大于（&gt;）、小于（&lt;）等。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支持基本的算术运算，如加法（+）、减法（-）、乘法（*）和除法（/）等。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使用等号（=）进行赋值操作，将右侧的值赋给左侧的变量或常量。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用于组合或改变布尔值的逻辑，如逻辑与（&amp;&amp;）、逻辑或（||）和逻辑非（!）等。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条件语句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循环语句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控制转移语句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开关语句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控制流语句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使用`if`、`else if`和`else`关键字构建条件语句，根据条件执行不同的代码块。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使用`for`、`while`和`repeat-while`等循环结构，重复执行一段代码直到满足特定条件。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使用`break`和`continue`语句可以在循环中提前结束或跳过当前迭代。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使用`switch`语句根据不同的条件执行不同的代码块，支持多种匹配模式。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Swift5语言函数与闭包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函数的定义与调用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使用`func`关键字定义函数，指定函数名、参数列表和返回类型。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通过函数名和传递的参数来调用函数，获取函数的返回值。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在函数定义中，可以为参数设置标签，提高函数调用的可读性。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函数定义的基本语法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函数的调用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函数的参数标签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函数的参数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函数的返回值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多返回值函数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函数的参数与返回值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函数可以接受多个参数，每个参数都有类型注解。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函数可以返回一个值，返回值的类型由函数定义时指定。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Swift5允许函数返回多个值，通过元组实现。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闭包的定义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闭包的表达式语法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闭包的使用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闭包的定义与使用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使用`{ }`来定义闭包的代码块，并通过参数列表和返回类型来指定闭包的类型。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闭包可以作为函数的参数传递，也可以作为函数的返回值返回。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闭包是一种自包含的函数代码块，可以在代码中被传递和使用。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高阶函数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Swift5支持将函数作为参数传递和返回，实现高阶函数的功能。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map、filter、reduce等函数式方法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Swift5提供了许多内置的函数式方法，方便进行集合的操作和转换。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闭包与函数式编程的结合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利用闭包的特点，可以方便地实现函数式编程中的各种操作，如柯里化、偏函数等。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函数式编程思想在Swift5中的应用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Swift5语言面向对象编程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83" r="135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使用`class`关键字定义类，类可以包含属性和方法。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类的定义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使用类名创建对象，使用`init`方法进行初始化。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对象的创建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使用`private`、`internal`、`public`等关键字控制访问权限。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访问控制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类与对象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属性的定义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在类中定义变量或常量作为属性，可以使用`private`、`public`等修饰符控制访问权限。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方法的定义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在类中定义函数作为方法，可以使用实例方法和类型方法。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属性的访问和修改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通过对象访问和修改属性，可以使用点语法或下标语法。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属性与方法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75" r="153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继承的定义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使用`:`表示继承关系，子类可以继承父类的属性和方法。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多态的实现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通过重写父类方法或实现协议方法实现多态。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类型检查和转换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使用`is`和`as`进行类型检查和转换。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继承与多态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封装的概念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将数据和操作封装在类中，隐藏内部实现细节，只暴露必要的接口。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扩展的定义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使用`extension`关键字定义扩展，可以为已有的类、结构体、枚举等添加新的功能。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封装和扩展的应用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通过封装和扩展实现代码重用和模块化，提高代码的可维护性和可读性。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封装与扩展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Swift5语言标准库与常用框架</a:t>
            </a: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https://d.book118.com/998036013011006033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176</Paragraphs>
  <Slides>23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2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2024-09-10T20:11:15.874</cp:lastPrinted>
  <dcterms:created xsi:type="dcterms:W3CDTF">2024-09-10T12:11:15Z</dcterms:created>
  <dcterms:modified xsi:type="dcterms:W3CDTF">2024-09-10T12:11:18Z</dcterms:modified>
</cp:coreProperties>
</file>