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DUODT+MS-UIGothic"/>
      <p:regular r:id="rId15"/>
    </p:embeddedFont>
    <p:embeddedFont>
      <p:font typeface="TEFWVW+HSUPNE+ArialMT"/>
      <p:regular r:id="rId16"/>
    </p:embeddedFont>
    <p:embeddedFont>
      <p:font typeface="VTNBRG+QOJTAU+MicrosoftYaHei-Bold"/>
      <p:regular r:id="rId17"/>
    </p:embeddedFont>
    <p:embeddedFont>
      <p:font typeface="GFWRPR+EMNMF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13620-71A1-417F-B8B2-40AFFD415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17B12-0B54-499C-B170-AB45CB35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F5DF4-36B6-4448-9D00-7E85BD30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6C9E2-8876-4758-8719-54641415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75F87F-A48A-4C4B-ADA9-9F0D1D68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E1515-7D8B-4CB3-89BF-0376AAFE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ECF5A-68D9-4819-A741-A0EE3A25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2F9C3-E7E4-4B3A-B84A-8CF038FC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72B78-E8D0-4A67-ABCE-F6D86ADA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8E566-EC93-420C-A8CC-8123ACF0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9B2EB-EC8D-4C5B-97CB-F962C1E4F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6134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产</a:t>
            </a:r>
            <a:r>
              <a:rPr sz="5750" spc="25">
                <a:solidFill>
                  <a:srgbClr val="083800"/>
                </a:solidFill>
                <a:latin typeface="UDUODT+MS-UIGothic"/>
                <a:cs typeface="UDUODT+MS-UIGothic"/>
              </a:rPr>
              <a:t>后出血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规</a:t>
            </a:r>
            <a:r>
              <a:rPr sz="5750" spc="23">
                <a:solidFill>
                  <a:srgbClr val="083800"/>
                </a:solidFill>
                <a:latin typeface="UDUODT+MS-UIGothic"/>
                <a:cs typeface="UDUODT+MS-UIGothic"/>
              </a:rPr>
              <a:t>范治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简</a:t>
            </a:r>
            <a:r>
              <a:rPr sz="5750" spc="28">
                <a:solidFill>
                  <a:srgbClr val="083800"/>
                </a:solidFill>
                <a:latin typeface="UDUODT+MS-UIGothic"/>
                <a:cs typeface="UDUODT+MS-UIGothic"/>
              </a:rPr>
              <a:t>述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护</a:t>
            </a:r>
            <a:r>
              <a:rPr sz="5750" spc="23">
                <a:solidFill>
                  <a:srgbClr val="083800"/>
                </a:solidFill>
                <a:latin typeface="UDUODT+MS-UIGothic"/>
                <a:cs typeface="UDUODT+MS-UIGothic"/>
              </a:rPr>
              <a:t>理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UDUODT+MS-UIGothic"/>
                <a:cs typeface="UDUOD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EFWVW+HSUPNE+ArialMT"/>
                <a:cs typeface="TEFWVW+HSUPN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后出血概述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099959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EFWVW+HSUPNE+ArialMT"/>
                <a:cs typeface="TEFWVW+HSUPN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后出血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范治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EFWVW+HSUPNE+ArialMT"/>
                <a:cs typeface="TEFWVW+HSUPN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后出血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3404554" cy="1332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EFWVW+HSUPNE+ArialMT"/>
                <a:cs typeface="TEFWVW+HSUPN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后出血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防与保健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TEFWVW+HSUPNE+ArialMT"/>
                <a:cs typeface="TEFWVW+HSUPNE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59AE93"/>
                </a:solidFill>
                <a:latin typeface="UDUODT+MS-UIGothic"/>
                <a:cs typeface="UDUODT+MS-UIGothic"/>
              </a:rPr>
              <a:t>后出血案例分享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59AE93"/>
                </a:solidFill>
                <a:latin typeface="UDUODT+MS-UIGothic"/>
                <a:cs typeface="UDUODT+MS-UIGothic"/>
              </a:rPr>
              <a:t>目</a:t>
            </a:r>
            <a:r>
              <a:rPr sz="92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VTNBRG+QOJTAU+MicrosoftYaHei-Bold"/>
                <a:cs typeface="VTNBRG+QOJTA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产</a:t>
            </a:r>
            <a:r>
              <a:rPr sz="4200">
                <a:solidFill>
                  <a:srgbClr val="F6FFF4"/>
                </a:solidFill>
                <a:latin typeface="UDUODT+MS-UIGothic"/>
                <a:cs typeface="UDUODT+MS-UIGothic"/>
              </a:rPr>
              <a:t>后出血概述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UDUODT+MS-UIGothic"/>
                <a:cs typeface="UDUODT+MS-UIGothic"/>
              </a:rPr>
              <a:t>定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02104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后出血是指胎儿娩出后</a:t>
            </a:r>
            <a:r>
              <a:rPr sz="1350">
                <a:solidFill>
                  <a:srgbClr val="000000"/>
                </a:solidFill>
                <a:latin typeface="GFWRPR+EMNMFR+MicrosoftYaHei"/>
                <a:cs typeface="GFWRPR+EMNMFR+MicrosoftYaHei"/>
              </a:rPr>
              <a:t>24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内失血量超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FWRPR+EMNMFR+MicrosoftYaHei"/>
                <a:cs typeface="GFWRPR+EMNMFR+MicrosoftYaHei"/>
              </a:rPr>
              <a:t>500ml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，剖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产时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FWRPR+EMNMFR+MicrosoftYaHei"/>
                <a:cs typeface="GFWRPR+EMNMFR+MicrosoftYaHei"/>
              </a:rPr>
              <a:t>1000ml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，是分娩期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重并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症，居我国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死亡原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因首位。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UDUODT+MS-UIGothic"/>
                <a:cs typeface="UDUODT+MS-UIGothic"/>
              </a:rPr>
              <a:t>分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94216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早期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后出血和晚期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后出血，早期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后出血指胎儿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娩出后</a:t>
            </a:r>
            <a:r>
              <a:rPr sz="1350">
                <a:solidFill>
                  <a:srgbClr val="000000"/>
                </a:solidFill>
                <a:latin typeface="GFWRPR+EMNMFR+MicrosoftYaHei"/>
                <a:cs typeface="GFWRPR+EMNMFR+MicrosoftYaHei"/>
              </a:rPr>
              <a:t>2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内失血量超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FWRPR+EMNMFR+MicrosoftYaHei"/>
                <a:cs typeface="GFWRPR+EMNMFR+MicrosoftYaHei"/>
              </a:rPr>
              <a:t>400ml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，剖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宫产时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FWRPR+EMNMFR+MicrosoftYaHei"/>
                <a:cs typeface="GFWRPR+EMNMFR+MicrosoftYaHei"/>
              </a:rPr>
              <a:t>500ml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；晚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后出血指分娩</a:t>
            </a:r>
            <a:r>
              <a:rPr sz="1350">
                <a:solidFill>
                  <a:srgbClr val="000000"/>
                </a:solidFill>
                <a:latin typeface="GFWRPR+EMNMFR+MicrosoftYaHei"/>
                <a:cs typeface="GFWRPR+EMNMFR+MicrosoftYaHei"/>
              </a:rPr>
              <a:t>24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褥期内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生的子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大量出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原因与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乏力、胎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因素、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道裂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、凝血功能障碍等。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多次分娩、子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史、胎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置、子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宫发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育异常、妊娠期高血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症状与体征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690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阴道流血、失血性休克、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血、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头晕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晕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厥等。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DUODT+MS-UIGothic"/>
                <a:cs typeface="UDUODT+MS-UIGothic"/>
              </a:rPr>
              <a:t>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295597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UODT+MS-UIGothic"/>
                <a:cs typeface="UDUODT+MS-UIGothic"/>
              </a:rPr>
              <a:t>低血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UDUODT+MS-UIGothic"/>
                <a:cs typeface="UDUODT+MS-UIGothic"/>
              </a:rPr>
              <a:t>、脉搏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UDUODT+MS-UIGothic"/>
                <a:cs typeface="UDUODT+MS-UIGothic"/>
              </a:rPr>
              <a:t>速、面色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苍</a:t>
            </a:r>
            <a:r>
              <a:rPr sz="1350">
                <a:solidFill>
                  <a:srgbClr val="FFFFFF"/>
                </a:solidFill>
                <a:latin typeface="UDUODT+MS-UIGothic"/>
                <a:cs typeface="UDUODT+MS-UIGothic"/>
              </a:rPr>
              <a:t>白、四肢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UODT+MS-UIGothic"/>
                <a:cs typeface="UDUODT+MS-UIGothic"/>
              </a:rPr>
              <a:t>厥冷等。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VTNBRG+QOJTAU+MicrosoftYaHei-Bold"/>
                <a:cs typeface="VTNBRG+QOJTA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产</a:t>
            </a:r>
            <a:r>
              <a:rPr sz="4200">
                <a:solidFill>
                  <a:srgbClr val="F6FFF4"/>
                </a:solidFill>
                <a:latin typeface="UDUODT+MS-UIGothic"/>
                <a:cs typeface="UDUODT+MS-UIGothic"/>
              </a:rPr>
              <a:t>后出血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规</a:t>
            </a:r>
            <a:r>
              <a:rPr sz="4200">
                <a:solidFill>
                  <a:srgbClr val="F6FFF4"/>
                </a:solidFill>
                <a:latin typeface="UDUODT+MS-UIGothic"/>
                <a:cs typeface="UDUODT+MS-UIGothic"/>
              </a:rPr>
              <a:t>范治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物治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DUODT+MS-UIGothic"/>
                <a:cs typeface="UDUODT+MS-UIGothic"/>
              </a:rPr>
              <a:t>使用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宫缩剂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2000" spc="25">
                <a:solidFill>
                  <a:srgbClr val="FFFFFF"/>
                </a:solidFill>
                <a:latin typeface="UDUODT+MS-UIGothic"/>
                <a:cs typeface="UDUODT+MS-UIGothic"/>
              </a:rPr>
              <a:t>充血容量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DUODT+MS-UIGothic"/>
                <a:cs typeface="UDUODT+MS-UIGothic"/>
              </a:rPr>
              <a:t>止血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FFFFFF"/>
                </a:solidFill>
                <a:latin typeface="UDUODT+MS-UIGothic"/>
                <a:cs typeface="UDUODT+MS-UIGothic"/>
              </a:rPr>
              <a:t>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DUODT+MS-UIGothic"/>
                <a:cs typeface="UDUODT+MS-UIGothic"/>
              </a:rPr>
              <a:t>抗感染治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如催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素、麦角新碱等，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可促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，减少</a:t>
            </a:r>
          </a:p>
          <a:p>
            <a:pPr marL="761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出血。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于失血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产妇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需及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时补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充血液，防止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休克。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后出血容易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致感染，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因此需使用抗生素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防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感染。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如氨甲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酸等，可用于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止血治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UDUODT+MS-UIGothic"/>
                <a:cs typeface="UDUOD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WRPR+EMNMFR+MicrosoftYaHei"/>
                <a:cs typeface="GFWRPR+EMNMF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WRPR+EMNMFR+MicrosoftYaHei"/>
                <a:cs typeface="GFWRPR+EMNMF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WRPR+EMNMFR+MicrosoftYaHei"/>
                <a:cs typeface="GFWRPR+EMNMF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FWRPR+EMNMFR+MicrosoftYaHei"/>
                <a:cs typeface="GFWRPR+EMNMF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子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宫压</a:t>
            </a: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迫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缝</a:t>
            </a: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合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子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宫</a:t>
            </a: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切除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介入治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其他手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过缝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合子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层压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迫止血。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于无法控制的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后出血，必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需切除子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以保全生命。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脉栓塞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栓塞出血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腔填塞等，根据具体情况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合适的手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方式。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710044" y="5561817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血管达到止血目的。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其他治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59AE93"/>
                </a:solidFill>
                <a:latin typeface="UDUODT+MS-UIGothic"/>
                <a:cs typeface="UDUODT+MS-UIGothic"/>
              </a:rPr>
              <a:t>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血治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心理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59AE93"/>
                </a:solidFill>
                <a:latin typeface="UDUODT+MS-UIGothic"/>
                <a:cs typeface="UDUODT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于失血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，需及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充血液。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对产妇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心理造成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力，需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予心理支持和疏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支持治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59AE93"/>
                </a:solidFill>
                <a:latin typeface="UDUODT+MS-UIGothic"/>
                <a:cs typeface="UDUODT+MS-UIGothic"/>
              </a:rPr>
              <a:t>防并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59AE93"/>
                </a:solidFill>
                <a:latin typeface="UDUODT+MS-UIGothic"/>
                <a:cs typeface="UDUODT+MS-UIGothic"/>
              </a:rPr>
              <a:t>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364469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如吸氧、保温、心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电监护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产妇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生命体征平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后出血易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致感染、休克等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症，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应积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防和治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UDUODT+MS-UIGothic"/>
                <a:cs typeface="UDUOD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https://d.book118.com/998036134141006037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UDUODT+MS-UIGothic</vt:lpstr>
      <vt:lpstr>TEFWVW+HSUPNE+ArialMT</vt:lpstr>
      <vt:lpstr>Times New Roman</vt:lpstr>
      <vt:lpstr>VTNBRG+QOJTAU+MicrosoftYaHei-Bold</vt:lpstr>
      <vt:lpstr>GFWRPR+EMNMFR+MicrosoftYaHei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2024-09-18T01:18:38.116</cp:lastPrinted>
  <dcterms:created xsi:type="dcterms:W3CDTF">2024-09-17T17:18:38Z</dcterms:created>
  <dcterms:modified xsi:type="dcterms:W3CDTF">2024-09-17T17:18:39Z</dcterms:modified>
</cp:coreProperties>
</file>