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5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1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14D5C-8326-408F-8AEB-010278ACF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BB639-B886-4B1F-A79A-8A7D9C40B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4FFBA-EDE1-409D-9F84-78FB4B924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3AA20-F999-4C46-8400-991CA5A16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4B5D1B-95BF-4E53-90AA-15E36A30C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1B62DD-0D92-4224-AD66-B36C5666A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697EAB-4F63-4120-864E-3C0FA9B03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9680B-D7D9-477E-9369-06985EA0B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101FE-10D5-4F7A-A3BC-C1D64FCFF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CFDCD-A367-4D85-A09B-DEB474912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8D1C6-954F-48BA-8CE5-5871C0F83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587" r:id="rId2"/>
    <p:sldLayoutId id="2147498588" r:id="rId3"/>
    <p:sldLayoutId id="2147498589" r:id="rId4"/>
    <p:sldLayoutId id="2147498590" r:id="rId5"/>
    <p:sldLayoutId id="2147498591" r:id="rId6"/>
    <p:sldLayoutId id="2147498592" r:id="rId7"/>
    <p:sldLayoutId id="2147498593" r:id="rId8"/>
    <p:sldLayoutId id="2147498594" r:id="rId9"/>
    <p:sldLayoutId id="2147498595" r:id="rId10"/>
    <p:sldLayoutId id="21474985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4003614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统编版小学语文课件：经典课文解析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课件概述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经典课文解析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课件制作技巧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课件应用与效果评估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总结与展望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课件的定义和作用</a:t>
            </a:r>
            <a:endParaRPr lang="zh-CN" altLang="en-US"/>
          </a:p>
        </p:txBody>
      </p:sp>
      <p:cxnSp>
        <p:nvCxnSpPr>
          <p:cNvPr id="3145735" name="直接连接符 11"/>
          <p:cNvCxnSpPr/>
          <p:nvPr>
            <p:custDataLst>
              <p:tags r:id="rId2"/>
            </p:custDataLst>
          </p:nvPr>
        </p:nvCxnSpPr>
        <p:spPr>
          <a:xfrm flipH="1" flipV="1">
            <a:off x="2891568" y="1888884"/>
            <a:ext cx="0" cy="415276"/>
          </a:xfrm>
          <a:prstGeom prst="line">
            <a:avLst/>
          </a:prstGeom>
          <a:ln>
            <a:gradFill>
              <a:gsLst>
                <a:gs pos="9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prstDash val="dash"/>
            <a:headEnd type="triangle"/>
            <a:tailEnd type="none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49050" name="文本框 3"/>
          <p:cNvSpPr txBox="1"/>
          <p:nvPr>
            <p:custDataLst>
              <p:tags r:id="rId3"/>
            </p:custDataLst>
          </p:nvPr>
        </p:nvSpPr>
        <p:spPr>
          <a:xfrm>
            <a:off x="2588023" y="1490400"/>
            <a:ext cx="605799" cy="366192"/>
          </a:xfrm>
          <a:prstGeom prst="rect">
            <a:avLst/>
          </a:prstGeom>
          <a:noFill/>
        </p:spPr>
        <p:txBody>
          <a:bodyPr wrap="square" rtlCol="0">
            <a:normAutofit fontScale="8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01</a:t>
            </a:r>
            <a:endParaRPr lang="en-US" altLang="zh-CN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9052" name="文本框 4"/>
          <p:cNvSpPr txBox="1"/>
          <p:nvPr>
            <p:custDataLst>
              <p:tags r:id="rId4"/>
            </p:custDataLst>
          </p:nvPr>
        </p:nvSpPr>
        <p:spPr>
          <a:xfrm>
            <a:off x="3193821" y="1491046"/>
            <a:ext cx="6404802" cy="366192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课件的定义：课件是一种辅助教学的工具，通常以多媒体形式呈现，包括文字、图片、音频、视频等多种元素。</a:t>
            </a:r>
            <a:endParaRPr lang="zh-CN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9054" name="文本框 5"/>
          <p:cNvSpPr txBox="1"/>
          <p:nvPr>
            <p:custDataLst>
              <p:tags r:id="rId5"/>
            </p:custDataLst>
          </p:nvPr>
        </p:nvSpPr>
        <p:spPr>
          <a:xfrm>
            <a:off x="3193821" y="1856592"/>
            <a:ext cx="6404802" cy="535402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单击此处添加文本具体内容，简明扼要地阐述您的观点。根据需要可酌情增减文字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9056" name="文本框 6"/>
          <p:cNvSpPr txBox="1"/>
          <p:nvPr>
            <p:custDataLst>
              <p:tags r:id="rId6"/>
            </p:custDataLst>
          </p:nvPr>
        </p:nvSpPr>
        <p:spPr>
          <a:xfrm>
            <a:off x="2588023" y="2453994"/>
            <a:ext cx="605799" cy="366192"/>
          </a:xfrm>
          <a:prstGeom prst="rect">
            <a:avLst/>
          </a:prstGeom>
          <a:noFill/>
        </p:spPr>
        <p:txBody>
          <a:bodyPr wrap="square" rtlCol="0">
            <a:normAutofit fontScale="8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02</a:t>
            </a:r>
            <a:endParaRPr lang="en-US" altLang="zh-CN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9058" name="文本框 7"/>
          <p:cNvSpPr txBox="1"/>
          <p:nvPr>
            <p:custDataLst>
              <p:tags r:id="rId7"/>
            </p:custDataLst>
          </p:nvPr>
        </p:nvSpPr>
        <p:spPr>
          <a:xfrm>
            <a:off x="3193821" y="2453994"/>
            <a:ext cx="6404802" cy="366192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课件的作用：课件可以帮助学生更好地理解和掌握知识，提高学习效果。同时，课件还可以激发学生的学习兴趣，增强学习的主动性和积极性。  课件概述</a:t>
            </a:r>
            <a:endParaRPr lang="zh-CN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9060" name="文本框 8"/>
          <p:cNvSpPr txBox="1"/>
          <p:nvPr>
            <p:custDataLst>
              <p:tags r:id="rId8"/>
            </p:custDataLst>
          </p:nvPr>
        </p:nvSpPr>
        <p:spPr>
          <a:xfrm>
            <a:off x="3193821" y="2822123"/>
            <a:ext cx="6404802" cy="535402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课件概述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9062" name="文本框 9"/>
          <p:cNvSpPr txBox="1"/>
          <p:nvPr>
            <p:custDataLst>
              <p:tags r:id="rId9"/>
            </p:custDataLst>
          </p:nvPr>
        </p:nvSpPr>
        <p:spPr>
          <a:xfrm>
            <a:off x="2588023" y="3419526"/>
            <a:ext cx="605799" cy="366192"/>
          </a:xfrm>
          <a:prstGeom prst="rect">
            <a:avLst/>
          </a:prstGeom>
          <a:noFill/>
        </p:spPr>
        <p:txBody>
          <a:bodyPr wrap="square" rtlCol="0">
            <a:normAutofit fontScale="8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03</a:t>
            </a:r>
            <a:endParaRPr lang="en-US" altLang="zh-CN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9064" name="文本框 10"/>
          <p:cNvSpPr txBox="1"/>
          <p:nvPr>
            <p:custDataLst>
              <p:tags r:id="rId10"/>
            </p:custDataLst>
          </p:nvPr>
        </p:nvSpPr>
        <p:spPr>
          <a:xfrm>
            <a:off x="3193821" y="3419526"/>
            <a:ext cx="6404802" cy="366192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课件的种类：根据不同的教学需求和教学目标，课件可以分为多种类型，如演示型、互动型、游戏型等。</a:t>
            </a:r>
            <a:endParaRPr lang="zh-CN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9066" name="文本框 12"/>
          <p:cNvSpPr txBox="1"/>
          <p:nvPr>
            <p:custDataLst>
              <p:tags r:id="rId11"/>
            </p:custDataLst>
          </p:nvPr>
        </p:nvSpPr>
        <p:spPr>
          <a:xfrm>
            <a:off x="3193821" y="3786364"/>
            <a:ext cx="6404802" cy="535402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单击此处添加文本具体内容，简明扼要地阐述您的观点。根据需要可酌情增减文字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9068" name="文本框 16"/>
          <p:cNvSpPr txBox="1"/>
          <p:nvPr>
            <p:custDataLst>
              <p:tags r:id="rId12"/>
            </p:custDataLst>
          </p:nvPr>
        </p:nvSpPr>
        <p:spPr>
          <a:xfrm>
            <a:off x="2588023" y="4383766"/>
            <a:ext cx="605799" cy="366192"/>
          </a:xfrm>
          <a:prstGeom prst="rect">
            <a:avLst/>
          </a:prstGeom>
          <a:noFill/>
        </p:spPr>
        <p:txBody>
          <a:bodyPr wrap="square" rtlCol="0">
            <a:normAutofit fontScale="8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04</a:t>
            </a:r>
            <a:endParaRPr lang="en-US" altLang="zh-CN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9070" name="文本框 17"/>
          <p:cNvSpPr txBox="1"/>
          <p:nvPr>
            <p:custDataLst>
              <p:tags r:id="rId13"/>
            </p:custDataLst>
          </p:nvPr>
        </p:nvSpPr>
        <p:spPr>
          <a:xfrm>
            <a:off x="3193821" y="4383766"/>
            <a:ext cx="6404802" cy="366192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课件的制作：课件的制作需要结合教学内容和教学目标，选择合适的表现形式和媒体元素，同时要注意课件的交互性和趣味性。</a:t>
            </a:r>
            <a:endParaRPr lang="zh-CN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9072" name="文本框 18"/>
          <p:cNvSpPr txBox="1"/>
          <p:nvPr>
            <p:custDataLst>
              <p:tags r:id="rId14"/>
            </p:custDataLst>
          </p:nvPr>
        </p:nvSpPr>
        <p:spPr>
          <a:xfrm>
            <a:off x="3193821" y="4750604"/>
            <a:ext cx="6404802" cy="535402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单击此处添加文本具体内容，简明扼要地阐述您的观点。根据需要可酌情增减文字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9074" name="文本框 22"/>
          <p:cNvSpPr txBox="1"/>
          <p:nvPr>
            <p:custDataLst>
              <p:tags r:id="rId15"/>
            </p:custDataLst>
          </p:nvPr>
        </p:nvSpPr>
        <p:spPr>
          <a:xfrm>
            <a:off x="2588023" y="5348006"/>
            <a:ext cx="605799" cy="366192"/>
          </a:xfrm>
          <a:prstGeom prst="rect">
            <a:avLst/>
          </a:prstGeom>
          <a:noFill/>
        </p:spPr>
        <p:txBody>
          <a:bodyPr wrap="square" rtlCol="0">
            <a:normAutofit fontScale="8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05</a:t>
            </a:r>
            <a:endParaRPr lang="en-US" altLang="zh-CN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9076" name="文本框 23"/>
          <p:cNvSpPr txBox="1"/>
          <p:nvPr>
            <p:custDataLst>
              <p:tags r:id="rId16"/>
            </p:custDataLst>
          </p:nvPr>
        </p:nvSpPr>
        <p:spPr>
          <a:xfrm>
            <a:off x="3193821" y="5348006"/>
            <a:ext cx="6404802" cy="366192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课件的应用：课件可以应用于课堂教学、自主学习、在线教育等多种场景，为教学和学习提供便利和支持。  以上内容仅供参考，具体内容可以根据您的需求和实际情况进行调整和完善。</a:t>
            </a:r>
            <a:endParaRPr lang="zh-CN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9078" name="文本框 24"/>
          <p:cNvSpPr txBox="1"/>
          <p:nvPr>
            <p:custDataLst>
              <p:tags r:id="rId17"/>
            </p:custDataLst>
          </p:nvPr>
        </p:nvSpPr>
        <p:spPr>
          <a:xfrm>
            <a:off x="3193821" y="5714844"/>
            <a:ext cx="6404802" cy="535402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以上内容仅供参考，具体内容可以根据您的需求和实际情况进行调整和完善。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cxnSp>
        <p:nvCxnSpPr>
          <p:cNvPr id="3145737" name="直接连接符 25"/>
          <p:cNvCxnSpPr/>
          <p:nvPr>
            <p:custDataLst>
              <p:tags r:id="rId18"/>
            </p:custDataLst>
          </p:nvPr>
        </p:nvCxnSpPr>
        <p:spPr>
          <a:xfrm flipH="1" flipV="1">
            <a:off x="2891568" y="2820186"/>
            <a:ext cx="0" cy="415276"/>
          </a:xfrm>
          <a:prstGeom prst="line">
            <a:avLst/>
          </a:prstGeom>
          <a:ln>
            <a:gradFill>
              <a:gsLst>
                <a:gs pos="9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prstDash val="dash"/>
            <a:headEnd type="triangle"/>
            <a:tailEnd type="none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cxnSp>
        <p:nvCxnSpPr>
          <p:cNvPr id="3145739" name="直接连接符 26"/>
          <p:cNvCxnSpPr/>
          <p:nvPr>
            <p:custDataLst>
              <p:tags r:id="rId19"/>
            </p:custDataLst>
          </p:nvPr>
        </p:nvCxnSpPr>
        <p:spPr>
          <a:xfrm flipH="1" flipV="1">
            <a:off x="2891568" y="3786364"/>
            <a:ext cx="0" cy="415276"/>
          </a:xfrm>
          <a:prstGeom prst="line">
            <a:avLst/>
          </a:prstGeom>
          <a:ln>
            <a:gradFill>
              <a:gsLst>
                <a:gs pos="9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prstDash val="dash"/>
            <a:headEnd type="triangle"/>
            <a:tailEnd type="none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cxnSp>
        <p:nvCxnSpPr>
          <p:cNvPr id="3145741" name="直接连接符 27"/>
          <p:cNvCxnSpPr/>
          <p:nvPr>
            <p:custDataLst>
              <p:tags r:id="rId20"/>
            </p:custDataLst>
          </p:nvPr>
        </p:nvCxnSpPr>
        <p:spPr>
          <a:xfrm flipH="1" flipV="1">
            <a:off x="2891568" y="4752541"/>
            <a:ext cx="0" cy="415276"/>
          </a:xfrm>
          <a:prstGeom prst="line">
            <a:avLst/>
          </a:prstGeom>
          <a:ln>
            <a:gradFill>
              <a:gsLst>
                <a:gs pos="9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prstDash val="dash"/>
            <a:headEnd type="triangle"/>
            <a:tailEnd type="none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统编版小学语文课件的特点</a:t>
            </a:r>
            <a:endParaRPr lang="zh-CN" altLang="en-US"/>
          </a:p>
        </p:txBody>
      </p:sp>
      <p:sp>
        <p:nvSpPr>
          <p:cNvPr id="104912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注重实践：通过大量的练习和实践，提高学生的语文应用能力和应试能力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内容丰富：涵盖了小学阶段的所有语文知识点，包括字、词、句、段、篇等方面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形式多样：采用多种形式，如图片、音频、视频等，帮助学生更好地理解和掌握知识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强调文化：注重培养学生的文化素养和人文精神，引导学生了解和传承中华优秀传统文化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课件在小学语文教学中的重要性</a:t>
            </a:r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2"/>
            </p:custDataLst>
          </p:nvPr>
        </p:nvSpPr>
        <p:spPr>
          <a:xfrm>
            <a:off x="2821134" y="2000074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通过生动有趣的课件，可以激发学生的学习兴趣，提高他们的学习效果。课件中的图片、动画、音频等元素可以吸引学生的注意力，让他们更加专注于学习。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标题"/>
          <p:cNvSpPr txBox="1"/>
          <p:nvPr>
            <p:custDataLst>
              <p:tags r:id="rId3"/>
            </p:custDataLst>
          </p:nvPr>
        </p:nvSpPr>
        <p:spPr>
          <a:xfrm>
            <a:off x="2821807" y="149040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激发学习兴趣，提高学习效果  通过生动有趣的课件，可以激发学生的学习兴趣，提高他们的学习效果。课件中的图片、动画、音频等元素可以吸引学生的注意力，让他们更加专注于学习。</a:t>
            </a:r>
            <a:endParaRPr lang="zh-CN" altLang="en-US" sz="1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6" name="标题"/>
          <p:cNvSpPr txBox="1"/>
          <p:nvPr>
            <p:custDataLst>
              <p:tags r:id="rId4"/>
            </p:custDataLst>
          </p:nvPr>
        </p:nvSpPr>
        <p:spPr>
          <a:xfrm>
            <a:off x="2821807" y="514284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提高教学效率，减轻教师负担  课件可以减少教师板书的时间，提高教学效率。同时，课件可以重复使用，减轻教师的备课负担。这有助于教师更好地关注学生的个体差异，提高教学质量。</a:t>
            </a:r>
            <a:endParaRPr lang="zh-CN" altLang="en-US" sz="1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正文"/>
          <p:cNvSpPr txBox="1"/>
          <p:nvPr>
            <p:custDataLst>
              <p:tags r:id="rId5"/>
            </p:custDataLst>
          </p:nvPr>
        </p:nvSpPr>
        <p:spPr>
          <a:xfrm>
            <a:off x="2821807" y="5652515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课件可以减少教师板书的时间，提高教学效率。同时，课件可以重复使用，减轻教师的备课负担。这有助于教师更好地关注学生的个体差异，提高教学质量。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正文"/>
          <p:cNvSpPr txBox="1"/>
          <p:nvPr>
            <p:custDataLst>
              <p:tags r:id="rId6"/>
            </p:custDataLst>
          </p:nvPr>
        </p:nvSpPr>
        <p:spPr>
          <a:xfrm>
            <a:off x="2821807" y="3217106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30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课件可以包含更多的教学内容，让学生在学习课本知识的同时，了解更多的相关知识和背景。这有助于拓展学生的知识面，提高他们的综合素质。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标题"/>
          <p:cNvSpPr txBox="1"/>
          <p:nvPr>
            <p:custDataLst>
              <p:tags r:id="rId7"/>
            </p:custDataLst>
          </p:nvPr>
        </p:nvSpPr>
        <p:spPr>
          <a:xfrm>
            <a:off x="2822479" y="2708104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丰富教学内容，拓展知识面  课件可以包含更多的教学内容，让学生在学习课本知识的同时，了解更多的相关知识和背景。这有助于拓展学生的知识面，提高他们的综合素质。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标题"/>
          <p:cNvSpPr txBox="1"/>
          <p:nvPr>
            <p:custDataLst>
              <p:tags r:id="rId8"/>
            </p:custDataLst>
          </p:nvPr>
        </p:nvSpPr>
        <p:spPr>
          <a:xfrm>
            <a:off x="2822479" y="3925136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促进自主学习，培养学习能力  课件可以为学生提供自主学习的机会，让他们根据自己的兴趣和需求选择学习的内容。这有助于培养学生的自主学习能力和终身学习的意识。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6" name="正文"/>
          <p:cNvSpPr txBox="1"/>
          <p:nvPr>
            <p:custDataLst>
              <p:tags r:id="rId9"/>
            </p:custDataLst>
          </p:nvPr>
        </p:nvSpPr>
        <p:spPr>
          <a:xfrm>
            <a:off x="2821807" y="4434810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30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课件可以为学生提供自主学习的机会，让他们根据自己的兴趣和需求选择学习的内容。这有助于培养学生的自主学习能力和终身学习的意识。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4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经典课文解析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《静夜思》解析</a:t>
            </a:r>
            <a:endParaRPr lang="zh-CN" altLang="en-US"/>
          </a:p>
        </p:txBody>
      </p:sp>
      <p:sp>
        <p:nvSpPr>
          <p:cNvPr id="104932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背景介绍：诗人李白创作《静夜思》的背景和情境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诗句解析：对《静夜思》中的诗句进行逐句解析，包括字词、意境、情感等方面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主题思想：阐述《静夜思》所表达的主题思想，如思乡之情、孤独之感等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艺术特色：分析《静夜思》的艺术特色，如语言风格、表现手法等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《登鹳雀楼》解析</a:t>
            </a:r>
            <a:endParaRPr lang="zh-CN" altLang="en-US"/>
          </a:p>
        </p:txBody>
      </p:sp>
      <p:sp>
        <p:nvSpPr>
          <p:cNvPr id="1049392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4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96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课文背景：介绍《登鹳雀楼》的作者及创作背景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0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2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课文内容：解析《登鹳雀楼》的诗意和主题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6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8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艺术特色：分析《登鹳雀楼》的艺术表现手法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2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4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经典名句：介绍《登鹳雀楼》中的经典名句及其内涵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8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0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拓展延伸：结合其他相关作品，进行拓展延伸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《赋得古原草送别》解析</a:t>
            </a:r>
            <a:endParaRPr lang="zh-CN" altLang="en-US"/>
          </a:p>
        </p:txBody>
      </p:sp>
      <p:sp>
        <p:nvSpPr>
          <p:cNvPr id="104946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艺术手法：比喻、拟人等修辞手法的运用，生动形象地描绘了离别的场景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思想内涵：表达了珍惜友谊、珍视感情的主题，具有深刻的思想内涵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背景介绍：唐代诗人白居易的代表作之一，抒发了离别的感慨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内容解析：古原草、离别、情感表达等方面的分析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《望庐山瀑布》解析</a:t>
            </a:r>
            <a:endParaRPr lang="zh-CN" altLang="en-US"/>
          </a:p>
        </p:txBody>
      </p:sp>
      <p:sp>
        <p:nvSpPr>
          <p:cNvPr id="104952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背景介绍：唐代诗人李白创作，描写庐山瀑布景象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内容解析：前两句描绘山峰和云雾，后两句突出瀑布奔腾而下、气势磅礴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艺术手法：比喻、夸张、想象等，生动形象地表现瀑布的壮美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主题思想：表达对大自然的赞叹和向往，抒发豪情壮志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7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课件制作技巧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https://d.book118.com/998040036143006023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9000000357627869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i*1_2_1"/>
  <p:tag name="KSO_WM_UNIT_INDEX" val="1_2_1"/>
  <p:tag name="KSO_WM_UNIT_LAYERLEVEL" val="1_1_1"/>
  <p:tag name="KSO_WM_UNIT_TYPE" val="m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i*1_1_1"/>
  <p:tag name="KSO_WM_UNIT_INDEX" val="1_1_1"/>
  <p:tag name="KSO_WM_UNIT_LAYERLEVEL" val="1_1_1"/>
  <p:tag name="KSO_WM_UNIT_PRESET_TEXT" val="01"/>
  <p:tag name="KSO_WM_UNIT_SUBTYPE" val="d"/>
  <p:tag name="KSO_WM_UNIT_TYPE" val="m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YPE" val="m_h_f"/>
  <p:tag name="KSO_WM_UNIT_VALUE" val="8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i*1_2_2"/>
  <p:tag name="KSO_WM_UNIT_INDEX" val="1_2_2"/>
  <p:tag name="KSO_WM_UNIT_LAYERLEVEL" val="1_1_1"/>
  <p:tag name="KSO_WM_UNIT_PRESET_TEXT" val="02"/>
  <p:tag name="KSO_WM_UNIT_SUBTYPE" val="d"/>
  <p:tag name="KSO_WM_UNIT_TYPE" val="m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YPE" val="m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i*1_3_2"/>
  <p:tag name="KSO_WM_UNIT_INDEX" val="1_3_2"/>
  <p:tag name="KSO_WM_UNIT_LAYERLEVEL" val="1_1_1"/>
  <p:tag name="KSO_WM_UNIT_PRESET_TEXT" val="03"/>
  <p:tag name="KSO_WM_UNIT_SUBTYPE" val="d"/>
  <p:tag name="KSO_WM_UNIT_TYPE" val="m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YPE" val="m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i*1_4_2"/>
  <p:tag name="KSO_WM_UNIT_INDEX" val="1_4_2"/>
  <p:tag name="KSO_WM_UNIT_LAYERLEVEL" val="1_1_1"/>
  <p:tag name="KSO_WM_UNIT_PRESET_TEXT" val="04"/>
  <p:tag name="KSO_WM_UNIT_SUBTYPE" val="d"/>
  <p:tag name="KSO_WM_UNIT_TYPE" val="m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YPE" val="m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i*1_5_2"/>
  <p:tag name="KSO_WM_UNIT_INDEX" val="1_5_2"/>
  <p:tag name="KSO_WM_UNIT_LAYERLEVEL" val="1_1_1"/>
  <p:tag name="KSO_WM_UNIT_PRESET_TEXT" val="05"/>
  <p:tag name="KSO_WM_UNIT_SUBTYPE" val="d"/>
  <p:tag name="KSO_WM_UNIT_TYPE" val="m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f*1_5_1"/>
  <p:tag name="KSO_WM_UNIT_INDEX" val="1_5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YPE" val="m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9000000357627869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i*1_3_1"/>
  <p:tag name="KSO_WM_UNIT_INDEX" val="1_3_1"/>
  <p:tag name="KSO_WM_UNIT_LAYERLEVEL" val="1_1_1"/>
  <p:tag name="KSO_WM_UNIT_TYPE" val="m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9000000357627869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i*1_4_1"/>
  <p:tag name="KSO_WM_UNIT_INDEX" val="1_4_1"/>
  <p:tag name="KSO_WM_UNIT_LAYERLEVEL" val="1_1_1"/>
  <p:tag name="KSO_WM_UNIT_TYPE" val="m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9000000357627869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4*m_h_i*1_5_1"/>
  <p:tag name="KSO_WM_UNIT_INDEX" val="1_5_1"/>
  <p:tag name="KSO_WM_UNIT_LAYERLEVEL" val="1_1_1"/>
  <p:tag name="KSO_WM_UNIT_TYPE" val="m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MiSans Bold</vt:lpstr>
      <vt:lpstr>MiSans</vt:lpstr>
      <vt:lpstr>微软雅黑</vt:lpstr>
      <vt:lpstr>Wingdings</vt:lpstr>
      <vt:lpstr>Calibri Light</vt:lpstr>
      <vt:lpstr>獅尾XD珍珠SC-Light</vt:lpstr>
      <vt:lpstr>Office Theme</vt:lpstr>
      <vt:lpstr>统编版小学语文课件：经典课文解析</vt:lpstr>
      <vt:lpstr>目录</vt:lpstr>
      <vt:lpstr>添加章节标题</vt:lpstr>
      <vt:lpstr>课件概述</vt:lpstr>
      <vt:lpstr>PowerPoint Presentation</vt:lpstr>
      <vt:lpstr>课件的定义和作用</vt:lpstr>
      <vt:lpstr>统编版小学语文课件的特点</vt:lpstr>
      <vt:lpstr>课件在小学语文教学中的重要性</vt:lpstr>
      <vt:lpstr>经典课文解析</vt:lpstr>
      <vt:lpstr>PowerPoint Presentation</vt:lpstr>
      <vt:lpstr>《静夜思》解析</vt:lpstr>
      <vt:lpstr>《登鹳雀楼》解析</vt:lpstr>
      <vt:lpstr>《赋得古原草送别》解析</vt:lpstr>
      <vt:lpstr>《望庐山瀑布》解析</vt:lpstr>
      <vt:lpstr>课件制作技巧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2024-08-30T18:57:40.406</cp:lastPrinted>
  <dcterms:created xsi:type="dcterms:W3CDTF">2024-08-30T10:57:40Z</dcterms:created>
  <dcterms:modified xsi:type="dcterms:W3CDTF">2024-08-30T10:57:43Z</dcterms:modified>
</cp:coreProperties>
</file>