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DC7232C-53D8-4F33-8E27-E1E6636828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E50636C-ECBC-4E2B-86F8-682222E4B5A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8C84B08-D819-4F53-B99B-DD9770EBCF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D5387D1-C140-4671-8B10-95ACCCA8A3F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AB40BF0-B04C-41A5-830D-F0C20141DBE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60B2F6B-E2D7-4FC5-A1CC-055BC660C59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B820FDA-C35A-411C-AFDD-517F8D820FB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5A2475D-918C-4E0D-A2C3-1B097AC8868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D94A866-F8F3-43BF-89A5-335BFBD3BED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42E9F5C-2D6E-43F6-B618-4D85C2B9D3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A7FF46E-9DB1-4C1D-8B3A-325DD2579C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9804504410400602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cxnSp>
        <p:nvCxnSpPr>
          <p:cNvPr id="2" name="Connector 2"/>
          <p:cNvCxnSpPr/>
          <p:nvPr/>
        </p:nvCxnSpPr>
        <p:spPr>
          <a:xfrm>
            <a:off x="9297988" y="3463925"/>
            <a:ext cx="3041650" cy="3565525"/>
          </a:xfrm>
          <a:prstGeom prst="line">
            <a:avLst/>
          </a:prstGeom>
          <a:ln w="2540">
            <a:solidFill>
              <a:schemeClr val="lt1"/>
            </a:solidFill>
            <a:prstDash val="solid"/>
          </a:ln>
        </p:spPr>
        <p:style>
          <a:lnRef idx="0">
            <a:schemeClr val="lt1"/>
          </a:lnRef>
          <a:fillRef idx="1">
            <a:schemeClr val="lt1"/>
          </a:fillRef>
          <a:effectRef idx="0">
            <a:schemeClr val="lt1"/>
          </a:effectRef>
          <a:fontRef idx="minor">
            <a:schemeClr val="lt1"/>
          </a:fontRef>
        </p:style>
      </p:cxnSp>
      <p:cxnSp>
        <p:nvCxnSpPr>
          <p:cNvPr id="3" name="Connector 3"/>
          <p:cNvCxnSpPr/>
          <p:nvPr/>
        </p:nvCxnSpPr>
        <p:spPr>
          <a:xfrm>
            <a:off x="10520363" y="-190500"/>
            <a:ext cx="885825" cy="1038225"/>
          </a:xfrm>
          <a:prstGeom prst="line">
            <a:avLst/>
          </a:prstGeom>
          <a:ln w="2540">
            <a:solidFill>
              <a:schemeClr val="lt1"/>
            </a:solidFill>
            <a:prstDash val="solid"/>
          </a:ln>
        </p:spPr>
        <p:style>
          <a:lnRef idx="0">
            <a:schemeClr val="lt1"/>
          </a:lnRef>
          <a:fillRef idx="1">
            <a:schemeClr val="lt1"/>
          </a:fillRef>
          <a:effectRef idx="0">
            <a:schemeClr val="lt1"/>
          </a:effectRef>
          <a:fontRef idx="minor">
            <a:schemeClr val="lt1"/>
          </a:fontRef>
        </p:style>
      </p:cxnSp>
      <p:sp>
        <p:nvSpPr>
          <p:cNvPr id="4" name="TextBox 4"/>
          <p:cNvSpPr txBox="1"/>
          <p:nvPr/>
        </p:nvSpPr>
        <p:spPr>
          <a:xfrm>
            <a:off x="3702710" y="1308257"/>
            <a:ext cx="4786581" cy="1420727"/>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EFE"/>
                </a:solidFill>
                <a:latin typeface="Microsoft Yahei"/>
                <a:ea typeface="Microsoft Yahei"/>
                <a:cs typeface="Microsoft Yahei"/>
              </a:rPr>
              <a:t>天文知识宇宙打印课件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rot="2700000">
            <a:off x="-425346" y="-2696323"/>
            <a:ext cx="4457492" cy="4457492"/>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 name="AutoShape 3"/>
          <p:cNvSpPr/>
          <p:nvPr/>
        </p:nvSpPr>
        <p:spPr>
          <a:xfrm>
            <a:off x="1021821" y="612775"/>
            <a:ext cx="1563158" cy="769938"/>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400" b="1">
                <a:solidFill>
                  <a:srgbClr val="FFFEFE"/>
                </a:solidFill>
                <a:latin typeface="微软雅黑"/>
                <a:ea typeface="微软雅黑"/>
                <a:cs typeface="微软雅黑"/>
              </a:rPr>
              <a:t>目 录</a:t>
            </a:r>
            <a:endParaRPr lang="en-US" sz="1100"/>
          </a:p>
        </p:txBody>
      </p:sp>
      <p:sp>
        <p:nvSpPr>
          <p:cNvPr id="4" name="AutoShape 4"/>
          <p:cNvSpPr/>
          <p:nvPr/>
        </p:nvSpPr>
        <p:spPr>
          <a:xfrm>
            <a:off x="10615613" y="1795463"/>
            <a:ext cx="1339850" cy="3381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788641" y="1118130"/>
            <a:ext cx="5050155" cy="48825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700">
                <a:solidFill>
                  <a:schemeClr val="accent1">
                    <a:lumMod val="50000"/>
                  </a:schemeClr>
                </a:solidFill>
                <a:latin typeface="Microsoft Yahei"/>
                <a:ea typeface="Microsoft Yahei"/>
                <a:cs typeface="Microsoft Yahei"/>
              </a:rPr>
              <a:t>天文学概述</a:t>
            </a:r>
          </a:p>
          <a:p>
            <a:pPr marL="203200" lvl="0" indent="-203200">
              <a:lnSpc>
                <a:spcPct val="150000"/>
              </a:lnSpc>
              <a:spcBef>
                <a:spcPts val="375"/>
              </a:spcBef>
              <a:buFont typeface="Arial"/>
              <a:buChar char="•"/>
            </a:pPr>
            <a:r>
              <a:rPr lang="en-US" sz="2700">
                <a:solidFill>
                  <a:schemeClr val="accent1">
                    <a:lumMod val="50000"/>
                  </a:schemeClr>
                </a:solidFill>
                <a:latin typeface="Microsoft Yahei"/>
                <a:ea typeface="Microsoft Yahei"/>
                <a:cs typeface="Microsoft Yahei"/>
              </a:rPr>
              <a:t>宇宙的基本特征</a:t>
            </a:r>
          </a:p>
          <a:p>
            <a:pPr marL="203200" lvl="0" indent="-203200">
              <a:lnSpc>
                <a:spcPct val="150000"/>
              </a:lnSpc>
              <a:spcBef>
                <a:spcPts val="375"/>
              </a:spcBef>
              <a:buFont typeface="Arial"/>
              <a:buChar char="•"/>
            </a:pPr>
            <a:r>
              <a:rPr lang="en-US" sz="2700">
                <a:solidFill>
                  <a:schemeClr val="accent1">
                    <a:lumMod val="50000"/>
                  </a:schemeClr>
                </a:solidFill>
                <a:latin typeface="Microsoft Yahei"/>
                <a:ea typeface="Microsoft Yahei"/>
                <a:cs typeface="Microsoft Yahei"/>
              </a:rPr>
              <a:t>星系与银河系</a:t>
            </a:r>
          </a:p>
          <a:p>
            <a:pPr marL="203200" lvl="0" indent="-203200">
              <a:lnSpc>
                <a:spcPct val="150000"/>
              </a:lnSpc>
              <a:spcBef>
                <a:spcPts val="375"/>
              </a:spcBef>
              <a:buFont typeface="Arial"/>
              <a:buChar char="•"/>
            </a:pPr>
            <a:r>
              <a:rPr lang="en-US" sz="2700">
                <a:solidFill>
                  <a:schemeClr val="accent1">
                    <a:lumMod val="50000"/>
                  </a:schemeClr>
                </a:solidFill>
                <a:latin typeface="Microsoft Yahei"/>
                <a:ea typeface="Microsoft Yahei"/>
                <a:cs typeface="Microsoft Yahei"/>
              </a:rPr>
              <a:t>恒星与行星</a:t>
            </a:r>
          </a:p>
          <a:p>
            <a:pPr marL="203200" lvl="0" indent="-203200">
              <a:lnSpc>
                <a:spcPct val="150000"/>
              </a:lnSpc>
              <a:spcBef>
                <a:spcPts val="375"/>
              </a:spcBef>
              <a:buFont typeface="Arial"/>
              <a:buChar char="•"/>
            </a:pPr>
            <a:r>
              <a:rPr lang="en-US" sz="2700">
                <a:solidFill>
                  <a:schemeClr val="accent1">
                    <a:lumMod val="50000"/>
                  </a:schemeClr>
                </a:solidFill>
                <a:latin typeface="Microsoft Yahei"/>
                <a:ea typeface="Microsoft Yahei"/>
                <a:cs typeface="Microsoft Yahei"/>
              </a:rPr>
              <a:t>天文观测与望远镜</a:t>
            </a:r>
          </a:p>
          <a:p>
            <a:pPr marL="203200" lvl="0" indent="-203200">
              <a:lnSpc>
                <a:spcPct val="150000"/>
              </a:lnSpc>
              <a:spcBef>
                <a:spcPts val="375"/>
              </a:spcBef>
              <a:buFont typeface="Arial"/>
              <a:buChar char="•"/>
            </a:pPr>
            <a:r>
              <a:rPr lang="en-US" sz="2700">
                <a:solidFill>
                  <a:schemeClr val="accent1">
                    <a:lumMod val="50000"/>
                  </a:schemeClr>
                </a:solidFill>
                <a:latin typeface="Microsoft Yahei"/>
                <a:ea typeface="Microsoft Yahei"/>
                <a:cs typeface="Microsoft Yahei"/>
              </a:rPr>
              <a:t>天文学的未来发展与应用前景</a:t>
            </a:r>
          </a:p>
        </p:txBody>
      </p:sp>
      <p:sp>
        <p:nvSpPr>
          <p:cNvPr id="6" name="AutoShape 6"/>
          <p:cNvSpPr/>
          <p:nvPr/>
        </p:nvSpPr>
        <p:spPr>
          <a:xfrm rot="2700000">
            <a:off x="1152099" y="3867101"/>
            <a:ext cx="1030027" cy="1030027"/>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7" name="AutoShape 7"/>
          <p:cNvSpPr/>
          <p:nvPr/>
        </p:nvSpPr>
        <p:spPr>
          <a:xfrm rot="2700000">
            <a:off x="2095422" y="2929440"/>
            <a:ext cx="600059" cy="600059"/>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01</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solidFill>
                <a:latin typeface="Microsoft Yahei"/>
                <a:ea typeface="Microsoft Yahei"/>
                <a:cs typeface="Microsoft Yahei"/>
              </a:rPr>
              <a:t>天文学概述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0228" cy="183108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天文学是研究天体现象、宇宙结构和宇宙演化的自然科学。</a:t>
            </a:r>
          </a:p>
        </p:txBody>
      </p:sp>
      <p:sp>
        <p:nvSpPr>
          <p:cNvPr id="4" name="TextBox 4"/>
          <p:cNvSpPr txBox="1"/>
          <p:nvPr/>
        </p:nvSpPr>
        <p:spPr>
          <a:xfrm>
            <a:off x="6261748" y="1352723"/>
            <a:ext cx="4642093" cy="9995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定义</a:t>
            </a:r>
          </a:p>
        </p:txBody>
      </p:sp>
      <p:sp>
        <p:nvSpPr>
          <p:cNvPr id="5" name="TextBox 5"/>
          <p:cNvSpPr txBox="1"/>
          <p:nvPr/>
        </p:nvSpPr>
        <p:spPr>
          <a:xfrm>
            <a:off x="6261748" y="4499375"/>
            <a:ext cx="4760228" cy="183108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包括天体物理、天体化学、天体力学、宇宙学等多个分支，研究对象包括恒星、行星、星系、黑洞、暗物质等。</a:t>
            </a:r>
          </a:p>
        </p:txBody>
      </p:sp>
      <p:sp>
        <p:nvSpPr>
          <p:cNvPr id="6" name="TextBox 6"/>
          <p:cNvSpPr txBox="1"/>
          <p:nvPr/>
        </p:nvSpPr>
        <p:spPr>
          <a:xfrm>
            <a:off x="6261748" y="3870593"/>
            <a:ext cx="5124226" cy="9995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研究范围</a:t>
            </a:r>
          </a:p>
        </p:txBody>
      </p:sp>
      <p:sp>
        <p:nvSpPr>
          <p:cNvPr id="7" name="AutoShape 7"/>
          <p:cNvSpPr/>
          <p:nvPr/>
        </p:nvSpPr>
        <p:spPr>
          <a:xfrm>
            <a:off x="454963" y="355310"/>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8" name="AutoShape 8"/>
          <p:cNvSpPr/>
          <p:nvPr/>
        </p:nvSpPr>
        <p:spPr>
          <a:xfrm>
            <a:off x="575049" y="35236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9" name="AutoShape 9"/>
          <p:cNvSpPr/>
          <p:nvPr/>
        </p:nvSpPr>
        <p:spPr>
          <a:xfrm>
            <a:off x="689125" y="35407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0" name="AutoShape 10"/>
          <p:cNvSpPr/>
          <p:nvPr/>
        </p:nvSpPr>
        <p:spPr>
          <a:xfrm>
            <a:off x="799768" y="36304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1" name="AutoShape 11"/>
          <p:cNvSpPr/>
          <p:nvPr/>
        </p:nvSpPr>
        <p:spPr>
          <a:xfrm>
            <a:off x="904945" y="35891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2" name="AutoShape 12"/>
          <p:cNvSpPr/>
          <p:nvPr/>
        </p:nvSpPr>
        <p:spPr>
          <a:xfrm>
            <a:off x="454963" y="473084"/>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3" name="AutoShape 13"/>
          <p:cNvSpPr/>
          <p:nvPr/>
        </p:nvSpPr>
        <p:spPr>
          <a:xfrm>
            <a:off x="575049" y="47013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4" name="AutoShape 14"/>
          <p:cNvSpPr/>
          <p:nvPr/>
        </p:nvSpPr>
        <p:spPr>
          <a:xfrm>
            <a:off x="689125" y="47185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5" name="AutoShape 15"/>
          <p:cNvSpPr/>
          <p:nvPr/>
        </p:nvSpPr>
        <p:spPr>
          <a:xfrm>
            <a:off x="799768" y="48082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6" name="AutoShape 16"/>
          <p:cNvSpPr/>
          <p:nvPr/>
        </p:nvSpPr>
        <p:spPr>
          <a:xfrm>
            <a:off x="904945" y="47668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7" name="AutoShape 17"/>
          <p:cNvSpPr/>
          <p:nvPr/>
        </p:nvSpPr>
        <p:spPr>
          <a:xfrm>
            <a:off x="454963" y="59085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8" name="AutoShape 18"/>
          <p:cNvSpPr/>
          <p:nvPr/>
        </p:nvSpPr>
        <p:spPr>
          <a:xfrm>
            <a:off x="575049" y="587908"/>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9" name="AutoShape 19"/>
          <p:cNvSpPr/>
          <p:nvPr/>
        </p:nvSpPr>
        <p:spPr>
          <a:xfrm>
            <a:off x="689125" y="589624"/>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0" name="AutoShape 20"/>
          <p:cNvSpPr/>
          <p:nvPr/>
        </p:nvSpPr>
        <p:spPr>
          <a:xfrm>
            <a:off x="799768" y="598594"/>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1" name="AutoShape 21"/>
          <p:cNvSpPr/>
          <p:nvPr/>
        </p:nvSpPr>
        <p:spPr>
          <a:xfrm>
            <a:off x="904945" y="594461"/>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2" name="AutoShape 22"/>
          <p:cNvSpPr/>
          <p:nvPr/>
        </p:nvSpPr>
        <p:spPr>
          <a:xfrm>
            <a:off x="454963" y="708631"/>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3" name="AutoShape 23"/>
          <p:cNvSpPr/>
          <p:nvPr/>
        </p:nvSpPr>
        <p:spPr>
          <a:xfrm>
            <a:off x="575049" y="705682"/>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4" name="AutoShape 24"/>
          <p:cNvSpPr/>
          <p:nvPr/>
        </p:nvSpPr>
        <p:spPr>
          <a:xfrm>
            <a:off x="689125" y="707398"/>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5" name="AutoShape 25"/>
          <p:cNvSpPr/>
          <p:nvPr/>
        </p:nvSpPr>
        <p:spPr>
          <a:xfrm>
            <a:off x="799768" y="716368"/>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6" name="AutoShape 26"/>
          <p:cNvSpPr/>
          <p:nvPr/>
        </p:nvSpPr>
        <p:spPr>
          <a:xfrm>
            <a:off x="904945" y="712235"/>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7" name="TextBox 27"/>
          <p:cNvSpPr txBox="1"/>
          <p:nvPr/>
        </p:nvSpPr>
        <p:spPr>
          <a:xfrm>
            <a:off x="1094842" y="93878"/>
            <a:ext cx="10003548" cy="1092327"/>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3075" b="1">
                <a:solidFill>
                  <a:schemeClr val="accent1"/>
                </a:solidFill>
                <a:latin typeface="Microsoft Yahei"/>
                <a:ea typeface="Microsoft Yahei"/>
                <a:cs typeface="Microsoft Yahei"/>
              </a:rPr>
              <a:t>天文学的定义和研究范围</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9692" r="29692"/>
          <a:stretch>
            <a:fillRect/>
          </a:stretch>
        </p:blipFill>
        <p:spPr>
          <a:xfrm>
            <a:off x="1256535" y="1126660"/>
            <a:ext cx="3172116" cy="5563760"/>
          </a:xfrm>
          <a:prstGeom prst="rect">
            <a:avLst/>
          </a:prstGeom>
        </p:spPr>
      </p:pic>
      <p:grpSp>
        <p:nvGrpSpPr>
          <p:cNvPr id="3" name="Group 3"/>
          <p:cNvGrpSpPr/>
          <p:nvPr/>
        </p:nvGrpSpPr>
        <p:grpSpPr>
          <a:xfrm>
            <a:off x="5827681" y="1863757"/>
            <a:ext cx="1192244" cy="973169"/>
            <a:chOff x="5827681" y="1863757"/>
            <a:chExt cx="1192244" cy="973169"/>
          </a:xfrm>
        </p:grpSpPr>
        <p:sp>
          <p:nvSpPr>
            <p:cNvPr id="4" name="Freeform 4"/>
            <p:cNvSpPr/>
            <p:nvPr/>
          </p:nvSpPr>
          <p:spPr>
            <a:xfrm>
              <a:off x="5827681" y="1863757"/>
              <a:ext cx="1192244" cy="973169"/>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929313" y="1962150"/>
              <a:ext cx="773144" cy="77628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grpSp>
      <p:cxnSp>
        <p:nvCxnSpPr>
          <p:cNvPr id="6" name="Connector 6"/>
          <p:cNvCxnSpPr/>
          <p:nvPr/>
        </p:nvCxnSpPr>
        <p:spPr>
          <a:xfrm>
            <a:off x="4422775" y="2335213"/>
            <a:ext cx="1419225" cy="0"/>
          </a:xfrm>
          <a:prstGeom prst="line">
            <a:avLst/>
          </a:prstGeom>
          <a:ln w="6350">
            <a:solidFill>
              <a:schemeClr val="lt2">
                <a:lumMod val="75000"/>
              </a:schemeClr>
            </a:solidFill>
            <a:prstDash val="dash"/>
          </a:ln>
        </p:spPr>
        <p:style>
          <a:lnRef idx="0">
            <a:schemeClr val="lt2"/>
          </a:lnRef>
          <a:fillRef idx="1">
            <a:schemeClr val="lt2"/>
          </a:fillRef>
          <a:effectRef idx="0">
            <a:schemeClr val="lt2"/>
          </a:effectRef>
          <a:fontRef idx="minor">
            <a:schemeClr val="lt1"/>
          </a:fontRef>
        </p:style>
      </p:cxnSp>
      <p:grpSp>
        <p:nvGrpSpPr>
          <p:cNvPr id="7" name="Group 7"/>
          <p:cNvGrpSpPr/>
          <p:nvPr/>
        </p:nvGrpSpPr>
        <p:grpSpPr>
          <a:xfrm>
            <a:off x="6272213" y="3490913"/>
            <a:ext cx="1192244" cy="971550"/>
            <a:chOff x="6272213" y="3490913"/>
            <a:chExt cx="1192244" cy="971550"/>
          </a:xfrm>
        </p:grpSpPr>
        <p:sp>
          <p:nvSpPr>
            <p:cNvPr id="8" name="Freeform 8"/>
            <p:cNvSpPr/>
            <p:nvPr/>
          </p:nvSpPr>
          <p:spPr>
            <a:xfrm>
              <a:off x="6272213" y="3490913"/>
              <a:ext cx="1192244" cy="971550"/>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373844" y="3589306"/>
              <a:ext cx="773144" cy="774668"/>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grpSp>
      <p:cxnSp>
        <p:nvCxnSpPr>
          <p:cNvPr id="10" name="Connector 10"/>
          <p:cNvCxnSpPr/>
          <p:nvPr/>
        </p:nvCxnSpPr>
        <p:spPr>
          <a:xfrm>
            <a:off x="3970338" y="3983038"/>
            <a:ext cx="2301875" cy="0"/>
          </a:xfrm>
          <a:prstGeom prst="line">
            <a:avLst/>
          </a:prstGeom>
          <a:ln w="6350">
            <a:solidFill>
              <a:schemeClr val="lt2">
                <a:lumMod val="75000"/>
              </a:schemeClr>
            </a:solidFill>
            <a:prstDash val="dash"/>
          </a:ln>
        </p:spPr>
        <p:style>
          <a:lnRef idx="0">
            <a:schemeClr val="lt2"/>
          </a:lnRef>
          <a:fillRef idx="1">
            <a:schemeClr val="lt2"/>
          </a:fillRef>
          <a:effectRef idx="0">
            <a:schemeClr val="lt2"/>
          </a:effectRef>
          <a:fontRef idx="minor">
            <a:schemeClr val="lt1"/>
          </a:fontRef>
        </p:style>
      </p:cxnSp>
      <p:grpSp>
        <p:nvGrpSpPr>
          <p:cNvPr id="11" name="Group 11"/>
          <p:cNvGrpSpPr/>
          <p:nvPr/>
        </p:nvGrpSpPr>
        <p:grpSpPr>
          <a:xfrm>
            <a:off x="5203793" y="4943475"/>
            <a:ext cx="1193768" cy="971550"/>
            <a:chOff x="5203793" y="4943475"/>
            <a:chExt cx="1193768" cy="971550"/>
          </a:xfrm>
        </p:grpSpPr>
        <p:sp>
          <p:nvSpPr>
            <p:cNvPr id="12" name="Freeform 12"/>
            <p:cNvSpPr/>
            <p:nvPr/>
          </p:nvSpPr>
          <p:spPr>
            <a:xfrm>
              <a:off x="5203793" y="4943475"/>
              <a:ext cx="1193768" cy="971550"/>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308568" y="5041868"/>
              <a:ext cx="774668" cy="774668"/>
            </a:xfrm>
            <a:prstGeom prst="ellipse">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grpSp>
      <p:cxnSp>
        <p:nvCxnSpPr>
          <p:cNvPr id="14" name="Connector 14"/>
          <p:cNvCxnSpPr/>
          <p:nvPr/>
        </p:nvCxnSpPr>
        <p:spPr>
          <a:xfrm>
            <a:off x="2298700" y="5429250"/>
            <a:ext cx="2921000" cy="0"/>
          </a:xfrm>
          <a:prstGeom prst="line">
            <a:avLst/>
          </a:prstGeom>
          <a:ln w="6350">
            <a:solidFill>
              <a:schemeClr val="lt2">
                <a:lumMod val="75000"/>
              </a:schemeClr>
            </a:solidFill>
            <a:prstDash val="dash"/>
          </a:ln>
        </p:spPr>
        <p:style>
          <a:lnRef idx="0">
            <a:schemeClr val="lt2"/>
          </a:lnRef>
          <a:fillRef idx="1">
            <a:schemeClr val="lt2"/>
          </a:fillRef>
          <a:effectRef idx="0">
            <a:schemeClr val="lt2"/>
          </a:effectRef>
          <a:fontRef idx="minor">
            <a:schemeClr val="lt1"/>
          </a:fontRef>
        </p:style>
      </p:cxnSp>
      <p:grpSp>
        <p:nvGrpSpPr>
          <p:cNvPr id="15" name="Group 15"/>
          <p:cNvGrpSpPr/>
          <p:nvPr/>
        </p:nvGrpSpPr>
        <p:grpSpPr>
          <a:xfrm>
            <a:off x="355440" y="118708"/>
            <a:ext cx="8413466" cy="619125"/>
            <a:chOff x="355440" y="118708"/>
            <a:chExt cx="8413466" cy="619125"/>
          </a:xfrm>
        </p:grpSpPr>
        <p:sp>
          <p:nvSpPr>
            <p:cNvPr id="16" name="TextBox 16"/>
            <p:cNvSpPr txBox="1"/>
            <p:nvPr/>
          </p:nvSpPr>
          <p:spPr>
            <a:xfrm>
              <a:off x="948881" y="118708"/>
              <a:ext cx="7820025" cy="619125"/>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400" b="1">
                  <a:solidFill>
                    <a:schemeClr val="accent1"/>
                  </a:solidFill>
                  <a:latin typeface="Microsoft Yahei"/>
                  <a:ea typeface="Microsoft Yahei"/>
                  <a:cs typeface="Microsoft Yahei"/>
                </a:rPr>
                <a:t>天文学的历史和发展</a:t>
              </a:r>
            </a:p>
          </p:txBody>
        </p:sp>
        <p:sp>
          <p:nvSpPr>
            <p:cNvPr id="17" name="AutoShape 17"/>
            <p:cNvSpPr/>
            <p:nvPr/>
          </p:nvSpPr>
          <p:spPr>
            <a:xfrm>
              <a:off x="355440" y="277586"/>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8" name="AutoShape 18"/>
            <p:cNvSpPr/>
            <p:nvPr/>
          </p:nvSpPr>
          <p:spPr>
            <a:xfrm>
              <a:off x="449257" y="27528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9" name="AutoShape 19"/>
            <p:cNvSpPr/>
            <p:nvPr/>
          </p:nvSpPr>
          <p:spPr>
            <a:xfrm>
              <a:off x="538379" y="27662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0" name="AutoShape 20"/>
            <p:cNvSpPr/>
            <p:nvPr/>
          </p:nvSpPr>
          <p:spPr>
            <a:xfrm>
              <a:off x="624819" y="283630"/>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1" name="AutoShape 21"/>
            <p:cNvSpPr/>
            <p:nvPr/>
          </p:nvSpPr>
          <p:spPr>
            <a:xfrm>
              <a:off x="706988" y="28040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2" name="AutoShape 22"/>
            <p:cNvSpPr/>
            <p:nvPr/>
          </p:nvSpPr>
          <p:spPr>
            <a:xfrm>
              <a:off x="355440" y="369597"/>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3" name="AutoShape 23"/>
            <p:cNvSpPr/>
            <p:nvPr/>
          </p:nvSpPr>
          <p:spPr>
            <a:xfrm>
              <a:off x="449257" y="36729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4" name="AutoShape 24"/>
            <p:cNvSpPr/>
            <p:nvPr/>
          </p:nvSpPr>
          <p:spPr>
            <a:xfrm>
              <a:off x="538379" y="36863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5" name="AutoShape 25"/>
            <p:cNvSpPr/>
            <p:nvPr/>
          </p:nvSpPr>
          <p:spPr>
            <a:xfrm>
              <a:off x="624819" y="375641"/>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6" name="AutoShape 26"/>
            <p:cNvSpPr/>
            <p:nvPr/>
          </p:nvSpPr>
          <p:spPr>
            <a:xfrm>
              <a:off x="706988" y="37241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7" name="AutoShape 27"/>
            <p:cNvSpPr/>
            <p:nvPr/>
          </p:nvSpPr>
          <p:spPr>
            <a:xfrm>
              <a:off x="355440" y="461608"/>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8" name="AutoShape 28"/>
            <p:cNvSpPr/>
            <p:nvPr/>
          </p:nvSpPr>
          <p:spPr>
            <a:xfrm>
              <a:off x="449257" y="459303"/>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9" name="AutoShape 29"/>
            <p:cNvSpPr/>
            <p:nvPr/>
          </p:nvSpPr>
          <p:spPr>
            <a:xfrm>
              <a:off x="538379" y="460644"/>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0" name="AutoShape 30"/>
            <p:cNvSpPr/>
            <p:nvPr/>
          </p:nvSpPr>
          <p:spPr>
            <a:xfrm>
              <a:off x="624819" y="467652"/>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1" name="AutoShape 31"/>
            <p:cNvSpPr/>
            <p:nvPr/>
          </p:nvSpPr>
          <p:spPr>
            <a:xfrm>
              <a:off x="706988" y="464423"/>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2" name="AutoShape 32"/>
            <p:cNvSpPr/>
            <p:nvPr/>
          </p:nvSpPr>
          <p:spPr>
            <a:xfrm>
              <a:off x="355440" y="553618"/>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3" name="AutoShape 33"/>
            <p:cNvSpPr/>
            <p:nvPr/>
          </p:nvSpPr>
          <p:spPr>
            <a:xfrm>
              <a:off x="449257" y="551314"/>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4" name="AutoShape 34"/>
            <p:cNvSpPr/>
            <p:nvPr/>
          </p:nvSpPr>
          <p:spPr>
            <a:xfrm>
              <a:off x="538379" y="552655"/>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5" name="AutoShape 35"/>
            <p:cNvSpPr/>
            <p:nvPr/>
          </p:nvSpPr>
          <p:spPr>
            <a:xfrm>
              <a:off x="624819" y="559663"/>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6" name="AutoShape 36"/>
            <p:cNvSpPr/>
            <p:nvPr/>
          </p:nvSpPr>
          <p:spPr>
            <a:xfrm>
              <a:off x="706988" y="556434"/>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grpSp>
      <p:sp>
        <p:nvSpPr>
          <p:cNvPr id="37" name="TextBox 37"/>
          <p:cNvSpPr txBox="1"/>
          <p:nvPr/>
        </p:nvSpPr>
        <p:spPr>
          <a:xfrm>
            <a:off x="6038850" y="2085546"/>
            <a:ext cx="693277"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solidFill>
                <a:latin typeface="Microsoft Yahei"/>
                <a:ea typeface="Microsoft Yahei"/>
                <a:cs typeface="Microsoft Yahei"/>
              </a:rPr>
              <a:t>01</a:t>
            </a:r>
          </a:p>
        </p:txBody>
      </p:sp>
      <p:sp>
        <p:nvSpPr>
          <p:cNvPr id="38" name="TextBox 38"/>
          <p:cNvSpPr txBox="1"/>
          <p:nvPr/>
        </p:nvSpPr>
        <p:spPr>
          <a:xfrm>
            <a:off x="6461760" y="3711893"/>
            <a:ext cx="6972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solidFill>
                <a:latin typeface="Microsoft Yahei"/>
                <a:ea typeface="Microsoft Yahei"/>
                <a:cs typeface="Microsoft Yahei"/>
              </a:rPr>
              <a:t>02</a:t>
            </a:r>
          </a:p>
        </p:txBody>
      </p:sp>
      <p:sp>
        <p:nvSpPr>
          <p:cNvPr id="39" name="TextBox 39"/>
          <p:cNvSpPr txBox="1"/>
          <p:nvPr/>
        </p:nvSpPr>
        <p:spPr>
          <a:xfrm>
            <a:off x="5404485" y="5164455"/>
            <a:ext cx="6972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solidFill>
                <a:latin typeface="Microsoft Yahei"/>
                <a:ea typeface="Microsoft Yahei"/>
                <a:cs typeface="Microsoft Yahei"/>
              </a:rPr>
              <a:t>03</a:t>
            </a:r>
          </a:p>
        </p:txBody>
      </p:sp>
      <p:sp>
        <p:nvSpPr>
          <p:cNvPr id="40" name="TextBox 40"/>
          <p:cNvSpPr txBox="1"/>
          <p:nvPr/>
        </p:nvSpPr>
        <p:spPr>
          <a:xfrm>
            <a:off x="7146989" y="1962150"/>
            <a:ext cx="42291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古代天文学</a:t>
            </a:r>
          </a:p>
        </p:txBody>
      </p:sp>
      <p:sp>
        <p:nvSpPr>
          <p:cNvPr id="41" name="TextBox 41"/>
          <p:cNvSpPr txBox="1"/>
          <p:nvPr/>
        </p:nvSpPr>
        <p:spPr>
          <a:xfrm>
            <a:off x="7146989" y="2300807"/>
            <a:ext cx="4231005" cy="9486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200">
                <a:solidFill>
                  <a:schemeClr val="dk1"/>
                </a:solidFill>
                <a:latin typeface="Microsoft Yahei"/>
                <a:ea typeface="Microsoft Yahei"/>
                <a:cs typeface="Microsoft Yahei"/>
              </a:rPr>
              <a:t>古代人类通过观察天象，制定了农历、历法等，并对天体运动进行初步解释。</a:t>
            </a:r>
          </a:p>
        </p:txBody>
      </p:sp>
      <p:sp>
        <p:nvSpPr>
          <p:cNvPr id="42" name="TextBox 42"/>
          <p:cNvSpPr txBox="1"/>
          <p:nvPr/>
        </p:nvSpPr>
        <p:spPr>
          <a:xfrm>
            <a:off x="7464457" y="3460865"/>
            <a:ext cx="42291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2">
                    <a:alpha val="100000"/>
                  </a:schemeClr>
                </a:solidFill>
                <a:latin typeface="Microsoft Yahei"/>
                <a:ea typeface="Microsoft Yahei"/>
                <a:cs typeface="Microsoft Yahei"/>
              </a:rPr>
              <a:t>文艺复兴时期</a:t>
            </a:r>
          </a:p>
        </p:txBody>
      </p:sp>
      <p:sp>
        <p:nvSpPr>
          <p:cNvPr id="43" name="TextBox 43"/>
          <p:cNvSpPr txBox="1"/>
          <p:nvPr/>
        </p:nvSpPr>
        <p:spPr>
          <a:xfrm>
            <a:off x="7464457" y="3799522"/>
            <a:ext cx="4231005" cy="9486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200">
                <a:solidFill>
                  <a:schemeClr val="dk1"/>
                </a:solidFill>
                <a:latin typeface="Microsoft Yahei"/>
                <a:ea typeface="Microsoft Yahei"/>
                <a:cs typeface="Microsoft Yahei"/>
              </a:rPr>
              <a:t>哥白尼提出日心说，开普勒发现行星运动三定律，伽利略制造望远镜观测天体。</a:t>
            </a:r>
          </a:p>
        </p:txBody>
      </p:sp>
      <p:sp>
        <p:nvSpPr>
          <p:cNvPr id="44" name="TextBox 44"/>
          <p:cNvSpPr txBox="1"/>
          <p:nvPr/>
        </p:nvSpPr>
        <p:spPr>
          <a:xfrm>
            <a:off x="6543127" y="4943475"/>
            <a:ext cx="42291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3">
                    <a:alpha val="100000"/>
                  </a:schemeClr>
                </a:solidFill>
                <a:latin typeface="Microsoft Yahei"/>
                <a:ea typeface="Microsoft Yahei"/>
                <a:cs typeface="Microsoft Yahei"/>
              </a:rPr>
              <a:t>近现代天文学</a:t>
            </a:r>
          </a:p>
        </p:txBody>
      </p:sp>
      <p:sp>
        <p:nvSpPr>
          <p:cNvPr id="45" name="TextBox 45"/>
          <p:cNvSpPr txBox="1"/>
          <p:nvPr/>
        </p:nvSpPr>
        <p:spPr>
          <a:xfrm>
            <a:off x="6543127" y="5282132"/>
            <a:ext cx="4231005" cy="9486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200">
                <a:solidFill>
                  <a:schemeClr val="dk1"/>
                </a:solidFill>
                <a:latin typeface="Microsoft Yahei"/>
                <a:ea typeface="Microsoft Yahei"/>
                <a:cs typeface="Microsoft Yahei"/>
              </a:rPr>
              <a:t>牛顿万有引力定律的提出，赫歇尔发现天王星，哈勃发现河外星系等，以及宇宙大爆炸理论、黑洞理论等的提出。</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pic>
        <p:nvPicPr>
          <p:cNvPr id="3" name="Picture 3"/>
          <p:cNvPicPr>
            <a:picLocks noChangeAspect="1"/>
          </p:cNvPicPr>
          <p:nvPr/>
        </p:nvPicPr>
        <p:blipFill>
          <a:blip r:embed="rId2">
            <a:alphaModFix amt="70000"/>
          </a:blip>
          <a:srcRect l="27020" r="2702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窗口学科</a:t>
            </a:r>
          </a:p>
        </p:txBody>
      </p:sp>
      <p:sp>
        <p:nvSpPr>
          <p:cNvPr id="5" name="AutoShape 5"/>
          <p:cNvSpPr/>
          <p:nvPr/>
        </p:nvSpPr>
        <p:spPr>
          <a:xfrm>
            <a:off x="3908867" y="1360418"/>
            <a:ext cx="701468" cy="550104"/>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天文学是观测和研究宇宙中物质和能量的窗口，有助于我们理解自然界的基本规律。</a:t>
            </a:r>
          </a:p>
        </p:txBody>
      </p:sp>
      <p:sp>
        <p:nvSpPr>
          <p:cNvPr id="10" name="AutoShape 10"/>
          <p:cNvSpPr/>
          <p:nvPr/>
        </p:nvSpPr>
        <p:spPr>
          <a:xfrm>
            <a:off x="454963" y="355310"/>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1" name="AutoShape 11"/>
          <p:cNvSpPr/>
          <p:nvPr/>
        </p:nvSpPr>
        <p:spPr>
          <a:xfrm>
            <a:off x="575049" y="35236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2" name="AutoShape 12"/>
          <p:cNvSpPr/>
          <p:nvPr/>
        </p:nvSpPr>
        <p:spPr>
          <a:xfrm>
            <a:off x="689125" y="35407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3" name="AutoShape 13"/>
          <p:cNvSpPr/>
          <p:nvPr/>
        </p:nvSpPr>
        <p:spPr>
          <a:xfrm>
            <a:off x="799768" y="36304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4" name="AutoShape 14"/>
          <p:cNvSpPr/>
          <p:nvPr/>
        </p:nvSpPr>
        <p:spPr>
          <a:xfrm>
            <a:off x="904945" y="35891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5" name="AutoShape 15"/>
          <p:cNvSpPr/>
          <p:nvPr/>
        </p:nvSpPr>
        <p:spPr>
          <a:xfrm>
            <a:off x="454963" y="473084"/>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6" name="AutoShape 16"/>
          <p:cNvSpPr/>
          <p:nvPr/>
        </p:nvSpPr>
        <p:spPr>
          <a:xfrm>
            <a:off x="575049" y="47013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7" name="AutoShape 17"/>
          <p:cNvSpPr/>
          <p:nvPr/>
        </p:nvSpPr>
        <p:spPr>
          <a:xfrm>
            <a:off x="689125" y="47185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8" name="AutoShape 18"/>
          <p:cNvSpPr/>
          <p:nvPr/>
        </p:nvSpPr>
        <p:spPr>
          <a:xfrm>
            <a:off x="799768" y="48082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9" name="AutoShape 19"/>
          <p:cNvSpPr/>
          <p:nvPr/>
        </p:nvSpPr>
        <p:spPr>
          <a:xfrm>
            <a:off x="904945" y="47668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0" name="AutoShape 20"/>
          <p:cNvSpPr/>
          <p:nvPr/>
        </p:nvSpPr>
        <p:spPr>
          <a:xfrm>
            <a:off x="454963" y="59085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1" name="AutoShape 21"/>
          <p:cNvSpPr/>
          <p:nvPr/>
        </p:nvSpPr>
        <p:spPr>
          <a:xfrm>
            <a:off x="575049" y="587908"/>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2" name="AutoShape 22"/>
          <p:cNvSpPr/>
          <p:nvPr/>
        </p:nvSpPr>
        <p:spPr>
          <a:xfrm>
            <a:off x="689125" y="589624"/>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3" name="AutoShape 23"/>
          <p:cNvSpPr/>
          <p:nvPr/>
        </p:nvSpPr>
        <p:spPr>
          <a:xfrm>
            <a:off x="799768" y="598594"/>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4" name="AutoShape 24"/>
          <p:cNvSpPr/>
          <p:nvPr/>
        </p:nvSpPr>
        <p:spPr>
          <a:xfrm>
            <a:off x="904945" y="594461"/>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5" name="AutoShape 25"/>
          <p:cNvSpPr/>
          <p:nvPr/>
        </p:nvSpPr>
        <p:spPr>
          <a:xfrm>
            <a:off x="454963" y="708631"/>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6" name="AutoShape 26"/>
          <p:cNvSpPr/>
          <p:nvPr/>
        </p:nvSpPr>
        <p:spPr>
          <a:xfrm>
            <a:off x="575049" y="705682"/>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7" name="AutoShape 27"/>
          <p:cNvSpPr/>
          <p:nvPr/>
        </p:nvSpPr>
        <p:spPr>
          <a:xfrm>
            <a:off x="689125" y="707398"/>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8" name="AutoShape 28"/>
          <p:cNvSpPr/>
          <p:nvPr/>
        </p:nvSpPr>
        <p:spPr>
          <a:xfrm>
            <a:off x="799768" y="716368"/>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9" name="AutoShape 29"/>
          <p:cNvSpPr/>
          <p:nvPr/>
        </p:nvSpPr>
        <p:spPr>
          <a:xfrm>
            <a:off x="904945" y="712235"/>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0" name="TextBox 30"/>
          <p:cNvSpPr txBox="1"/>
          <p:nvPr/>
        </p:nvSpPr>
        <p:spPr>
          <a:xfrm>
            <a:off x="1094842" y="93878"/>
            <a:ext cx="10003548" cy="92659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75" b="1">
                <a:solidFill>
                  <a:schemeClr val="accent1"/>
                </a:solidFill>
                <a:latin typeface="Microsoft Yahei"/>
                <a:ea typeface="Microsoft Yahei"/>
                <a:cs typeface="Microsoft Yahei"/>
              </a:rPr>
              <a:t>天文学在现代科学中的地位</a:t>
            </a:r>
          </a:p>
        </p:txBody>
      </p:sp>
      <p:sp>
        <p:nvSpPr>
          <p:cNvPr id="31" name="TextBox 31"/>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多学科交叉</a:t>
            </a:r>
          </a:p>
        </p:txBody>
      </p:sp>
      <p:sp>
        <p:nvSpPr>
          <p:cNvPr id="32" name="AutoShape 32"/>
          <p:cNvSpPr/>
          <p:nvPr/>
        </p:nvSpPr>
        <p:spPr>
          <a:xfrm>
            <a:off x="3469283" y="3099207"/>
            <a:ext cx="701468" cy="550104"/>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3" name="AutoShape 33"/>
          <p:cNvSpPr/>
          <p:nvPr/>
        </p:nvSpPr>
        <p:spPr>
          <a:xfrm>
            <a:off x="3912035" y="3099207"/>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4" name="AutoShape 34"/>
          <p:cNvSpPr/>
          <p:nvPr/>
        </p:nvSpPr>
        <p:spPr>
          <a:xfrm>
            <a:off x="3194231" y="3099207"/>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5" name="TextBox 35"/>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02</a:t>
            </a:r>
          </a:p>
        </p:txBody>
      </p:sp>
      <p:sp>
        <p:nvSpPr>
          <p:cNvPr id="36" name="TextBox 36"/>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天文学与物理学、化学、数学、地质学等多个学科交叉，推动了这些学科的发展。</a:t>
            </a:r>
          </a:p>
        </p:txBody>
      </p:sp>
      <p:sp>
        <p:nvSpPr>
          <p:cNvPr id="37" name="TextBox 37"/>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技术推动</a:t>
            </a:r>
          </a:p>
        </p:txBody>
      </p:sp>
      <p:sp>
        <p:nvSpPr>
          <p:cNvPr id="38" name="AutoShape 38"/>
          <p:cNvSpPr/>
          <p:nvPr/>
        </p:nvSpPr>
        <p:spPr>
          <a:xfrm>
            <a:off x="3068208" y="4837996"/>
            <a:ext cx="701468" cy="550104"/>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9" name="AutoShape 39"/>
          <p:cNvSpPr/>
          <p:nvPr/>
        </p:nvSpPr>
        <p:spPr>
          <a:xfrm>
            <a:off x="3510960" y="4837996"/>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0" name="AutoShape 40"/>
          <p:cNvSpPr/>
          <p:nvPr/>
        </p:nvSpPr>
        <p:spPr>
          <a:xfrm>
            <a:off x="2793156" y="4837996"/>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1" name="TextBox 41"/>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03</a:t>
            </a:r>
          </a:p>
        </p:txBody>
      </p:sp>
      <p:sp>
        <p:nvSpPr>
          <p:cNvPr id="42" name="TextBox 42"/>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天文学的发展推动了观测技术、计算机技术、空间技术等的发展，为现代科学提供了有力支持。同时，新的技术也为天文学的研究提供了更广阔的视野和更深入的研究手段。</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02</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solidFill>
                <a:latin typeface="Microsoft Yahei"/>
                <a:ea typeface="Microsoft Yahei"/>
                <a:cs typeface="Microsoft Yahei"/>
              </a:rPr>
              <a:t>宇宙的基本特征</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sp>
        <p:nvSpPr>
          <p:cNvPr id="2" name="TextBox 2"/>
          <p:cNvSpPr txBox="1"/>
          <p:nvPr/>
        </p:nvSpPr>
        <p:spPr>
          <a:xfrm>
            <a:off x="763829" y="1414808"/>
            <a:ext cx="6735971" cy="88011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宇宙尺度巨大</a:t>
            </a:r>
          </a:p>
        </p:txBody>
      </p:sp>
      <p:sp>
        <p:nvSpPr>
          <p:cNvPr id="3" name="TextBox 3"/>
          <p:cNvSpPr txBox="1"/>
          <p:nvPr/>
        </p:nvSpPr>
        <p:spPr>
          <a:xfrm>
            <a:off x="763829" y="2093647"/>
            <a:ext cx="6735971"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宇宙的尺度非常巨大，超出了人类的直观感知。目前观测到的宇宙直径约为930亿光年，包含数百亿个星系。</a:t>
            </a:r>
          </a:p>
        </p:txBody>
      </p:sp>
      <p:sp>
        <p:nvSpPr>
          <p:cNvPr id="4" name="TextBox 4"/>
          <p:cNvSpPr txBox="1"/>
          <p:nvPr/>
        </p:nvSpPr>
        <p:spPr>
          <a:xfrm>
            <a:off x="689593" y="3949139"/>
            <a:ext cx="6528407" cy="88011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宇宙的大尺度结构</a:t>
            </a:r>
          </a:p>
        </p:txBody>
      </p:sp>
      <p:sp>
        <p:nvSpPr>
          <p:cNvPr id="5" name="TextBox 5"/>
          <p:cNvSpPr txBox="1"/>
          <p:nvPr/>
        </p:nvSpPr>
        <p:spPr>
          <a:xfrm>
            <a:off x="689593" y="4645945"/>
            <a:ext cx="68102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在大尺度上，宇宙呈现出纤维状的结构，由星系、星系团和超星系团组成。这种结构源于宇宙早期的物质分布和暗物质引力作用。</a:t>
            </a:r>
          </a:p>
        </p:txBody>
      </p:sp>
      <p:sp>
        <p:nvSpPr>
          <p:cNvPr id="6" name="AutoShape 6"/>
          <p:cNvSpPr/>
          <p:nvPr/>
        </p:nvSpPr>
        <p:spPr>
          <a:xfrm>
            <a:off x="454963" y="355310"/>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7" name="AutoShape 7"/>
          <p:cNvSpPr/>
          <p:nvPr/>
        </p:nvSpPr>
        <p:spPr>
          <a:xfrm>
            <a:off x="575049" y="35236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8" name="AutoShape 8"/>
          <p:cNvSpPr/>
          <p:nvPr/>
        </p:nvSpPr>
        <p:spPr>
          <a:xfrm>
            <a:off x="689125" y="35407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9" name="AutoShape 9"/>
          <p:cNvSpPr/>
          <p:nvPr/>
        </p:nvSpPr>
        <p:spPr>
          <a:xfrm>
            <a:off x="799768" y="36304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0" name="AutoShape 10"/>
          <p:cNvSpPr/>
          <p:nvPr/>
        </p:nvSpPr>
        <p:spPr>
          <a:xfrm>
            <a:off x="904945" y="35891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1" name="AutoShape 11"/>
          <p:cNvSpPr/>
          <p:nvPr/>
        </p:nvSpPr>
        <p:spPr>
          <a:xfrm>
            <a:off x="454963" y="473084"/>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2" name="AutoShape 12"/>
          <p:cNvSpPr/>
          <p:nvPr/>
        </p:nvSpPr>
        <p:spPr>
          <a:xfrm>
            <a:off x="575049" y="47013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3" name="AutoShape 13"/>
          <p:cNvSpPr/>
          <p:nvPr/>
        </p:nvSpPr>
        <p:spPr>
          <a:xfrm>
            <a:off x="689125" y="47185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4" name="AutoShape 14"/>
          <p:cNvSpPr/>
          <p:nvPr/>
        </p:nvSpPr>
        <p:spPr>
          <a:xfrm>
            <a:off x="799768" y="48082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5" name="AutoShape 15"/>
          <p:cNvSpPr/>
          <p:nvPr/>
        </p:nvSpPr>
        <p:spPr>
          <a:xfrm>
            <a:off x="904945" y="47668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6" name="AutoShape 16"/>
          <p:cNvSpPr/>
          <p:nvPr/>
        </p:nvSpPr>
        <p:spPr>
          <a:xfrm>
            <a:off x="454963" y="59085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7" name="AutoShape 17"/>
          <p:cNvSpPr/>
          <p:nvPr/>
        </p:nvSpPr>
        <p:spPr>
          <a:xfrm>
            <a:off x="575049" y="587908"/>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8" name="AutoShape 18"/>
          <p:cNvSpPr/>
          <p:nvPr/>
        </p:nvSpPr>
        <p:spPr>
          <a:xfrm>
            <a:off x="689125" y="589624"/>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9" name="AutoShape 19"/>
          <p:cNvSpPr/>
          <p:nvPr/>
        </p:nvSpPr>
        <p:spPr>
          <a:xfrm>
            <a:off x="799768" y="598594"/>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0" name="AutoShape 20"/>
          <p:cNvSpPr/>
          <p:nvPr/>
        </p:nvSpPr>
        <p:spPr>
          <a:xfrm>
            <a:off x="904945" y="594461"/>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1" name="AutoShape 21"/>
          <p:cNvSpPr/>
          <p:nvPr/>
        </p:nvSpPr>
        <p:spPr>
          <a:xfrm>
            <a:off x="454963" y="708631"/>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2" name="AutoShape 22"/>
          <p:cNvSpPr/>
          <p:nvPr/>
        </p:nvSpPr>
        <p:spPr>
          <a:xfrm>
            <a:off x="575049" y="705682"/>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3" name="AutoShape 23"/>
          <p:cNvSpPr/>
          <p:nvPr/>
        </p:nvSpPr>
        <p:spPr>
          <a:xfrm>
            <a:off x="689125" y="707398"/>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4" name="AutoShape 24"/>
          <p:cNvSpPr/>
          <p:nvPr/>
        </p:nvSpPr>
        <p:spPr>
          <a:xfrm>
            <a:off x="799768" y="716368"/>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5" name="AutoShape 25"/>
          <p:cNvSpPr/>
          <p:nvPr/>
        </p:nvSpPr>
        <p:spPr>
          <a:xfrm>
            <a:off x="904945" y="712235"/>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6" name="TextBox 26"/>
          <p:cNvSpPr txBox="1"/>
          <p:nvPr/>
        </p:nvSpPr>
        <p:spPr>
          <a:xfrm>
            <a:off x="1094226" y="8591"/>
            <a:ext cx="10003548" cy="1092327"/>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3075" b="1">
                <a:solidFill>
                  <a:schemeClr val="accent1"/>
                </a:solidFill>
                <a:latin typeface="Microsoft Yahei"/>
                <a:ea typeface="Microsoft Yahei"/>
                <a:cs typeface="Microsoft Yahei"/>
              </a:rPr>
              <a:t>宇宙的尺度和结构</a:t>
            </a:r>
          </a:p>
        </p:txBody>
      </p:sp>
      <p:sp>
        <p:nvSpPr>
          <p:cNvPr id="27" name="AutoShape 27"/>
          <p:cNvSpPr/>
          <p:nvPr/>
        </p:nvSpPr>
        <p:spPr>
          <a:xfrm>
            <a:off x="88440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8" name="AutoShape 28"/>
          <p:cNvSpPr/>
          <p:nvPr/>
        </p:nvSpPr>
        <p:spPr>
          <a:xfrm>
            <a:off x="83149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9" name="AutoShape 29"/>
          <p:cNvSpPr/>
          <p:nvPr/>
        </p:nvSpPr>
        <p:spPr>
          <a:xfrm>
            <a:off x="151424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cxnSp>
        <p:nvCxnSpPr>
          <p:cNvPr id="30" name="Connector 30"/>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31" name="Picture 31"/>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32" name="AutoShape 32"/>
          <p:cNvSpPr/>
          <p:nvPr/>
        </p:nvSpPr>
        <p:spPr>
          <a:xfrm>
            <a:off x="852680" y="3629459"/>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3" name="AutoShape 33"/>
          <p:cNvSpPr/>
          <p:nvPr/>
        </p:nvSpPr>
        <p:spPr>
          <a:xfrm>
            <a:off x="799768"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4" name="AutoShape 34"/>
          <p:cNvSpPr/>
          <p:nvPr/>
        </p:nvSpPr>
        <p:spPr>
          <a:xfrm>
            <a:off x="1482520"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cxnSp>
        <p:nvCxnSpPr>
          <p:cNvPr id="35" name="Connector 35"/>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普通物质</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包括重子物质（如质子、中子等）和轻子物质（如电子、中微子等）。普通物质构成了我们熟悉的星球、星系等可见天体。</a:t>
            </a:r>
          </a:p>
        </p:txBody>
      </p:sp>
      <p:sp>
        <p:nvSpPr>
          <p:cNvPr id="7" name="AutoShape 7"/>
          <p:cNvSpPr/>
          <p:nvPr/>
        </p:nvSpPr>
        <p:spPr>
          <a:xfrm>
            <a:off x="-545608" y="2453663"/>
            <a:ext cx="3870955" cy="3870955"/>
          </a:xfrm>
          <a:prstGeom prst="ellipse">
            <a:avLst/>
          </a:prstGeom>
          <a:gradFill>
            <a:gsLst>
              <a:gs pos="0">
                <a:schemeClr val="accent2">
                  <a:alpha val="100000"/>
                </a:schemeClr>
              </a:gs>
              <a:gs pos="100000">
                <a:schemeClr val="accent1">
                  <a:alpha val="10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t="4346" b="4346"/>
          <a:stretch>
            <a:fillRect/>
          </a:stretch>
        </p:blipFill>
        <p:spPr>
          <a:xfrm>
            <a:off x="-344549" y="2654722"/>
            <a:ext cx="3468836" cy="3468836"/>
          </a:xfrm>
          <a:prstGeom prst="ellipse">
            <a:avLst/>
          </a:prstGeom>
        </p:spPr>
      </p:pic>
      <p:sp>
        <p:nvSpPr>
          <p:cNvPr id="9" name="AutoShape 9"/>
          <p:cNvSpPr/>
          <p:nvPr/>
        </p:nvSpPr>
        <p:spPr>
          <a:xfrm>
            <a:off x="454963" y="355310"/>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0" name="AutoShape 10"/>
          <p:cNvSpPr/>
          <p:nvPr/>
        </p:nvSpPr>
        <p:spPr>
          <a:xfrm>
            <a:off x="575049" y="35236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1" name="AutoShape 11"/>
          <p:cNvSpPr/>
          <p:nvPr/>
        </p:nvSpPr>
        <p:spPr>
          <a:xfrm>
            <a:off x="689125" y="35407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2" name="AutoShape 12"/>
          <p:cNvSpPr/>
          <p:nvPr/>
        </p:nvSpPr>
        <p:spPr>
          <a:xfrm>
            <a:off x="799768" y="36304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3" name="AutoShape 13"/>
          <p:cNvSpPr/>
          <p:nvPr/>
        </p:nvSpPr>
        <p:spPr>
          <a:xfrm>
            <a:off x="904945" y="35891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4" name="AutoShape 14"/>
          <p:cNvSpPr/>
          <p:nvPr/>
        </p:nvSpPr>
        <p:spPr>
          <a:xfrm>
            <a:off x="454963" y="473084"/>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5" name="AutoShape 15"/>
          <p:cNvSpPr/>
          <p:nvPr/>
        </p:nvSpPr>
        <p:spPr>
          <a:xfrm>
            <a:off x="575049" y="47013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6" name="AutoShape 16"/>
          <p:cNvSpPr/>
          <p:nvPr/>
        </p:nvSpPr>
        <p:spPr>
          <a:xfrm>
            <a:off x="689125" y="47185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7" name="AutoShape 17"/>
          <p:cNvSpPr/>
          <p:nvPr/>
        </p:nvSpPr>
        <p:spPr>
          <a:xfrm>
            <a:off x="799768" y="48082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8" name="AutoShape 18"/>
          <p:cNvSpPr/>
          <p:nvPr/>
        </p:nvSpPr>
        <p:spPr>
          <a:xfrm>
            <a:off x="904945" y="47668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9" name="AutoShape 19"/>
          <p:cNvSpPr/>
          <p:nvPr/>
        </p:nvSpPr>
        <p:spPr>
          <a:xfrm>
            <a:off x="454963" y="59085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0" name="AutoShape 20"/>
          <p:cNvSpPr/>
          <p:nvPr/>
        </p:nvSpPr>
        <p:spPr>
          <a:xfrm>
            <a:off x="575049" y="587908"/>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1" name="AutoShape 21"/>
          <p:cNvSpPr/>
          <p:nvPr/>
        </p:nvSpPr>
        <p:spPr>
          <a:xfrm>
            <a:off x="689125" y="589624"/>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2" name="AutoShape 22"/>
          <p:cNvSpPr/>
          <p:nvPr/>
        </p:nvSpPr>
        <p:spPr>
          <a:xfrm>
            <a:off x="799768" y="598594"/>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3" name="AutoShape 23"/>
          <p:cNvSpPr/>
          <p:nvPr/>
        </p:nvSpPr>
        <p:spPr>
          <a:xfrm>
            <a:off x="904945" y="594461"/>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4" name="AutoShape 24"/>
          <p:cNvSpPr/>
          <p:nvPr/>
        </p:nvSpPr>
        <p:spPr>
          <a:xfrm>
            <a:off x="454963" y="708631"/>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5" name="AutoShape 25"/>
          <p:cNvSpPr/>
          <p:nvPr/>
        </p:nvSpPr>
        <p:spPr>
          <a:xfrm>
            <a:off x="575049" y="705682"/>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6" name="AutoShape 26"/>
          <p:cNvSpPr/>
          <p:nvPr/>
        </p:nvSpPr>
        <p:spPr>
          <a:xfrm>
            <a:off x="689125" y="707398"/>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7" name="AutoShape 27"/>
          <p:cNvSpPr/>
          <p:nvPr/>
        </p:nvSpPr>
        <p:spPr>
          <a:xfrm>
            <a:off x="799768" y="716368"/>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8" name="AutoShape 28"/>
          <p:cNvSpPr/>
          <p:nvPr/>
        </p:nvSpPr>
        <p:spPr>
          <a:xfrm>
            <a:off x="904945" y="712235"/>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9" name="TextBox 29"/>
          <p:cNvSpPr txBox="1"/>
          <p:nvPr/>
        </p:nvSpPr>
        <p:spPr>
          <a:xfrm>
            <a:off x="1094842" y="93878"/>
            <a:ext cx="10003548" cy="92659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75" b="1">
                <a:solidFill>
                  <a:schemeClr val="accent1"/>
                </a:solidFill>
                <a:latin typeface="Microsoft Yahei"/>
                <a:ea typeface="Microsoft Yahei"/>
                <a:cs typeface="Microsoft Yahei"/>
              </a:rPr>
              <a:t>宇宙的物质组成</a:t>
            </a:r>
          </a:p>
        </p:txBody>
      </p:sp>
      <p:sp>
        <p:nvSpPr>
          <p:cNvPr id="30" name="AutoShape 30"/>
          <p:cNvSpPr/>
          <p:nvPr/>
        </p:nvSpPr>
        <p:spPr>
          <a:xfrm>
            <a:off x="3629637" y="3155196"/>
            <a:ext cx="638131" cy="63813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1" name="AutoShape 31"/>
          <p:cNvSpPr/>
          <p:nvPr/>
        </p:nvSpPr>
        <p:spPr>
          <a:xfrm>
            <a:off x="3764381" y="3289940"/>
            <a:ext cx="368642" cy="368642"/>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cxnSp>
        <p:nvCxnSpPr>
          <p:cNvPr id="32" name="Connector 32"/>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33" name="TextBox 33"/>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暗物质</a:t>
            </a:r>
          </a:p>
        </p:txBody>
      </p:sp>
      <p:sp>
        <p:nvSpPr>
          <p:cNvPr id="34" name="TextBox 34"/>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暗物质是一种尚未被直接观测到的物质，但通过它对天体运动的引力作用可以推断其存在。暗物质在宇宙物质组成中占主导地位，约占总物质质量的85%。</a:t>
            </a:r>
          </a:p>
        </p:txBody>
      </p:sp>
      <p:sp>
        <p:nvSpPr>
          <p:cNvPr id="35" name="AutoShape 35"/>
          <p:cNvSpPr/>
          <p:nvPr/>
        </p:nvSpPr>
        <p:spPr>
          <a:xfrm>
            <a:off x="3629637" y="4875521"/>
            <a:ext cx="638131" cy="63813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6" name="AutoShape 36"/>
          <p:cNvSpPr/>
          <p:nvPr/>
        </p:nvSpPr>
        <p:spPr>
          <a:xfrm>
            <a:off x="3764381" y="5010265"/>
            <a:ext cx="368642" cy="368642"/>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cxnSp>
        <p:nvCxnSpPr>
          <p:cNvPr id="37" name="Connector 37"/>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38" name="TextBox 38"/>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暗能量</a:t>
            </a:r>
          </a:p>
        </p:txBody>
      </p:sp>
      <p:sp>
        <p:nvSpPr>
          <p:cNvPr id="39" name="TextBox 39"/>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暗能量是一种假设中的能量形式，被认为是驱动宇宙加速膨胀的原因。它约占宇宙总能量的68%，对宇宙演化具有重要影响。</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1350931" y="1739932"/>
            <a:ext cx="9329737" cy="3932206"/>
            <a:chOff x="1350931" y="1739932"/>
            <a:chExt cx="9329737" cy="3932206"/>
          </a:xfrm>
        </p:grpSpPr>
        <p:sp>
          <p:nvSpPr>
            <p:cNvPr id="3" name="AutoShape 3"/>
            <p:cNvSpPr/>
            <p:nvPr/>
          </p:nvSpPr>
          <p:spPr>
            <a:xfrm>
              <a:off x="1460468" y="1739932"/>
              <a:ext cx="4610100" cy="1968532"/>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 name="AutoShape 4"/>
            <p:cNvSpPr/>
            <p:nvPr/>
          </p:nvSpPr>
          <p:spPr>
            <a:xfrm>
              <a:off x="6070568" y="3703606"/>
              <a:ext cx="4610100" cy="1968532"/>
            </a:xfrm>
            <a:prstGeom prst="rect">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a:off x="6070568" y="1739932"/>
              <a:ext cx="4610100" cy="1968532"/>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6" name="AutoShape 6"/>
            <p:cNvSpPr/>
            <p:nvPr/>
          </p:nvSpPr>
          <p:spPr>
            <a:xfrm>
              <a:off x="1460468" y="3703606"/>
              <a:ext cx="4610100" cy="1968532"/>
            </a:xfrm>
            <a:prstGeom prst="rect">
              <a:avLst/>
            </a:pr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7" name="AutoShape 7"/>
            <p:cNvSpPr/>
            <p:nvPr/>
          </p:nvSpPr>
          <p:spPr>
            <a:xfrm rot="5400000">
              <a:off x="5372005" y="2578132"/>
              <a:ext cx="1689259" cy="292036"/>
            </a:xfrm>
            <a:prstGeom prst="triangle">
              <a:avLst>
                <a:gd name="adj" fmla="val 50000"/>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8" name="AutoShape 8"/>
            <p:cNvSpPr/>
            <p:nvPr/>
          </p:nvSpPr>
          <p:spPr>
            <a:xfrm rot="10800000">
              <a:off x="7531132" y="3703606"/>
              <a:ext cx="1689068" cy="292132"/>
            </a:xfrm>
            <a:prstGeom prst="triangle">
              <a:avLst>
                <a:gd name="adj" fmla="val 50000"/>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9" name="AutoShape 9"/>
            <p:cNvSpPr/>
            <p:nvPr/>
          </p:nvSpPr>
          <p:spPr>
            <a:xfrm rot="16200000">
              <a:off x="5079968" y="4548188"/>
              <a:ext cx="1689259" cy="292036"/>
            </a:xfrm>
            <a:prstGeom prst="triangle">
              <a:avLst>
                <a:gd name="adj" fmla="val 50000"/>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0" name="AutoShape 10"/>
            <p:cNvSpPr/>
            <p:nvPr/>
          </p:nvSpPr>
          <p:spPr>
            <a:xfrm>
              <a:off x="2921032" y="3411569"/>
              <a:ext cx="1689068" cy="292132"/>
            </a:xfrm>
            <a:prstGeom prst="triangle">
              <a:avLst>
                <a:gd name="adj" fmla="val 50000"/>
              </a:avLst>
            </a:pr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1" name="TextBox 11"/>
            <p:cNvSpPr txBox="1"/>
            <p:nvPr/>
          </p:nvSpPr>
          <p:spPr>
            <a:xfrm>
              <a:off x="1350931" y="2074354"/>
              <a:ext cx="1230630" cy="1224915"/>
            </a:xfrm>
            <a:prstGeom prst="rect">
              <a:avLst/>
            </a:prstGeom>
          </p:spPr>
          <p:txBody>
            <a:bodyPr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ctr">
                <a:lnSpc>
                  <a:spcPct val="80000"/>
                </a:lnSpc>
                <a:buAutoNum type="arabicPeriod"/>
              </a:pPr>
              <a:r>
                <a:rPr lang="en-US" sz="7200">
                  <a:solidFill>
                    <a:srgbClr val="FFFEFE">
                      <a:alpha val="100000"/>
                    </a:srgbClr>
                  </a:solidFill>
                  <a:latin typeface="微软雅黑"/>
                  <a:ea typeface="微软雅黑"/>
                  <a:cs typeface="微软雅黑"/>
                </a:rPr>
                <a:t>A</a:t>
              </a:r>
            </a:p>
          </p:txBody>
        </p:sp>
        <p:sp>
          <p:nvSpPr>
            <p:cNvPr id="12" name="TextBox 12"/>
            <p:cNvSpPr txBox="1"/>
            <p:nvPr/>
          </p:nvSpPr>
          <p:spPr>
            <a:xfrm>
              <a:off x="9321832" y="2149840"/>
              <a:ext cx="1306830" cy="1224915"/>
            </a:xfrm>
            <a:prstGeom prst="rect">
              <a:avLst/>
            </a:prstGeom>
          </p:spPr>
          <p:txBody>
            <a:bodyPr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ctr">
                <a:lnSpc>
                  <a:spcPct val="80000"/>
                </a:lnSpc>
                <a:buAutoNum type="arabicPeriod"/>
              </a:pPr>
              <a:r>
                <a:rPr lang="en-US" sz="7200">
                  <a:solidFill>
                    <a:srgbClr val="FFFEFE">
                      <a:alpha val="100000"/>
                    </a:srgbClr>
                  </a:solidFill>
                  <a:latin typeface="微软雅黑"/>
                  <a:ea typeface="微软雅黑"/>
                  <a:cs typeface="微软雅黑"/>
                </a:rPr>
                <a:t>B</a:t>
              </a:r>
            </a:p>
          </p:txBody>
        </p:sp>
        <p:sp>
          <p:nvSpPr>
            <p:cNvPr id="13" name="TextBox 13"/>
            <p:cNvSpPr txBox="1"/>
            <p:nvPr/>
          </p:nvSpPr>
          <p:spPr>
            <a:xfrm>
              <a:off x="9321832" y="4113514"/>
              <a:ext cx="1230630" cy="1224915"/>
            </a:xfrm>
            <a:prstGeom prst="rect">
              <a:avLst/>
            </a:prstGeom>
          </p:spPr>
          <p:txBody>
            <a:bodyPr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ctr">
                <a:lnSpc>
                  <a:spcPct val="80000"/>
                </a:lnSpc>
                <a:buAutoNum type="arabicPeriod"/>
              </a:pPr>
              <a:r>
                <a:rPr lang="en-US" sz="7200">
                  <a:solidFill>
                    <a:srgbClr val="FFFEFE">
                      <a:alpha val="100000"/>
                    </a:srgbClr>
                  </a:solidFill>
                  <a:latin typeface="微软雅黑"/>
                  <a:ea typeface="微软雅黑"/>
                  <a:cs typeface="微软雅黑"/>
                </a:rPr>
                <a:t>D</a:t>
              </a:r>
            </a:p>
          </p:txBody>
        </p:sp>
        <p:sp>
          <p:nvSpPr>
            <p:cNvPr id="14" name="TextBox 14"/>
            <p:cNvSpPr txBox="1"/>
            <p:nvPr/>
          </p:nvSpPr>
          <p:spPr>
            <a:xfrm>
              <a:off x="1350931" y="4182332"/>
              <a:ext cx="1230630" cy="1224915"/>
            </a:xfrm>
            <a:prstGeom prst="rect">
              <a:avLst/>
            </a:prstGeom>
          </p:spPr>
          <p:txBody>
            <a:bodyPr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ctr">
                <a:lnSpc>
                  <a:spcPct val="80000"/>
                </a:lnSpc>
                <a:buAutoNum type="arabicPeriod"/>
              </a:pPr>
              <a:r>
                <a:rPr lang="en-US" sz="7200">
                  <a:solidFill>
                    <a:srgbClr val="FFFEFE">
                      <a:alpha val="100000"/>
                    </a:srgbClr>
                  </a:solidFill>
                  <a:latin typeface="微软雅黑"/>
                  <a:ea typeface="微软雅黑"/>
                  <a:cs typeface="微软雅黑"/>
                </a:rPr>
                <a:t>C</a:t>
              </a:r>
            </a:p>
          </p:txBody>
        </p:sp>
        <p:cxnSp>
          <p:nvCxnSpPr>
            <p:cNvPr id="15" name="Connector 15"/>
            <p:cNvCxnSpPr/>
            <p:nvPr/>
          </p:nvCxnSpPr>
          <p:spPr>
            <a:xfrm flipH="1">
              <a:off x="2428875" y="1916127"/>
              <a:ext cx="0" cy="1516200"/>
            </a:xfrm>
            <a:prstGeom prst="line">
              <a:avLst/>
            </a:prstGeom>
            <a:ln w="6350">
              <a:solidFill>
                <a:schemeClr val="lt1"/>
              </a:solidFill>
              <a:prstDash val="solid"/>
            </a:ln>
          </p:spPr>
          <p:style>
            <a:lnRef idx="0">
              <a:schemeClr val="lt1"/>
            </a:lnRef>
            <a:fillRef idx="1">
              <a:schemeClr val="lt1"/>
            </a:fillRef>
            <a:effectRef idx="0">
              <a:schemeClr val="lt1"/>
            </a:effectRef>
            <a:fontRef idx="minor">
              <a:schemeClr val="lt1"/>
            </a:fontRef>
          </p:style>
        </p:cxnSp>
        <p:cxnSp>
          <p:nvCxnSpPr>
            <p:cNvPr id="16" name="Connector 16"/>
            <p:cNvCxnSpPr/>
            <p:nvPr/>
          </p:nvCxnSpPr>
          <p:spPr>
            <a:xfrm flipH="1">
              <a:off x="9461500" y="2039963"/>
              <a:ext cx="0" cy="1516200"/>
            </a:xfrm>
            <a:prstGeom prst="line">
              <a:avLst/>
            </a:prstGeom>
            <a:ln w="6350">
              <a:solidFill>
                <a:schemeClr val="lt1"/>
              </a:solidFill>
              <a:prstDash val="solid"/>
            </a:ln>
          </p:spPr>
          <p:style>
            <a:lnRef idx="0">
              <a:schemeClr val="lt1"/>
            </a:lnRef>
            <a:fillRef idx="1">
              <a:schemeClr val="lt1"/>
            </a:fillRef>
            <a:effectRef idx="0">
              <a:schemeClr val="lt1"/>
            </a:effectRef>
            <a:fontRef idx="minor">
              <a:schemeClr val="lt1"/>
            </a:fontRef>
          </p:style>
        </p:cxnSp>
        <p:cxnSp>
          <p:nvCxnSpPr>
            <p:cNvPr id="17" name="Connector 17"/>
            <p:cNvCxnSpPr/>
            <p:nvPr/>
          </p:nvCxnSpPr>
          <p:spPr>
            <a:xfrm flipH="1">
              <a:off x="2429954" y="3995738"/>
              <a:ext cx="0" cy="1516200"/>
            </a:xfrm>
            <a:prstGeom prst="line">
              <a:avLst/>
            </a:prstGeom>
            <a:ln w="6350">
              <a:solidFill>
                <a:schemeClr val="lt1"/>
              </a:solidFill>
              <a:prstDash val="solid"/>
            </a:ln>
          </p:spPr>
          <p:style>
            <a:lnRef idx="0">
              <a:schemeClr val="lt1"/>
            </a:lnRef>
            <a:fillRef idx="1">
              <a:schemeClr val="lt1"/>
            </a:fillRef>
            <a:effectRef idx="0">
              <a:schemeClr val="lt1"/>
            </a:effectRef>
            <a:fontRef idx="minor">
              <a:schemeClr val="lt1"/>
            </a:fontRef>
          </p:style>
        </p:cxnSp>
        <p:cxnSp>
          <p:nvCxnSpPr>
            <p:cNvPr id="18" name="Connector 18"/>
            <p:cNvCxnSpPr/>
            <p:nvPr/>
          </p:nvCxnSpPr>
          <p:spPr>
            <a:xfrm flipH="1">
              <a:off x="9483725" y="3954662"/>
              <a:ext cx="0" cy="1517788"/>
            </a:xfrm>
            <a:prstGeom prst="line">
              <a:avLst/>
            </a:prstGeom>
            <a:ln w="6350">
              <a:solidFill>
                <a:schemeClr val="lt1"/>
              </a:solidFill>
              <a:prstDash val="solid"/>
            </a:ln>
          </p:spPr>
          <p:style>
            <a:lnRef idx="0">
              <a:schemeClr val="lt1"/>
            </a:lnRef>
            <a:fillRef idx="1">
              <a:schemeClr val="lt1"/>
            </a:fillRef>
            <a:effectRef idx="0">
              <a:schemeClr val="lt1"/>
            </a:effectRef>
            <a:fontRef idx="minor">
              <a:schemeClr val="lt1"/>
            </a:fontRef>
          </p:style>
        </p:cxnSp>
      </p:grpSp>
      <p:grpSp>
        <p:nvGrpSpPr>
          <p:cNvPr id="19" name="Group 19"/>
          <p:cNvGrpSpPr/>
          <p:nvPr/>
        </p:nvGrpSpPr>
        <p:grpSpPr>
          <a:xfrm>
            <a:off x="355440" y="118708"/>
            <a:ext cx="8413466" cy="619125"/>
            <a:chOff x="355440" y="118708"/>
            <a:chExt cx="8413466" cy="619125"/>
          </a:xfrm>
        </p:grpSpPr>
        <p:sp>
          <p:nvSpPr>
            <p:cNvPr id="20" name="TextBox 20"/>
            <p:cNvSpPr txBox="1"/>
            <p:nvPr/>
          </p:nvSpPr>
          <p:spPr>
            <a:xfrm>
              <a:off x="948881" y="118708"/>
              <a:ext cx="7820025" cy="619125"/>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400" b="1">
                  <a:solidFill>
                    <a:schemeClr val="accent1"/>
                  </a:solidFill>
                  <a:latin typeface="Microsoft Yahei"/>
                  <a:ea typeface="Microsoft Yahei"/>
                  <a:cs typeface="Microsoft Yahei"/>
                </a:rPr>
                <a:t>宇宙的演化历程</a:t>
              </a:r>
            </a:p>
          </p:txBody>
        </p:sp>
        <p:sp>
          <p:nvSpPr>
            <p:cNvPr id="21" name="AutoShape 21"/>
            <p:cNvSpPr/>
            <p:nvPr/>
          </p:nvSpPr>
          <p:spPr>
            <a:xfrm>
              <a:off x="355440" y="277586"/>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2" name="AutoShape 22"/>
            <p:cNvSpPr/>
            <p:nvPr/>
          </p:nvSpPr>
          <p:spPr>
            <a:xfrm>
              <a:off x="449257" y="27528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3" name="AutoShape 23"/>
            <p:cNvSpPr/>
            <p:nvPr/>
          </p:nvSpPr>
          <p:spPr>
            <a:xfrm>
              <a:off x="538379" y="27662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4" name="AutoShape 24"/>
            <p:cNvSpPr/>
            <p:nvPr/>
          </p:nvSpPr>
          <p:spPr>
            <a:xfrm>
              <a:off x="624819" y="283630"/>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5" name="AutoShape 25"/>
            <p:cNvSpPr/>
            <p:nvPr/>
          </p:nvSpPr>
          <p:spPr>
            <a:xfrm>
              <a:off x="706988" y="28040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6" name="AutoShape 26"/>
            <p:cNvSpPr/>
            <p:nvPr/>
          </p:nvSpPr>
          <p:spPr>
            <a:xfrm>
              <a:off x="355440" y="369597"/>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7" name="AutoShape 27"/>
            <p:cNvSpPr/>
            <p:nvPr/>
          </p:nvSpPr>
          <p:spPr>
            <a:xfrm>
              <a:off x="449257" y="36729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8" name="AutoShape 28"/>
            <p:cNvSpPr/>
            <p:nvPr/>
          </p:nvSpPr>
          <p:spPr>
            <a:xfrm>
              <a:off x="538379" y="36863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9" name="AutoShape 29"/>
            <p:cNvSpPr/>
            <p:nvPr/>
          </p:nvSpPr>
          <p:spPr>
            <a:xfrm>
              <a:off x="624819" y="375641"/>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0" name="AutoShape 30"/>
            <p:cNvSpPr/>
            <p:nvPr/>
          </p:nvSpPr>
          <p:spPr>
            <a:xfrm>
              <a:off x="706988" y="37241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1" name="AutoShape 31"/>
            <p:cNvSpPr/>
            <p:nvPr/>
          </p:nvSpPr>
          <p:spPr>
            <a:xfrm>
              <a:off x="355440" y="461608"/>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2" name="AutoShape 32"/>
            <p:cNvSpPr/>
            <p:nvPr/>
          </p:nvSpPr>
          <p:spPr>
            <a:xfrm>
              <a:off x="449257" y="459303"/>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3" name="AutoShape 33"/>
            <p:cNvSpPr/>
            <p:nvPr/>
          </p:nvSpPr>
          <p:spPr>
            <a:xfrm>
              <a:off x="538379" y="460644"/>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4" name="AutoShape 34"/>
            <p:cNvSpPr/>
            <p:nvPr/>
          </p:nvSpPr>
          <p:spPr>
            <a:xfrm>
              <a:off x="624819" y="467652"/>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5" name="AutoShape 35"/>
            <p:cNvSpPr/>
            <p:nvPr/>
          </p:nvSpPr>
          <p:spPr>
            <a:xfrm>
              <a:off x="706988" y="464423"/>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6" name="AutoShape 36"/>
            <p:cNvSpPr/>
            <p:nvPr/>
          </p:nvSpPr>
          <p:spPr>
            <a:xfrm>
              <a:off x="355440" y="553618"/>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7" name="AutoShape 37"/>
            <p:cNvSpPr/>
            <p:nvPr/>
          </p:nvSpPr>
          <p:spPr>
            <a:xfrm>
              <a:off x="449257" y="551314"/>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8" name="AutoShape 38"/>
            <p:cNvSpPr/>
            <p:nvPr/>
          </p:nvSpPr>
          <p:spPr>
            <a:xfrm>
              <a:off x="538379" y="552655"/>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9" name="AutoShape 39"/>
            <p:cNvSpPr/>
            <p:nvPr/>
          </p:nvSpPr>
          <p:spPr>
            <a:xfrm>
              <a:off x="624819" y="559663"/>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0" name="AutoShape 40"/>
            <p:cNvSpPr/>
            <p:nvPr/>
          </p:nvSpPr>
          <p:spPr>
            <a:xfrm>
              <a:off x="706988" y="556434"/>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grpSp>
      <p:sp>
        <p:nvSpPr>
          <p:cNvPr id="41" name="TextBox 41"/>
          <p:cNvSpPr txBox="1"/>
          <p:nvPr/>
        </p:nvSpPr>
        <p:spPr>
          <a:xfrm>
            <a:off x="2482113" y="1879521"/>
            <a:ext cx="33623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rgbClr val="FFFEFE">
                    <a:alpha val="100000"/>
                  </a:srgbClr>
                </a:solidFill>
                <a:latin typeface="Microsoft Yahei"/>
                <a:ea typeface="Microsoft Yahei"/>
                <a:cs typeface="Microsoft Yahei"/>
              </a:rPr>
              <a:t>大爆炸起源</a:t>
            </a:r>
          </a:p>
        </p:txBody>
      </p:sp>
      <p:sp>
        <p:nvSpPr>
          <p:cNvPr id="42" name="TextBox 42"/>
          <p:cNvSpPr txBox="1"/>
          <p:nvPr/>
        </p:nvSpPr>
        <p:spPr>
          <a:xfrm>
            <a:off x="2482113" y="2274379"/>
            <a:ext cx="3363741" cy="122334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rgbClr val="FFFEFE"/>
                </a:solidFill>
                <a:latin typeface="Microsoft Yahei"/>
                <a:ea typeface="Microsoft Yahei"/>
                <a:cs typeface="Microsoft Yahei"/>
              </a:rPr>
              <a:t>目前被广泛接受的理论认为，宇宙起源于约138亿年前的大爆炸（或称宇宙大爆炸）。在这一瞬间，宇宙从极端高温、高密度的状态开始膨胀。</a:t>
            </a:r>
          </a:p>
        </p:txBody>
      </p:sp>
      <p:sp>
        <p:nvSpPr>
          <p:cNvPr id="43" name="TextBox 43"/>
          <p:cNvSpPr txBox="1"/>
          <p:nvPr/>
        </p:nvSpPr>
        <p:spPr>
          <a:xfrm>
            <a:off x="6204150" y="1879521"/>
            <a:ext cx="33623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rgbClr val="FFFEFE">
                    <a:alpha val="100000"/>
                  </a:srgbClr>
                </a:solidFill>
                <a:latin typeface="Microsoft Yahei"/>
                <a:ea typeface="Microsoft Yahei"/>
                <a:cs typeface="Microsoft Yahei"/>
              </a:rPr>
              <a:t>辐射时代</a:t>
            </a:r>
          </a:p>
        </p:txBody>
      </p:sp>
      <p:sp>
        <p:nvSpPr>
          <p:cNvPr id="44" name="TextBox 44"/>
          <p:cNvSpPr txBox="1"/>
          <p:nvPr/>
        </p:nvSpPr>
        <p:spPr>
          <a:xfrm>
            <a:off x="6204150" y="2274379"/>
            <a:ext cx="3363741" cy="122334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rgbClr val="FFFEFE"/>
                </a:solidFill>
                <a:latin typeface="Microsoft Yahei"/>
                <a:ea typeface="Microsoft Yahei"/>
                <a:cs typeface="Microsoft Yahei"/>
              </a:rPr>
              <a:t>大爆炸后的一段时间内，宇宙处于辐射时代。此时，宇宙中的物质以高能辐射（如光子、中微子等）为主，普通物质尚未形成原子。</a:t>
            </a:r>
          </a:p>
        </p:txBody>
      </p:sp>
      <p:sp>
        <p:nvSpPr>
          <p:cNvPr id="45" name="TextBox 45"/>
          <p:cNvSpPr txBox="1"/>
          <p:nvPr/>
        </p:nvSpPr>
        <p:spPr>
          <a:xfrm>
            <a:off x="2482113" y="3849672"/>
            <a:ext cx="33623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rgbClr val="FFFEFE">
                    <a:alpha val="100000"/>
                  </a:srgbClr>
                </a:solidFill>
                <a:latin typeface="Microsoft Yahei"/>
                <a:ea typeface="Microsoft Yahei"/>
                <a:cs typeface="Microsoft Yahei"/>
              </a:rPr>
              <a:t>物质时代</a:t>
            </a:r>
          </a:p>
        </p:txBody>
      </p:sp>
      <p:sp>
        <p:nvSpPr>
          <p:cNvPr id="46" name="TextBox 46"/>
          <p:cNvSpPr txBox="1"/>
          <p:nvPr/>
        </p:nvSpPr>
        <p:spPr>
          <a:xfrm>
            <a:off x="2482113" y="4244530"/>
            <a:ext cx="3363741" cy="122334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rgbClr val="FFFEFE"/>
                </a:solidFill>
                <a:latin typeface="Microsoft Yahei"/>
                <a:ea typeface="Microsoft Yahei"/>
                <a:cs typeface="Microsoft Yahei"/>
              </a:rPr>
              <a:t>随着宇宙膨胀和温度降低，辐射时代结束，物质时代开始。在这个时代，原子形成并逐渐聚集成星系、恒星等天体。</a:t>
            </a:r>
          </a:p>
        </p:txBody>
      </p:sp>
      <p:sp>
        <p:nvSpPr>
          <p:cNvPr id="47" name="TextBox 47"/>
          <p:cNvSpPr txBox="1"/>
          <p:nvPr/>
        </p:nvSpPr>
        <p:spPr>
          <a:xfrm>
            <a:off x="6204150" y="3849672"/>
            <a:ext cx="33623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rgbClr val="FFFEFE">
                    <a:alpha val="100000"/>
                  </a:srgbClr>
                </a:solidFill>
                <a:latin typeface="Microsoft Yahei"/>
                <a:ea typeface="Microsoft Yahei"/>
                <a:cs typeface="Microsoft Yahei"/>
              </a:rPr>
              <a:t>加速膨胀时代</a:t>
            </a:r>
          </a:p>
        </p:txBody>
      </p:sp>
      <p:sp>
        <p:nvSpPr>
          <p:cNvPr id="48" name="TextBox 48"/>
          <p:cNvSpPr txBox="1"/>
          <p:nvPr/>
        </p:nvSpPr>
        <p:spPr>
          <a:xfrm>
            <a:off x="6204150" y="4244530"/>
            <a:ext cx="3363741" cy="122334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rgbClr val="FFFEFE"/>
                </a:solidFill>
                <a:latin typeface="Microsoft Yahei"/>
                <a:ea typeface="Microsoft Yahei"/>
                <a:cs typeface="Microsoft Yahei"/>
              </a:rPr>
              <a:t>近几十年的观测发现，宇宙在近期进入了一个加速膨胀的时代。这一现象被认为是由暗能量驱动的，但具体原因尚不清楚。</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https://d.book118.com/998045044104006023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63</Paragraphs>
  <Slides>11</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11</vt:i4>
      </vt:variant>
    </vt:vector>
  </HeadingPairs>
  <TitlesOfParts>
    <vt:vector baseType="lpstr" size="16">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2024-08-30T08:35:42.872</cp:lastPrinted>
  <dcterms:created xsi:type="dcterms:W3CDTF">2024-08-30T00:35:42Z</dcterms:created>
  <dcterms:modified xsi:type="dcterms:W3CDTF">2024-08-30T00:35:44Z</dcterms:modified>
</cp:coreProperties>
</file>