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84"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2" r:id="rId22"/>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tags" Target="tags/tag7.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350238-860A-4272-BCCA-6A4FCC8031F8}" type="datetimeFigureOut">
              <a:rPr lang="zh-CN" altLang="en-US" smtClean="0"/>
              <a:t>2024/3/24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FA5A3A-3917-4324-97EA-E4DD145A6C14}" type="slidenum">
              <a:rPr lang="zh-CN" altLang="en-US" smtClean="0"/>
              <a:t>‹#›</a:t>
            </a:fld>
            <a:endParaRPr lang="zh-CN" altLang="en-US"/>
          </a:p>
        </p:txBody>
      </p:sp>
    </p:spTree>
    <p:extLst>
      <p:ext uri="{BB962C8B-B14F-4D97-AF65-F5344CB8AC3E}">
        <p14:creationId xmlns:p14="http://schemas.microsoft.com/office/powerpoint/2010/main" val="1051184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DD1A5AF0-B62B-EC4D-323B-C0BEAAF79119}"/>
            </a:ext>
          </a:extLst>
        </p:cNvPr>
        <p:cNvGrpSpPr/>
        <p:nvPr/>
      </p:nvGrpSpPr>
      <p:grpSpPr>
        <a:xfrm>
          <a:off x="0" y="0"/>
          <a:ext cx="0" cy="0"/>
        </a:xfrm>
      </p:grpSpPr>
      <p:sp>
        <p:nvSpPr>
          <p:cNvPr id="2" name="幻灯片图像占位符 1">
            <a:extLst>
              <a:ext uri="{FF2B5EF4-FFF2-40B4-BE49-F238E27FC236}">
                <a16:creationId xmlns:a16="http://schemas.microsoft.com/office/drawing/2014/main" id="{A724D0D3-52D8-772A-3AB3-0732F52F5A0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FB65CAA-E723-413D-1CE3-B2E788890774}"/>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86200E52-3544-7DF4-B054-581EB081D847}"/>
              </a:ext>
            </a:extLst>
          </p:cNvPr>
          <p:cNvSpPr>
            <a:spLocks noGrp="1"/>
          </p:cNvSpPr>
          <p:nvPr>
            <p:ph type="sldNum" sz="quarter" idx="10"/>
          </p:nvPr>
        </p:nvSpPr>
        <p:spPr/>
        <p:txBody>
          <a:bodyPr/>
          <a:lstStyle/>
          <a:p>
            <a:fld id="{E9E6FDB6-6D2B-46C1-9FA1-D82906A37C3A}" type="slidenum">
              <a:rPr lang="zh-CN" altLang="en-US" smtClean="0"/>
              <a:t>3</a:t>
            </a:fld>
            <a:endParaRPr lang="zh-CN" altLang="en-US"/>
          </a:p>
        </p:txBody>
      </p:sp>
    </p:spTree>
    <p:extLst>
      <p:ext uri="{BB962C8B-B14F-4D97-AF65-F5344CB8AC3E}">
        <p14:creationId xmlns:p14="http://schemas.microsoft.com/office/powerpoint/2010/main" val="3094789341"/>
      </p:ext>
    </p:extLst>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BB354196-CC82-7724-6405-3BE7E4D5B79A}"/>
            </a:ext>
          </a:extLst>
        </p:cNvPr>
        <p:cNvGrpSpPr/>
        <p:nvPr/>
      </p:nvGrpSpPr>
      <p:grpSpPr>
        <a:xfrm>
          <a:off x="0" y="0"/>
          <a:ext cx="0" cy="0"/>
        </a:xfrm>
      </p:grpSpPr>
      <p:sp>
        <p:nvSpPr>
          <p:cNvPr id="2" name="幻灯片图像占位符 1">
            <a:extLst>
              <a:ext uri="{FF2B5EF4-FFF2-40B4-BE49-F238E27FC236}">
                <a16:creationId xmlns:a16="http://schemas.microsoft.com/office/drawing/2014/main" id="{456B6138-BAE2-47B7-7428-482E00E6866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0D3D168-1C7B-8653-BEFF-32D5B9C338C1}"/>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C2B1F160-9E0E-34F2-5AC3-85FC7F8B0232}"/>
              </a:ext>
            </a:extLst>
          </p:cNvPr>
          <p:cNvSpPr>
            <a:spLocks noGrp="1"/>
          </p:cNvSpPr>
          <p:nvPr>
            <p:ph type="sldNum" sz="quarter" idx="5"/>
          </p:nvPr>
        </p:nvSpPr>
        <p:spPr/>
        <p:txBody>
          <a:bodyPr/>
          <a:lstStyle/>
          <a:p>
            <a:fld id="{A3ED8765-8EF3-408C-9341-152904E414ED}" type="slidenum">
              <a:rPr lang="zh-CN" altLang="en-US" smtClean="0"/>
              <a:t>5</a:t>
            </a:fld>
            <a:endParaRPr lang="zh-CN" altLang="en-US"/>
          </a:p>
        </p:txBody>
      </p:sp>
    </p:spTree>
    <p:extLst>
      <p:ext uri="{BB962C8B-B14F-4D97-AF65-F5344CB8AC3E}">
        <p14:creationId xmlns:p14="http://schemas.microsoft.com/office/powerpoint/2010/main" val="2842991435"/>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7A33341E-3A14-9CE7-8BE6-6B82C13638BC}"/>
            </a:ext>
          </a:extLst>
        </p:cNvPr>
        <p:cNvGrpSpPr/>
        <p:nvPr/>
      </p:nvGrpSpPr>
      <p:grpSpPr>
        <a:xfrm>
          <a:off x="0" y="0"/>
          <a:ext cx="0" cy="0"/>
        </a:xfrm>
      </p:grpSpPr>
      <p:sp>
        <p:nvSpPr>
          <p:cNvPr id="2" name="幻灯片图像占位符 1">
            <a:extLst>
              <a:ext uri="{FF2B5EF4-FFF2-40B4-BE49-F238E27FC236}">
                <a16:creationId xmlns:a16="http://schemas.microsoft.com/office/drawing/2014/main" id="{1F277BDC-1C1A-0B24-92D9-728F820AD2B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7ECF440-17DC-80D8-95D6-045D57EDE58F}"/>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F0F6491A-DFD2-8BE3-65A0-B61D12472F23}"/>
              </a:ext>
            </a:extLst>
          </p:cNvPr>
          <p:cNvSpPr>
            <a:spLocks noGrp="1"/>
          </p:cNvSpPr>
          <p:nvPr>
            <p:ph type="sldNum" sz="quarter" idx="5"/>
          </p:nvPr>
        </p:nvSpPr>
        <p:spPr/>
        <p:txBody>
          <a:bodyPr/>
          <a:lstStyle/>
          <a:p>
            <a:fld id="{A3ED8765-8EF3-408C-9341-152904E414ED}" type="slidenum">
              <a:rPr lang="zh-CN" altLang="en-US" smtClean="0"/>
              <a:t>7</a:t>
            </a:fld>
            <a:endParaRPr lang="zh-CN" altLang="en-US"/>
          </a:p>
        </p:txBody>
      </p:sp>
    </p:spTree>
    <p:extLst>
      <p:ext uri="{BB962C8B-B14F-4D97-AF65-F5344CB8AC3E}">
        <p14:creationId xmlns:p14="http://schemas.microsoft.com/office/powerpoint/2010/main" val="825814576"/>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853FD295-9CDD-932C-3824-C81D1A8A4807}"/>
            </a:ext>
          </a:extLst>
        </p:cNvPr>
        <p:cNvGrpSpPr/>
        <p:nvPr/>
      </p:nvGrpSpPr>
      <p:grpSpPr>
        <a:xfrm>
          <a:off x="0" y="0"/>
          <a:ext cx="0" cy="0"/>
        </a:xfrm>
      </p:grpSpPr>
      <p:sp>
        <p:nvSpPr>
          <p:cNvPr id="2" name="幻灯片图像占位符 1">
            <a:extLst>
              <a:ext uri="{FF2B5EF4-FFF2-40B4-BE49-F238E27FC236}">
                <a16:creationId xmlns:a16="http://schemas.microsoft.com/office/drawing/2014/main" id="{354084D7-2506-028A-F861-33584D21B98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3388496-7B39-68B5-DE0F-59F95EA43FAC}"/>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AD20C3AC-DAA4-D147-A583-4A06DA72D2F2}"/>
              </a:ext>
            </a:extLst>
          </p:cNvPr>
          <p:cNvSpPr>
            <a:spLocks noGrp="1"/>
          </p:cNvSpPr>
          <p:nvPr>
            <p:ph type="sldNum" sz="quarter" idx="5"/>
          </p:nvPr>
        </p:nvSpPr>
        <p:spPr/>
        <p:txBody>
          <a:bodyPr/>
          <a:lstStyle/>
          <a:p>
            <a:fld id="{A3ED8765-8EF3-408C-9341-152904E414ED}" type="slidenum">
              <a:rPr lang="zh-CN" altLang="en-US" smtClean="0"/>
              <a:t>8</a:t>
            </a:fld>
            <a:endParaRPr lang="zh-CN" altLang="en-US"/>
          </a:p>
        </p:txBody>
      </p:sp>
    </p:spTree>
    <p:extLst>
      <p:ext uri="{BB962C8B-B14F-4D97-AF65-F5344CB8AC3E}">
        <p14:creationId xmlns:p14="http://schemas.microsoft.com/office/powerpoint/2010/main" val="1365581921"/>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D0149E95-4299-FB16-D72F-79AD94D0F4A3}"/>
            </a:ext>
          </a:extLst>
        </p:cNvPr>
        <p:cNvGrpSpPr/>
        <p:nvPr/>
      </p:nvGrpSpPr>
      <p:grpSpPr>
        <a:xfrm>
          <a:off x="0" y="0"/>
          <a:ext cx="0" cy="0"/>
        </a:xfrm>
      </p:grpSpPr>
      <p:sp>
        <p:nvSpPr>
          <p:cNvPr id="2" name="幻灯片图像占位符 1">
            <a:extLst>
              <a:ext uri="{FF2B5EF4-FFF2-40B4-BE49-F238E27FC236}">
                <a16:creationId xmlns:a16="http://schemas.microsoft.com/office/drawing/2014/main" id="{6265F80E-6FC2-1B2D-DC70-7E301C4CEB1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DDF2E06-C2B1-904E-61B5-338288E7E9F7}"/>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11AAC0FA-07ED-16AA-FE33-BA916E3D67C2}"/>
              </a:ext>
            </a:extLst>
          </p:cNvPr>
          <p:cNvSpPr>
            <a:spLocks noGrp="1"/>
          </p:cNvSpPr>
          <p:nvPr>
            <p:ph type="sldNum" sz="quarter" idx="5"/>
          </p:nvPr>
        </p:nvSpPr>
        <p:spPr/>
        <p:txBody>
          <a:bodyPr/>
          <a:lstStyle/>
          <a:p>
            <a:fld id="{A3ED8765-8EF3-408C-9341-152904E414ED}" type="slidenum">
              <a:rPr lang="zh-CN" altLang="en-US" smtClean="0"/>
              <a:t>11</a:t>
            </a:fld>
            <a:endParaRPr lang="zh-CN" altLang="en-US"/>
          </a:p>
        </p:txBody>
      </p:sp>
    </p:spTree>
    <p:extLst>
      <p:ext uri="{BB962C8B-B14F-4D97-AF65-F5344CB8AC3E}">
        <p14:creationId xmlns:p14="http://schemas.microsoft.com/office/powerpoint/2010/main" val="1840646753"/>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6A1DCDD2-6EE9-F3C2-E06C-17B3E0DBE301}"/>
            </a:ext>
          </a:extLst>
        </p:cNvPr>
        <p:cNvGrpSpPr/>
        <p:nvPr/>
      </p:nvGrpSpPr>
      <p:grpSpPr>
        <a:xfrm>
          <a:off x="0" y="0"/>
          <a:ext cx="0" cy="0"/>
        </a:xfrm>
      </p:grpSpPr>
      <p:sp>
        <p:nvSpPr>
          <p:cNvPr id="2" name="幻灯片图像占位符 1">
            <a:extLst>
              <a:ext uri="{FF2B5EF4-FFF2-40B4-BE49-F238E27FC236}">
                <a16:creationId xmlns:a16="http://schemas.microsoft.com/office/drawing/2014/main" id="{27A20E1C-7644-8729-5FC7-9BB3EC73005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9FD2F7E-A018-70BD-EB0C-7077AEEEADFD}"/>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C82A0B4F-7BF5-AFDF-B5F0-8B4EAC00E62E}"/>
              </a:ext>
            </a:extLst>
          </p:cNvPr>
          <p:cNvSpPr>
            <a:spLocks noGrp="1"/>
          </p:cNvSpPr>
          <p:nvPr>
            <p:ph type="sldNum" sz="quarter" idx="5"/>
          </p:nvPr>
        </p:nvSpPr>
        <p:spPr/>
        <p:txBody>
          <a:bodyPr/>
          <a:lstStyle/>
          <a:p>
            <a:fld id="{A3ED8765-8EF3-408C-9341-152904E414ED}" type="slidenum">
              <a:rPr lang="zh-CN" altLang="en-US" smtClean="0"/>
              <a:t>16</a:t>
            </a:fld>
            <a:endParaRPr lang="zh-CN" altLang="en-US"/>
          </a:p>
        </p:txBody>
      </p:sp>
    </p:spTree>
    <p:extLst>
      <p:ext uri="{BB962C8B-B14F-4D97-AF65-F5344CB8AC3E}">
        <p14:creationId xmlns:p14="http://schemas.microsoft.com/office/powerpoint/2010/main" val="299389152"/>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image" Target="../media/image3.png" /><Relationship Id="rId3" Type="http://schemas.openxmlformats.org/officeDocument/2006/relationships/image" Target="../media/image4.svg" /><Relationship Id="rId4"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800E8C3-118A-4F16-8AA6-205CA82DA3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F3117BF-DB14-42A3-916F-A83F1456CC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9E4F5DE-235B-46B8-9B38-772C2BABA9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3F17044-FDBE-4A1D-9A92-0F982701C1E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FC5AD7F-2C2F-4F4E-818E-758C13BCD62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233FD87-9D92-474C-BFC5-CE825739E68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D017982-D69B-4C91-AA16-34D019410BA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F1BE771-95A3-42E6-A151-D00DF14A36C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C4FA666-C6ED-44C5-8B4E-77FA922B20B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D7B6770-07CE-4847-8F3D-4CC00046AF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E3F08C8-3CA2-42CE-B3CB-94C06E54E7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bg>
      <p:bgPr>
        <a:solidFill>
          <a:schemeClr val="bg1"/>
        </a:solidFill>
        <a:effectLst/>
      </p:bgPr>
    </p:bg>
    <p:spTree>
      <p:nvGrpSpPr>
        <p:cNvPr id="1" name=""/>
        <p:cNvGrpSpPr/>
        <p:nvPr/>
      </p:nvGrpSpPr>
      <p:grpSpPr>
        <a:xfrm>
          <a:off x="0" y="0"/>
          <a:ext cx="0" cy="0"/>
        </a:xfrm>
      </p:grpSpPr>
      <p:sp>
        <p:nvSpPr>
          <p:cNvPr id="3" name="副标题 2">
            <a:extLst>
              <a:ext uri="{FF2B5EF4-FFF2-40B4-BE49-F238E27FC236}">
                <a16:creationId xmlns:a16="http://schemas.microsoft.com/office/drawing/2014/main" id="{7B92446F-19D7-C41B-8C6A-9C02F9A482A0}"/>
              </a:ext>
            </a:extLst>
          </p:cNvPr>
          <p:cNvSpPr>
            <a:spLocks noGrp="1"/>
          </p:cNvSpPr>
          <p:nvPr>
            <p:ph type="subTitle" idx="1"/>
          </p:nvPr>
        </p:nvSpPr>
        <p:spPr>
          <a:xfrm>
            <a:off x="1352234" y="4152699"/>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45FC28F3-4C88-67AE-CAB5-DE5F055F3E75}"/>
              </a:ext>
            </a:extLst>
          </p:cNvPr>
          <p:cNvSpPr>
            <a:spLocks noGrp="1"/>
          </p:cNvSpPr>
          <p:nvPr>
            <p:ph type="dt" sz="half" idx="10"/>
          </p:nvPr>
        </p:nvSpPr>
        <p:spPr/>
        <p:txBody>
          <a:bodyPr/>
          <a:lstStyle/>
          <a:p>
            <a:fld id="{05EB3A6E-0EAB-4BF5-8F26-024D786D5B58}" type="datetimeFigureOut">
              <a:rPr lang="zh-CN" altLang="en-US" smtClean="0"/>
              <a:t>2024/3/24</a:t>
            </a:fld>
            <a:endParaRPr lang="zh-CN" altLang="en-US"/>
          </a:p>
        </p:txBody>
      </p:sp>
      <p:sp>
        <p:nvSpPr>
          <p:cNvPr id="5" name="页脚占位符 4">
            <a:extLst>
              <a:ext uri="{FF2B5EF4-FFF2-40B4-BE49-F238E27FC236}">
                <a16:creationId xmlns:a16="http://schemas.microsoft.com/office/drawing/2014/main" id="{BC625312-8E36-F1FE-993A-A72CF648003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E76F544-D711-A245-D6BE-8840B8F35A85}"/>
              </a:ext>
            </a:extLst>
          </p:cNvPr>
          <p:cNvSpPr>
            <a:spLocks noGrp="1"/>
          </p:cNvSpPr>
          <p:nvPr>
            <p:ph type="sldNum" sz="quarter" idx="12"/>
          </p:nvPr>
        </p:nvSpPr>
        <p:spPr>
          <a:xfrm>
            <a:off x="8610600" y="6356350"/>
            <a:ext cx="2743200" cy="365125"/>
          </a:xfrm>
          <a:prstGeom prst="rect">
            <a:avLst/>
          </a:prstGeom>
        </p:spPr>
        <p:txBody>
          <a:bodyPr/>
          <a:lstStyle/>
          <a:p>
            <a:fld id="{CB3B210C-FDAF-4EC9-A655-6EB8F7075FBA}" type="slidenum">
              <a:rPr lang="zh-CN" altLang="en-US" smtClean="0"/>
              <a:t>‹#›</a:t>
            </a:fld>
            <a:endParaRPr lang="zh-CN" altLang="en-US"/>
          </a:p>
        </p:txBody>
      </p:sp>
      <p:sp>
        <p:nvSpPr>
          <p:cNvPr id="7" name="矩形 6">
            <a:extLst>
              <a:ext uri="{FF2B5EF4-FFF2-40B4-BE49-F238E27FC236}">
                <a16:creationId xmlns:a16="http://schemas.microsoft.com/office/drawing/2014/main" id="{18F87004-71F7-981C-793E-85D9266E9306}"/>
              </a:ext>
            </a:extLst>
          </p:cNvPr>
          <p:cNvSpPr/>
          <p:nvPr userDrawn="1"/>
        </p:nvSpPr>
        <p:spPr>
          <a:xfrm>
            <a:off x="0" y="1849004"/>
            <a:ext cx="12192000" cy="1854063"/>
          </a:xfrm>
          <a:prstGeom prst="rect">
            <a:avLst/>
          </a:prstGeom>
          <a:solidFill>
            <a:srgbClr val="0460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a:extLst>
              <a:ext uri="{FF2B5EF4-FFF2-40B4-BE49-F238E27FC236}">
                <a16:creationId xmlns:a16="http://schemas.microsoft.com/office/drawing/2014/main" id="{EAAD11E7-E139-0FE4-2A6B-EDE7FA84AACC}"/>
              </a:ext>
            </a:extLst>
          </p:cNvPr>
          <p:cNvSpPr>
            <a:spLocks noGrp="1"/>
          </p:cNvSpPr>
          <p:nvPr>
            <p:ph type="ctrTitle"/>
          </p:nvPr>
        </p:nvSpPr>
        <p:spPr>
          <a:xfrm>
            <a:off x="666750" y="2184146"/>
            <a:ext cx="10858500" cy="1244854"/>
          </a:xfrm>
        </p:spPr>
        <p:txBody>
          <a:bodyPr anchor="b">
            <a:normAutofit/>
          </a:bodyPr>
          <a:lstStyle>
            <a:lvl1pPr algn="ctr">
              <a:defRPr sz="4800">
                <a:solidFill>
                  <a:schemeClr val="bg1"/>
                </a:solidFill>
              </a:defRPr>
            </a:lvl1pPr>
          </a:lstStyle>
          <a:p>
            <a:r>
              <a:rPr lang="zh-CN" altLang="en-US"/>
              <a:t>单击此处编辑母版标题样式</a:t>
            </a:r>
          </a:p>
        </p:txBody>
      </p:sp>
      <p:sp>
        <p:nvSpPr>
          <p:cNvPr id="10" name="矩形 9">
            <a:extLst>
              <a:ext uri="{FF2B5EF4-FFF2-40B4-BE49-F238E27FC236}">
                <a16:creationId xmlns:a16="http://schemas.microsoft.com/office/drawing/2014/main" id="{BF94EA05-DB68-2D6A-FA72-87A73A81B292}"/>
              </a:ext>
            </a:extLst>
          </p:cNvPr>
          <p:cNvSpPr/>
          <p:nvPr userDrawn="1"/>
        </p:nvSpPr>
        <p:spPr>
          <a:xfrm>
            <a:off x="0" y="0"/>
            <a:ext cx="12192000" cy="10495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3486068864"/>
      </p:ext>
    </p:extLst>
  </p:cSld>
  <p:clrMapOvr>
    <a:masterClrMapping/>
  </p:clrMapOvr>
  <p:transition/>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a:extLst>
              <a:ext uri="{FF2B5EF4-FFF2-40B4-BE49-F238E27FC236}">
                <a16:creationId xmlns:a16="http://schemas.microsoft.com/office/drawing/2014/main" id="{9A1758CE-112E-33DD-CF1E-39A96457AF4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15C4D05-6E7D-431D-73F7-12ACBEE85F25}"/>
              </a:ext>
            </a:extLst>
          </p:cNvPr>
          <p:cNvSpPr>
            <a:spLocks noGrp="1"/>
          </p:cNvSpPr>
          <p:nvPr>
            <p:ph type="dt" sz="half" idx="10"/>
          </p:nvPr>
        </p:nvSpPr>
        <p:spPr/>
        <p:txBody>
          <a:bodyPr/>
          <a:lstStyle/>
          <a:p>
            <a:fld id="{05EB3A6E-0EAB-4BF5-8F26-024D786D5B58}" type="datetimeFigureOut">
              <a:rPr lang="zh-CN" altLang="en-US" smtClean="0"/>
              <a:t>2024/3/24</a:t>
            </a:fld>
            <a:endParaRPr lang="zh-CN" altLang="en-US"/>
          </a:p>
        </p:txBody>
      </p:sp>
      <p:sp>
        <p:nvSpPr>
          <p:cNvPr id="4" name="页脚占位符 3">
            <a:extLst>
              <a:ext uri="{FF2B5EF4-FFF2-40B4-BE49-F238E27FC236}">
                <a16:creationId xmlns:a16="http://schemas.microsoft.com/office/drawing/2014/main" id="{76EE816D-0BAD-6A22-4420-92A09844776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6E5B92E4-54D1-629F-1C06-259AF21A56CD}"/>
              </a:ext>
            </a:extLst>
          </p:cNvPr>
          <p:cNvSpPr>
            <a:spLocks noGrp="1"/>
          </p:cNvSpPr>
          <p:nvPr>
            <p:ph type="sldNum" sz="quarter" idx="12"/>
          </p:nvPr>
        </p:nvSpPr>
        <p:spPr>
          <a:xfrm>
            <a:off x="8610600" y="6356350"/>
            <a:ext cx="2743200" cy="365125"/>
          </a:xfrm>
          <a:prstGeom prst="rect">
            <a:avLst/>
          </a:prstGeom>
        </p:spPr>
        <p:txBody>
          <a:bodyPr/>
          <a:lstStyle/>
          <a:p>
            <a:fld id="{CB3B210C-FDAF-4EC9-A655-6EB8F7075FBA}" type="slidenum">
              <a:rPr lang="zh-CN" altLang="en-US" smtClean="0"/>
              <a:t>‹#›</a:t>
            </a:fld>
            <a:endParaRPr lang="zh-CN" altLang="en-US"/>
          </a:p>
        </p:txBody>
      </p:sp>
    </p:spTree>
    <p:extLst>
      <p:ext uri="{BB962C8B-B14F-4D97-AF65-F5344CB8AC3E}">
        <p14:creationId xmlns:p14="http://schemas.microsoft.com/office/powerpoint/2010/main" val="318215315"/>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Blank">
    <p:spTree>
      <p:nvGrpSpPr>
        <p:cNvPr id="1" name=""/>
        <p:cNvGrpSpPr/>
        <p:nvPr/>
      </p:nvGrpSpPr>
      <p:grpSpPr>
        <a:xfrm>
          <a:off x="0" y="0"/>
          <a:ext cx="0" cy="0"/>
        </a:xfrm>
      </p:grpSpPr>
      <p:sp>
        <p:nvSpPr>
          <p:cNvPr id="2" name="Date Placeholder 1">
            <a:extLst>
              <a:ext uri="{FF2B5EF4-FFF2-40B4-BE49-F238E27FC236}">
                <a16:creationId xmlns:a16="http://schemas.microsoft.com/office/drawing/2014/main" id="{9C9D6027-F7C7-4EF3-85DD-09E27ACEEACA}"/>
              </a:ext>
            </a:extLst>
          </p:cNvPr>
          <p:cNvSpPr>
            <a:spLocks noGrp="1"/>
          </p:cNvSpPr>
          <p:nvPr>
            <p:ph type="dt" sz="half" idx="10"/>
          </p:nvPr>
        </p:nvSpPr>
        <p:spPr/>
        <p:txBody>
          <a:bodyPr/>
          <a:lstStyle/>
          <a:p>
            <a:fld id="{B9109487-48C0-49BF-9A76-4EC48A3BB7C8}" type="datetime1">
              <a:rPr lang="zh-CN" altLang="en-US" smtClean="0"/>
              <a:t>2024/3/24</a:t>
            </a:fld>
            <a:endParaRPr lang="zh-CN" altLang="en-US"/>
          </a:p>
        </p:txBody>
      </p:sp>
      <p:sp>
        <p:nvSpPr>
          <p:cNvPr id="3" name="Footer Placeholder 2">
            <a:extLst>
              <a:ext uri="{FF2B5EF4-FFF2-40B4-BE49-F238E27FC236}">
                <a16:creationId xmlns:a16="http://schemas.microsoft.com/office/drawing/2014/main" id="{66262BA1-A5A7-45F4-B365-E880E1C324C3}"/>
              </a:ext>
            </a:extLst>
          </p:cNvPr>
          <p:cNvSpPr>
            <a:spLocks noGrp="1"/>
          </p:cNvSpPr>
          <p:nvPr>
            <p:ph type="ftr" sz="quarter" idx="11"/>
          </p:nvPr>
        </p:nvSpPr>
        <p:spPr/>
        <p:txBody>
          <a:bodyPr/>
          <a:lstStyle/>
          <a:p>
            <a:endParaRPr lang="zh-CN" altLang="en-US"/>
          </a:p>
        </p:txBody>
      </p:sp>
      <p:sp>
        <p:nvSpPr>
          <p:cNvPr id="4" name="Slide Number Placeholder 3">
            <a:extLst>
              <a:ext uri="{FF2B5EF4-FFF2-40B4-BE49-F238E27FC236}">
                <a16:creationId xmlns:a16="http://schemas.microsoft.com/office/drawing/2014/main" id="{F80CF1E8-0939-4B4D-A4D3-E47E208FC47E}"/>
              </a:ext>
            </a:extLst>
          </p:cNvPr>
          <p:cNvSpPr>
            <a:spLocks noGrp="1"/>
          </p:cNvSpPr>
          <p:nvPr>
            <p:ph type="sldNum" sz="quarter" idx="12"/>
          </p:nvPr>
        </p:nvSpPr>
        <p:spPr/>
        <p:txBody>
          <a:bodyPr/>
          <a:lstStyle/>
          <a:p>
            <a:fld id="{7F65B630-C7FF-41C0-9923-C5E5E29EED81}" type="slidenum">
              <a:rPr lang="zh-CN" altLang="en-US" smtClean="0"/>
              <a:t>‹#›</a:t>
            </a:fld>
            <a:endParaRPr lang="zh-CN" altLang="en-US"/>
          </a:p>
        </p:txBody>
      </p:sp>
    </p:spTree>
    <p:extLst>
      <p:ext uri="{BB962C8B-B14F-4D97-AF65-F5344CB8AC3E}">
        <p14:creationId xmlns:p14="http://schemas.microsoft.com/office/powerpoint/2010/main" val="1297175760"/>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Closing">
    <p:spTree>
      <p:nvGrpSpPr>
        <p:cNvPr id="1" name=""/>
        <p:cNvGrpSpPr/>
        <p:nvPr/>
      </p:nvGrpSpPr>
      <p:grpSpPr>
        <a:xfrm>
          <a:off x="0" y="0"/>
          <a:ext cx="0" cy="0"/>
        </a:xfrm>
      </p:grpSpPr>
      <p:sp>
        <p:nvSpPr>
          <p:cNvPr id="3" name="矩形 2"/>
          <p:cNvSpPr/>
          <p:nvPr/>
        </p:nvSpPr>
        <p:spPr>
          <a:xfrm flipH="1">
            <a:off x="0" y="0"/>
            <a:ext cx="12192000" cy="6858000"/>
          </a:xfrm>
          <a:prstGeom prst="rect">
            <a:avLst/>
          </a:prstGeom>
          <a:blipFill>
            <a:blip r:embed="rId1">
              <a:extLst>
                <a:ext uri="{BEBA8EAE-BF5A-486C-A8C5-ECC9F3942E4B}">
                  <a14:imgProps xmlns:a14="http://schemas.microsoft.com/office/drawing/2010/main">
                    <a14:imgLayer xmlns:d3p1="http://schemas.openxmlformats.org/officeDocument/2006/relationships" d3p1:embed="">
                      <a14:imgEffect>
                        <a14:sharpenSoften amount="2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hasCustomPrompt="1"/>
          </p:nvPr>
        </p:nvSpPr>
        <p:spPr>
          <a:xfrm>
            <a:off x="660400" y="1845123"/>
            <a:ext cx="10858500" cy="1599162"/>
          </a:xfrm>
        </p:spPr>
        <p:txBody>
          <a:bodyPr anchor="ctr">
            <a:normAutofit/>
          </a:bodyPr>
          <a:lstStyle>
            <a:lvl1pPr>
              <a:defRPr sz="6000"/>
            </a:lvl1pPr>
          </a:lstStyle>
          <a:p>
            <a:pPr lvl="0"/>
            <a:r>
              <a:rPr lang="en-US"/>
              <a:t>Click to add title</a:t>
            </a:r>
          </a:p>
        </p:txBody>
      </p:sp>
      <p:sp>
        <p:nvSpPr>
          <p:cNvPr id="4" name="文本占位符 3"/>
          <p:cNvSpPr>
            <a:spLocks noGrp="1"/>
          </p:cNvSpPr>
          <p:nvPr>
            <p:ph type="body" sz="quarter" idx="13" hasCustomPrompt="1"/>
          </p:nvPr>
        </p:nvSpPr>
        <p:spPr>
          <a:xfrm>
            <a:off x="660400" y="4740768"/>
            <a:ext cx="4517887" cy="274320"/>
          </a:xfrm>
        </p:spPr>
        <p:txBody>
          <a:bodyPr anchor="ctr">
            <a:noAutofit/>
          </a:bodyPr>
          <a:lstStyle>
            <a:lvl1pPr marL="0" indent="0" algn="l">
              <a:lnSpc>
                <a:spcPct val="100000"/>
              </a:lnSpc>
              <a:spcBef>
                <a:spcPct val="0"/>
              </a:spcBef>
              <a:buNone/>
              <a:defRPr lang="en-US" sz="1200">
                <a:solidFill>
                  <a:schemeClr val="tx1"/>
                </a:solidFill>
              </a:defRPr>
            </a:lvl1pPr>
          </a:lstStyle>
          <a:p>
            <a:pPr lvl="0"/>
            <a:r>
              <a:rPr lang="en-US"/>
              <a:t>Presenter name</a:t>
            </a:r>
          </a:p>
        </p:txBody>
      </p:sp>
    </p:spTree>
    <p:extLst>
      <p:ext uri="{BB962C8B-B14F-4D97-AF65-F5344CB8AC3E}">
        <p14:creationId xmlns:p14="http://schemas.microsoft.com/office/powerpoint/2010/main" val="1624084367"/>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Section Header">
    <p:spTree>
      <p:nvGrpSpPr>
        <p:cNvPr id="1" name=""/>
        <p:cNvGrpSpPr/>
        <p:nvPr/>
      </p:nvGrpSpPr>
      <p:grpSpPr>
        <a:xfrm>
          <a:off x="0" y="0"/>
          <a:ext cx="0" cy="0"/>
        </a:xfrm>
      </p:grpSpPr>
      <p:pic>
        <p:nvPicPr>
          <p:cNvPr id="6" name="图片 5">
            <a:extLst>
              <a:ext uri="{FF2B5EF4-FFF2-40B4-BE49-F238E27FC236}">
                <a16:creationId xmlns:a16="http://schemas.microsoft.com/office/drawing/2014/main" id="{7FE4EA26-2AF9-F7AC-3553-9BE5009843E1}"/>
              </a:ext>
            </a:extLst>
          </p:cNvPr>
          <p:cNvPicPr>
            <a:picLocks noChangeAspect="1"/>
          </p:cNvPicPr>
          <p:nvPr userDrawn="1"/>
        </p:nvPicPr>
        <p:blipFill>
          <a:blip r:embed="rId1">
            <a:extLst>
              <a:ext uri="{28A0092B-C50C-407E-A947-70E740481C1C}">
                <a14:useLocalDpi xmlns:a14="http://schemas.microsoft.com/office/drawing/2010/main" val="0"/>
              </a:ext>
            </a:extLst>
          </a:blip>
          <a:srcRect t="14969" b="67053"/>
          <a:stretch>
            <a:fillRect/>
          </a:stretch>
        </p:blipFill>
        <p:spPr>
          <a:xfrm>
            <a:off x="0" y="0"/>
            <a:ext cx="12208466" cy="6858000"/>
          </a:xfrm>
          <a:prstGeom prst="rect">
            <a:avLst/>
          </a:prstGeom>
        </p:spPr>
      </p:pic>
      <p:sp>
        <p:nvSpPr>
          <p:cNvPr id="7" name="标题 1">
            <a:extLst>
              <a:ext uri="{FF2B5EF4-FFF2-40B4-BE49-F238E27FC236}">
                <a16:creationId xmlns:a16="http://schemas.microsoft.com/office/drawing/2014/main" id="{C129F93E-5614-6214-1E8E-83B202EBB275}"/>
              </a:ext>
            </a:extLst>
          </p:cNvPr>
          <p:cNvSpPr>
            <a:spLocks noGrp="1"/>
          </p:cNvSpPr>
          <p:nvPr>
            <p:ph type="title" hasCustomPrompt="1"/>
          </p:nvPr>
        </p:nvSpPr>
        <p:spPr>
          <a:xfrm>
            <a:off x="5547872" y="3373601"/>
            <a:ext cx="5971028" cy="480131"/>
          </a:xfrm>
        </p:spPr>
        <p:txBody>
          <a:bodyPr vert="horz" wrap="square" lIns="91440" tIns="45720" rIns="91440" bIns="45720" rtlCol="0" anchor="b">
            <a:spAutoFit/>
          </a:bodyPr>
          <a:lstStyle>
            <a:lvl1pPr>
              <a:defRPr lang="zh-CN" altLang="en-US" sz="2800">
                <a:solidFill>
                  <a:schemeClr val="tx1"/>
                </a:solidFill>
              </a:defRPr>
            </a:lvl1pPr>
          </a:lstStyle>
          <a:p>
            <a:pPr lvl="0" defTabSz="914354"/>
            <a:r>
              <a:rPr lang="en-US" altLang="zh-CN"/>
              <a:t>Click to edit Master title style</a:t>
            </a:r>
            <a:endParaRPr lang="zh-CN" altLang="en-US"/>
          </a:p>
        </p:txBody>
      </p:sp>
      <p:sp>
        <p:nvSpPr>
          <p:cNvPr id="8" name="文本占位符 2">
            <a:extLst>
              <a:ext uri="{FF2B5EF4-FFF2-40B4-BE49-F238E27FC236}">
                <a16:creationId xmlns:a16="http://schemas.microsoft.com/office/drawing/2014/main" id="{82B00839-B162-C7D6-130C-0CC389B59BB6}"/>
              </a:ext>
            </a:extLst>
          </p:cNvPr>
          <p:cNvSpPr>
            <a:spLocks noGrp="1"/>
          </p:cNvSpPr>
          <p:nvPr>
            <p:ph type="body" idx="1" hasCustomPrompt="1"/>
          </p:nvPr>
        </p:nvSpPr>
        <p:spPr>
          <a:xfrm>
            <a:off x="5547872" y="3853732"/>
            <a:ext cx="5971028" cy="286232"/>
          </a:xfrm>
        </p:spPr>
        <p:txBody>
          <a:bodyPr wrap="square">
            <a:spAutoFit/>
          </a:bodyPr>
          <a:lstStyle>
            <a:lvl1pPr marL="0" indent="0">
              <a:buNone/>
              <a:defRPr lang="en-US" altLang="zh-CN" sz="1400" kern="120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9" name="日期占位符 3">
            <a:extLst>
              <a:ext uri="{FF2B5EF4-FFF2-40B4-BE49-F238E27FC236}">
                <a16:creationId xmlns:a16="http://schemas.microsoft.com/office/drawing/2014/main" id="{2528EB8C-0873-BCEC-19C7-B5E3D3113D75}"/>
              </a:ext>
            </a:extLst>
          </p:cNvPr>
          <p:cNvSpPr>
            <a:spLocks noGrp="1"/>
          </p:cNvSpPr>
          <p:nvPr>
            <p:ph type="dt" sz="half" idx="10"/>
          </p:nvPr>
        </p:nvSpPr>
        <p:spPr>
          <a:xfrm>
            <a:off x="5504656" y="6438900"/>
            <a:ext cx="1802924" cy="215900"/>
          </a:xfrm>
        </p:spPr>
        <p:txBody>
          <a:bodyPr/>
          <a:lstStyle/>
          <a:p>
            <a:fld id="{6834F10D-3A58-4285-A9DB-D9098A7BEDDD}" type="datetime1">
              <a:rPr lang="zh-CN" altLang="en-US" smtClean="0"/>
              <a:t>2024/3/24</a:t>
            </a:fld>
            <a:endParaRPr lang="zh-CN" altLang="en-US"/>
          </a:p>
        </p:txBody>
      </p:sp>
      <p:sp>
        <p:nvSpPr>
          <p:cNvPr id="10" name="页脚占位符 4">
            <a:extLst>
              <a:ext uri="{FF2B5EF4-FFF2-40B4-BE49-F238E27FC236}">
                <a16:creationId xmlns:a16="http://schemas.microsoft.com/office/drawing/2014/main" id="{532CD8AB-EBE6-7F17-9C9C-83261CE6F622}"/>
              </a:ext>
            </a:extLst>
          </p:cNvPr>
          <p:cNvSpPr>
            <a:spLocks noGrp="1"/>
          </p:cNvSpPr>
          <p:nvPr>
            <p:ph type="ftr" sz="quarter" idx="11"/>
          </p:nvPr>
        </p:nvSpPr>
        <p:spPr>
          <a:xfrm>
            <a:off x="660401" y="6438900"/>
            <a:ext cx="3992171" cy="215900"/>
          </a:xfrm>
        </p:spPr>
        <p:txBody>
          <a:bodyPr/>
          <a:lstStyle/>
          <a:p>
            <a:endParaRPr lang="zh-CN" altLang="en-US"/>
          </a:p>
        </p:txBody>
      </p:sp>
      <p:sp>
        <p:nvSpPr>
          <p:cNvPr id="11" name="灯片编号占位符 5">
            <a:extLst>
              <a:ext uri="{FF2B5EF4-FFF2-40B4-BE49-F238E27FC236}">
                <a16:creationId xmlns:a16="http://schemas.microsoft.com/office/drawing/2014/main" id="{79446B15-759E-ABC8-8947-5DFFB3CA2F3B}"/>
              </a:ext>
            </a:extLst>
          </p:cNvPr>
          <p:cNvSpPr>
            <a:spLocks noGrp="1"/>
          </p:cNvSpPr>
          <p:nvPr>
            <p:ph type="sldNum" sz="quarter" idx="12"/>
          </p:nvPr>
        </p:nvSpPr>
        <p:spPr>
          <a:xfrm>
            <a:off x="8857452" y="6438900"/>
            <a:ext cx="2661448" cy="215900"/>
          </a:xfrm>
        </p:spPr>
        <p:txBody>
          <a:bodyPr/>
          <a:lstStyle/>
          <a:p>
            <a:fld id="{7F65B630-C7FF-41C0-9923-C5E5E29EED81}" type="slidenum">
              <a:rPr lang="zh-CN" altLang="en-US" smtClean="0"/>
              <a:t>‹#›</a:t>
            </a:fld>
            <a:endParaRPr lang="zh-CN" altLang="en-US"/>
          </a:p>
        </p:txBody>
      </p:sp>
      <p:pic>
        <p:nvPicPr>
          <p:cNvPr id="12" name="图形 11">
            <a:extLst>
              <a:ext uri="{FF2B5EF4-FFF2-40B4-BE49-F238E27FC236}">
                <a16:creationId xmlns:a16="http://schemas.microsoft.com/office/drawing/2014/main" id="{E693C26E-0BDD-4169-B997-D36AD9844E5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502777" y="1862567"/>
            <a:ext cx="3647632" cy="3492046"/>
          </a:xfrm>
          <a:prstGeom prst="rect">
            <a:avLst/>
          </a:prstGeom>
        </p:spPr>
      </p:pic>
    </p:spTree>
    <p:extLst>
      <p:ext uri="{BB962C8B-B14F-4D97-AF65-F5344CB8AC3E}">
        <p14:creationId xmlns:p14="http://schemas.microsoft.com/office/powerpoint/2010/main" val="2137518718"/>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Blank">
    <p:spTree>
      <p:nvGrpSpPr>
        <p:cNvPr id="1" name=""/>
        <p:cNvGrpSpPr/>
        <p:nvPr/>
      </p:nvGrpSpPr>
      <p:grpSpPr>
        <a:xfrm>
          <a:off x="0" y="0"/>
          <a:ext cx="0" cy="0"/>
        </a:xfrm>
      </p:grpSpPr>
      <p:sp>
        <p:nvSpPr>
          <p:cNvPr id="6" name="Date Placeholder 1">
            <a:extLst>
              <a:ext uri="{FF2B5EF4-FFF2-40B4-BE49-F238E27FC236}">
                <a16:creationId xmlns:a16="http://schemas.microsoft.com/office/drawing/2014/main" id="{F2D38FC1-877D-DCD2-CE21-F3D0E61F3076}"/>
              </a:ext>
            </a:extLst>
          </p:cNvPr>
          <p:cNvSpPr>
            <a:spLocks noGrp="1"/>
          </p:cNvSpPr>
          <p:nvPr>
            <p:ph type="dt" sz="half" idx="10"/>
          </p:nvPr>
        </p:nvSpPr>
        <p:spPr>
          <a:xfrm>
            <a:off x="5504656" y="6438900"/>
            <a:ext cx="1802924" cy="215900"/>
          </a:xfrm>
        </p:spPr>
        <p:txBody>
          <a:bodyPr/>
          <a:lstStyle/>
          <a:p>
            <a:fld id="{89FE6259-6234-4DBA-A737-C869FCC90CD2}" type="datetime1">
              <a:rPr lang="zh-CN" altLang="en-US" smtClean="0"/>
              <a:t>2024/3/24</a:t>
            </a:fld>
            <a:endParaRPr lang="zh-CN" altLang="en-US"/>
          </a:p>
        </p:txBody>
      </p:sp>
      <p:sp>
        <p:nvSpPr>
          <p:cNvPr id="7" name="Footer Placeholder 2">
            <a:extLst>
              <a:ext uri="{FF2B5EF4-FFF2-40B4-BE49-F238E27FC236}">
                <a16:creationId xmlns:a16="http://schemas.microsoft.com/office/drawing/2014/main" id="{506501E5-1878-8B93-1993-2FCD8A459AC7}"/>
              </a:ext>
            </a:extLst>
          </p:cNvPr>
          <p:cNvSpPr>
            <a:spLocks noGrp="1"/>
          </p:cNvSpPr>
          <p:nvPr>
            <p:ph type="ftr" sz="quarter" idx="11"/>
          </p:nvPr>
        </p:nvSpPr>
        <p:spPr>
          <a:xfrm>
            <a:off x="660401" y="6438900"/>
            <a:ext cx="3992171" cy="215900"/>
          </a:xfrm>
        </p:spPr>
        <p:txBody>
          <a:bodyPr/>
          <a:lstStyle/>
          <a:p>
            <a:endParaRPr lang="zh-CN" altLang="en-US"/>
          </a:p>
        </p:txBody>
      </p:sp>
      <p:sp>
        <p:nvSpPr>
          <p:cNvPr id="8" name="Slide Number Placeholder 3">
            <a:extLst>
              <a:ext uri="{FF2B5EF4-FFF2-40B4-BE49-F238E27FC236}">
                <a16:creationId xmlns:a16="http://schemas.microsoft.com/office/drawing/2014/main" id="{394ADEC4-CA79-05F8-C630-E8F23BDA504F}"/>
              </a:ext>
            </a:extLst>
          </p:cNvPr>
          <p:cNvSpPr>
            <a:spLocks noGrp="1"/>
          </p:cNvSpPr>
          <p:nvPr>
            <p:ph type="sldNum" sz="quarter" idx="12"/>
          </p:nvPr>
        </p:nvSpPr>
        <p:spPr>
          <a:xfrm>
            <a:off x="8857452" y="6438900"/>
            <a:ext cx="2661448" cy="215900"/>
          </a:xfrm>
        </p:spPr>
        <p:txBody>
          <a:bodyPr/>
          <a:lstStyle/>
          <a:p>
            <a:fld id="{7F65B630-C7FF-41C0-9923-C5E5E29EED81}" type="slidenum">
              <a:rPr lang="zh-CN" altLang="en-US" smtClean="0"/>
              <a:t>‹#›</a:t>
            </a:fld>
            <a:endParaRPr lang="zh-CN" altLang="en-US"/>
          </a:p>
        </p:txBody>
      </p:sp>
    </p:spTree>
    <p:extLst>
      <p:ext uri="{BB962C8B-B14F-4D97-AF65-F5344CB8AC3E}">
        <p14:creationId xmlns:p14="http://schemas.microsoft.com/office/powerpoint/2010/main" val="4009218064"/>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Blank">
    <p:spTree>
      <p:nvGrpSpPr>
        <p:cNvPr id="1" name=""/>
        <p:cNvGrpSpPr/>
        <p:nvPr/>
      </p:nvGrpSpPr>
      <p:grpSpPr>
        <a:xfrm>
          <a:off x="0" y="0"/>
          <a:ext cx="0" cy="0"/>
        </a:xfrm>
      </p:grpSpPr>
      <p:sp>
        <p:nvSpPr>
          <p:cNvPr id="6" name="Date Placeholder 1">
            <a:extLst>
              <a:ext uri="{FF2B5EF4-FFF2-40B4-BE49-F238E27FC236}">
                <a16:creationId xmlns:a16="http://schemas.microsoft.com/office/drawing/2014/main" id="{A1C3E9F9-0BD3-36CA-086D-27803B229EF7}"/>
              </a:ext>
            </a:extLst>
          </p:cNvPr>
          <p:cNvSpPr>
            <a:spLocks noGrp="1"/>
          </p:cNvSpPr>
          <p:nvPr>
            <p:ph type="dt" sz="half" idx="10"/>
          </p:nvPr>
        </p:nvSpPr>
        <p:spPr>
          <a:xfrm>
            <a:off x="5504656" y="6438900"/>
            <a:ext cx="1802924" cy="215900"/>
          </a:xfrm>
        </p:spPr>
        <p:txBody>
          <a:bodyPr/>
          <a:lstStyle/>
          <a:p>
            <a:fld id="{A50ECBEB-8597-4EA4-9D29-E1D7025CFAA0}" type="datetime1">
              <a:rPr lang="zh-CN" altLang="en-US" smtClean="0"/>
              <a:t>2024/3/24</a:t>
            </a:fld>
            <a:endParaRPr lang="zh-CN" altLang="en-US"/>
          </a:p>
        </p:txBody>
      </p:sp>
      <p:sp>
        <p:nvSpPr>
          <p:cNvPr id="7" name="Footer Placeholder 2">
            <a:extLst>
              <a:ext uri="{FF2B5EF4-FFF2-40B4-BE49-F238E27FC236}">
                <a16:creationId xmlns:a16="http://schemas.microsoft.com/office/drawing/2014/main" id="{F05BFAFB-91AF-2109-0BB1-459C4903D6AA}"/>
              </a:ext>
            </a:extLst>
          </p:cNvPr>
          <p:cNvSpPr>
            <a:spLocks noGrp="1"/>
          </p:cNvSpPr>
          <p:nvPr>
            <p:ph type="ftr" sz="quarter" idx="11"/>
          </p:nvPr>
        </p:nvSpPr>
        <p:spPr>
          <a:xfrm>
            <a:off x="660401" y="6438900"/>
            <a:ext cx="3992171" cy="215900"/>
          </a:xfrm>
        </p:spPr>
        <p:txBody>
          <a:bodyPr/>
          <a:lstStyle/>
          <a:p>
            <a:endParaRPr lang="zh-CN" altLang="en-US"/>
          </a:p>
        </p:txBody>
      </p:sp>
      <p:sp>
        <p:nvSpPr>
          <p:cNvPr id="8" name="Slide Number Placeholder 3">
            <a:extLst>
              <a:ext uri="{FF2B5EF4-FFF2-40B4-BE49-F238E27FC236}">
                <a16:creationId xmlns:a16="http://schemas.microsoft.com/office/drawing/2014/main" id="{3CA3586B-3274-4051-F199-2B99CA63C6EE}"/>
              </a:ext>
            </a:extLst>
          </p:cNvPr>
          <p:cNvSpPr>
            <a:spLocks noGrp="1"/>
          </p:cNvSpPr>
          <p:nvPr>
            <p:ph type="sldNum" sz="quarter" idx="12"/>
          </p:nvPr>
        </p:nvSpPr>
        <p:spPr>
          <a:xfrm>
            <a:off x="8857452" y="6438900"/>
            <a:ext cx="2661448" cy="215900"/>
          </a:xfrm>
        </p:spPr>
        <p:txBody>
          <a:bodyPr/>
          <a:lstStyle/>
          <a:p>
            <a:fld id="{7F65B630-C7FF-41C0-9923-C5E5E29EED81}" type="slidenum">
              <a:rPr lang="zh-CN" altLang="en-US" smtClean="0"/>
              <a:t>‹#›</a:t>
            </a:fld>
            <a:endParaRPr lang="zh-CN" altLang="en-US"/>
          </a:p>
        </p:txBody>
      </p:sp>
    </p:spTree>
    <p:extLst>
      <p:ext uri="{BB962C8B-B14F-4D97-AF65-F5344CB8AC3E}">
        <p14:creationId xmlns:p14="http://schemas.microsoft.com/office/powerpoint/2010/main" val="2479656439"/>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Title Only">
    <p:spTree>
      <p:nvGrpSpPr>
        <p:cNvPr id="1" name=""/>
        <p:cNvGrpSpPr/>
        <p:nvPr/>
      </p:nvGrpSpPr>
      <p:grpSpPr>
        <a:xfrm>
          <a:off x="0" y="0"/>
          <a:ext cx="0" cy="0"/>
        </a:xfrm>
      </p:grpSpPr>
      <p:sp>
        <p:nvSpPr>
          <p:cNvPr id="6" name="标题 1">
            <a:extLst>
              <a:ext uri="{FF2B5EF4-FFF2-40B4-BE49-F238E27FC236}">
                <a16:creationId xmlns:a16="http://schemas.microsoft.com/office/drawing/2014/main" id="{5301C4DA-2FF1-D4B2-13B8-D8FF9537A0EF}"/>
              </a:ext>
            </a:extLst>
          </p:cNvPr>
          <p:cNvSpPr>
            <a:spLocks noGrp="1"/>
          </p:cNvSpPr>
          <p:nvPr>
            <p:ph type="title"/>
          </p:nvPr>
        </p:nvSpPr>
        <p:spPr>
          <a:xfrm>
            <a:off x="660400" y="0"/>
            <a:ext cx="10858500" cy="1028700"/>
          </a:xfrm>
        </p:spPr>
        <p:txBody>
          <a:bodyPr/>
          <a:lstStyle/>
          <a:p>
            <a:r>
              <a:rPr lang="en-US" altLang="zh-CN"/>
              <a:t>Click to edit Master title style</a:t>
            </a:r>
            <a:endParaRPr lang="zh-CN" altLang="en-US"/>
          </a:p>
        </p:txBody>
      </p:sp>
      <p:sp>
        <p:nvSpPr>
          <p:cNvPr id="7" name="日期占位符 2">
            <a:extLst>
              <a:ext uri="{FF2B5EF4-FFF2-40B4-BE49-F238E27FC236}">
                <a16:creationId xmlns:a16="http://schemas.microsoft.com/office/drawing/2014/main" id="{51BE0811-5126-D908-725C-5D85586DAAB6}"/>
              </a:ext>
            </a:extLst>
          </p:cNvPr>
          <p:cNvSpPr>
            <a:spLocks noGrp="1"/>
          </p:cNvSpPr>
          <p:nvPr>
            <p:ph type="dt" sz="half" idx="10"/>
          </p:nvPr>
        </p:nvSpPr>
        <p:spPr>
          <a:xfrm>
            <a:off x="5504656" y="6438900"/>
            <a:ext cx="1802924" cy="215900"/>
          </a:xfrm>
        </p:spPr>
        <p:txBody>
          <a:bodyPr/>
          <a:lstStyle/>
          <a:p>
            <a:fld id="{748B5987-9647-4253-899C-3B9819D6D8A0}" type="datetime1">
              <a:rPr lang="zh-CN" altLang="en-US" smtClean="0"/>
              <a:t>2024/3/24</a:t>
            </a:fld>
            <a:endParaRPr lang="zh-CN" altLang="en-US"/>
          </a:p>
        </p:txBody>
      </p:sp>
      <p:sp>
        <p:nvSpPr>
          <p:cNvPr id="8" name="页脚占位符 3">
            <a:extLst>
              <a:ext uri="{FF2B5EF4-FFF2-40B4-BE49-F238E27FC236}">
                <a16:creationId xmlns:a16="http://schemas.microsoft.com/office/drawing/2014/main" id="{96239903-84AE-5C84-7EC0-1895285B2CF3}"/>
              </a:ext>
            </a:extLst>
          </p:cNvPr>
          <p:cNvSpPr>
            <a:spLocks noGrp="1"/>
          </p:cNvSpPr>
          <p:nvPr>
            <p:ph type="ftr" sz="quarter" idx="11"/>
          </p:nvPr>
        </p:nvSpPr>
        <p:spPr>
          <a:xfrm>
            <a:off x="660401" y="6438900"/>
            <a:ext cx="3992171" cy="215900"/>
          </a:xfrm>
        </p:spPr>
        <p:txBody>
          <a:bodyPr/>
          <a:lstStyle/>
          <a:p>
            <a:endParaRPr lang="zh-CN" altLang="en-US"/>
          </a:p>
        </p:txBody>
      </p:sp>
      <p:sp>
        <p:nvSpPr>
          <p:cNvPr id="9" name="灯片编号占位符 4">
            <a:extLst>
              <a:ext uri="{FF2B5EF4-FFF2-40B4-BE49-F238E27FC236}">
                <a16:creationId xmlns:a16="http://schemas.microsoft.com/office/drawing/2014/main" id="{BFD3748F-958B-8260-DAC2-A6C56588FBBF}"/>
              </a:ext>
            </a:extLst>
          </p:cNvPr>
          <p:cNvSpPr>
            <a:spLocks noGrp="1"/>
          </p:cNvSpPr>
          <p:nvPr>
            <p:ph type="sldNum" sz="quarter" idx="12"/>
          </p:nvPr>
        </p:nvSpPr>
        <p:spPr>
          <a:xfrm>
            <a:off x="8857452" y="6438900"/>
            <a:ext cx="2661448" cy="215900"/>
          </a:xfrm>
        </p:spPr>
        <p:txBody>
          <a:bodyPr/>
          <a:lstStyle/>
          <a:p>
            <a:fld id="{7F65B630-C7FF-41C0-9923-C5E5E29EED81}" type="slidenum">
              <a:rPr lang="zh-CN" altLang="en-US" smtClean="0"/>
              <a:t>‹#›</a:t>
            </a:fld>
            <a:endParaRPr lang="zh-CN" altLang="en-US"/>
          </a:p>
        </p:txBody>
      </p:sp>
    </p:spTree>
    <p:extLst>
      <p:ext uri="{BB962C8B-B14F-4D97-AF65-F5344CB8AC3E}">
        <p14:creationId xmlns:p14="http://schemas.microsoft.com/office/powerpoint/2010/main" val="1216229473"/>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Blank">
    <p:spTree>
      <p:nvGrpSpPr>
        <p:cNvPr id="1" name=""/>
        <p:cNvGrpSpPr/>
        <p:nvPr/>
      </p:nvGrpSpPr>
      <p:grpSpPr>
        <a:xfrm>
          <a:off x="0" y="0"/>
          <a:ext cx="0" cy="0"/>
        </a:xfrm>
      </p:grpSpPr>
      <p:sp>
        <p:nvSpPr>
          <p:cNvPr id="6" name="Date Placeholder 1">
            <a:extLst>
              <a:ext uri="{FF2B5EF4-FFF2-40B4-BE49-F238E27FC236}">
                <a16:creationId xmlns:a16="http://schemas.microsoft.com/office/drawing/2014/main" id="{D5EA2212-0375-66E4-8FE4-765FF7A0D37F}"/>
              </a:ext>
            </a:extLst>
          </p:cNvPr>
          <p:cNvSpPr>
            <a:spLocks noGrp="1"/>
          </p:cNvSpPr>
          <p:nvPr>
            <p:ph type="dt" sz="half" idx="10"/>
          </p:nvPr>
        </p:nvSpPr>
        <p:spPr>
          <a:xfrm>
            <a:off x="5504656" y="6438900"/>
            <a:ext cx="1802924" cy="215900"/>
          </a:xfrm>
        </p:spPr>
        <p:txBody>
          <a:bodyPr/>
          <a:lstStyle/>
          <a:p>
            <a:fld id="{E58670B5-98E1-4766-92E0-081A9098833E}" type="datetime1">
              <a:rPr lang="zh-CN" altLang="en-US" smtClean="0"/>
              <a:t>2024/3/24</a:t>
            </a:fld>
            <a:endParaRPr lang="zh-CN" altLang="en-US"/>
          </a:p>
        </p:txBody>
      </p:sp>
      <p:sp>
        <p:nvSpPr>
          <p:cNvPr id="7" name="Footer Placeholder 2">
            <a:extLst>
              <a:ext uri="{FF2B5EF4-FFF2-40B4-BE49-F238E27FC236}">
                <a16:creationId xmlns:a16="http://schemas.microsoft.com/office/drawing/2014/main" id="{D68F3AB3-1F46-1F22-8CF2-A60ADC7350CE}"/>
              </a:ext>
            </a:extLst>
          </p:cNvPr>
          <p:cNvSpPr>
            <a:spLocks noGrp="1"/>
          </p:cNvSpPr>
          <p:nvPr>
            <p:ph type="ftr" sz="quarter" idx="11"/>
          </p:nvPr>
        </p:nvSpPr>
        <p:spPr>
          <a:xfrm>
            <a:off x="660401" y="6438900"/>
            <a:ext cx="3992171" cy="215900"/>
          </a:xfrm>
        </p:spPr>
        <p:txBody>
          <a:bodyPr/>
          <a:lstStyle/>
          <a:p>
            <a:endParaRPr lang="zh-CN" altLang="en-US"/>
          </a:p>
        </p:txBody>
      </p:sp>
      <p:sp>
        <p:nvSpPr>
          <p:cNvPr id="8" name="Slide Number Placeholder 3">
            <a:extLst>
              <a:ext uri="{FF2B5EF4-FFF2-40B4-BE49-F238E27FC236}">
                <a16:creationId xmlns:a16="http://schemas.microsoft.com/office/drawing/2014/main" id="{34B430B9-CF81-20FE-755C-1449DEB9FD81}"/>
              </a:ext>
            </a:extLst>
          </p:cNvPr>
          <p:cNvSpPr>
            <a:spLocks noGrp="1"/>
          </p:cNvSpPr>
          <p:nvPr>
            <p:ph type="sldNum" sz="quarter" idx="12"/>
          </p:nvPr>
        </p:nvSpPr>
        <p:spPr>
          <a:xfrm>
            <a:off x="8857452" y="6438900"/>
            <a:ext cx="2661448" cy="215900"/>
          </a:xfrm>
        </p:spPr>
        <p:txBody>
          <a:bodyPr/>
          <a:lstStyle/>
          <a:p>
            <a:fld id="{7F65B630-C7FF-41C0-9923-C5E5E29EED81}" type="slidenum">
              <a:rPr lang="zh-CN" altLang="en-US" smtClean="0"/>
              <a:t>‹#›</a:t>
            </a:fld>
            <a:endParaRPr lang="zh-CN" altLang="en-US"/>
          </a:p>
        </p:txBody>
      </p:sp>
    </p:spTree>
    <p:extLst>
      <p:ext uri="{BB962C8B-B14F-4D97-AF65-F5344CB8AC3E}">
        <p14:creationId xmlns:p14="http://schemas.microsoft.com/office/powerpoint/2010/main" val="1031154851"/>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Blank-OfficePLUS">
    <p:spTree>
      <p:nvGrpSpPr>
        <p:cNvPr id="1" name=""/>
        <p:cNvGrpSpPr/>
        <p:nvPr/>
      </p:nvGrpSpPr>
      <p:grpSpPr>
        <a:xfrm>
          <a:off x="0" y="0"/>
          <a:ext cx="0" cy="0"/>
        </a:xfrm>
      </p:grpSpPr>
    </p:spTree>
    <p:extLst>
      <p:ext uri="{BB962C8B-B14F-4D97-AF65-F5344CB8AC3E}">
        <p14:creationId xmlns:p14="http://schemas.microsoft.com/office/powerpoint/2010/main" val="2634596775"/>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image" Target="../media/image5.jpeg"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dpi="0" rotWithShape="1">
          <a:blip r:embed="rId11">
            <a:lum/>
          </a:blip>
          <a:stretch>
            <a:fillRect/>
          </a:stretch>
        </a:blipFill>
        <a:effectLst/>
      </p:bgPr>
    </p:bg>
    <p:spTree>
      <p:nvGrpSpPr>
        <p:cNvPr id="1" name=""/>
        <p:cNvGrpSpPr/>
        <p:nvPr/>
      </p:nvGrpSpPr>
      <p:grpSpPr>
        <a:xfrm>
          <a:off x="0" y="0"/>
          <a:ext cx="0" cy="0"/>
        </a:xfrm>
      </p:grpSpPr>
      <p:sp>
        <p:nvSpPr>
          <p:cNvPr id="3" name="文本占位符 2">
            <a:extLst>
              <a:ext uri="{FF2B5EF4-FFF2-40B4-BE49-F238E27FC236}">
                <a16:creationId xmlns:a16="http://schemas.microsoft.com/office/drawing/2014/main" id="{9B9C1E97-2CDC-D8D9-4371-5EDF4BEBF7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D1C2361-7BB2-FACF-6521-FD4292F789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5EB3A6E-0EAB-4BF5-8F26-024D786D5B58}" type="datetimeFigureOut">
              <a:rPr lang="zh-CN" altLang="en-US" smtClean="0"/>
              <a:t>2024/3/24</a:t>
            </a:fld>
            <a:endParaRPr lang="zh-CN" altLang="en-US"/>
          </a:p>
        </p:txBody>
      </p:sp>
      <p:sp>
        <p:nvSpPr>
          <p:cNvPr id="5" name="页脚占位符 4">
            <a:extLst>
              <a:ext uri="{FF2B5EF4-FFF2-40B4-BE49-F238E27FC236}">
                <a16:creationId xmlns:a16="http://schemas.microsoft.com/office/drawing/2014/main" id="{7D65F748-9644-CEAE-8601-7F5CDE5488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a:extLst>
              <a:ext uri="{FF2B5EF4-FFF2-40B4-BE49-F238E27FC236}">
                <a16:creationId xmlns:a16="http://schemas.microsoft.com/office/drawing/2014/main" id="{49AB982F-A5CD-3E68-C469-34053AB998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中国循环杂志</a:t>
            </a:r>
            <a:r>
              <a:rPr lang="en-US" altLang="zh-CN"/>
              <a:t>2023</a:t>
            </a:r>
            <a:r>
              <a:rPr lang="zh-CN" altLang="en-US"/>
              <a:t>年</a:t>
            </a:r>
            <a:r>
              <a:rPr lang="en-US" altLang="zh-CN"/>
              <a:t>1</a:t>
            </a:r>
            <a:r>
              <a:rPr lang="zh-CN" altLang="en-US"/>
              <a:t>月</a:t>
            </a:r>
          </a:p>
        </p:txBody>
      </p:sp>
      <p:sp>
        <p:nvSpPr>
          <p:cNvPr id="2" name="标题占位符 1">
            <a:extLst>
              <a:ext uri="{FF2B5EF4-FFF2-40B4-BE49-F238E27FC236}">
                <a16:creationId xmlns:a16="http://schemas.microsoft.com/office/drawing/2014/main" id="{05CEDF95-6494-2DC2-F2A7-055DF9FD8884}"/>
              </a:ext>
            </a:extLst>
          </p:cNvPr>
          <p:cNvSpPr>
            <a:spLocks noGrp="1"/>
          </p:cNvSpPr>
          <p:nvPr>
            <p:ph type="title"/>
          </p:nvPr>
        </p:nvSpPr>
        <p:spPr>
          <a:xfrm>
            <a:off x="660400" y="361936"/>
            <a:ext cx="10515600" cy="584791"/>
          </a:xfrm>
          <a:prstGeom prst="rect">
            <a:avLst/>
          </a:prstGeom>
        </p:spPr>
        <p:txBody>
          <a:bodyPr vert="horz" lIns="91440" tIns="45720" rIns="91440" bIns="45720" rtlCol="0" anchor="ctr">
            <a:normAutofit/>
          </a:bodyPr>
          <a:lstStyle/>
          <a:p>
            <a:r>
              <a:rPr lang="zh-CN" altLang="en-US"/>
              <a:t>单击此处编辑母版标题样式</a:t>
            </a:r>
          </a:p>
        </p:txBody>
      </p:sp>
      <p:sp>
        <p:nvSpPr>
          <p:cNvPr id="8" name="文本框 7">
            <a:extLst>
              <a:ext uri="{FF2B5EF4-FFF2-40B4-BE49-F238E27FC236}">
                <a16:creationId xmlns:a16="http://schemas.microsoft.com/office/drawing/2014/main" id="{333FC099-8D1D-48A3-6A74-D91BD02E5532}"/>
              </a:ext>
            </a:extLst>
          </p:cNvPr>
          <p:cNvSpPr txBox="1"/>
          <p:nvPr userDrawn="1"/>
        </p:nvSpPr>
        <p:spPr>
          <a:xfrm>
            <a:off x="8965" y="6369589"/>
            <a:ext cx="6279776"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200">
                <a:solidFill>
                  <a:schemeClr val="bg1">
                    <a:lumMod val="75000"/>
                  </a:schemeClr>
                </a:solidFill>
              </a:rPr>
              <a:t>中华心血管病杂志</a:t>
            </a:r>
            <a:r>
              <a:rPr lang="en-US" altLang="zh-CN" sz="1200">
                <a:solidFill>
                  <a:schemeClr val="bg1">
                    <a:lumMod val="75000"/>
                  </a:schemeClr>
                </a:solidFill>
              </a:rPr>
              <a:t>2024</a:t>
            </a:r>
            <a:r>
              <a:rPr lang="zh-CN" altLang="en-US" sz="1200">
                <a:solidFill>
                  <a:schemeClr val="bg1">
                    <a:lumMod val="75000"/>
                  </a:schemeClr>
                </a:solidFill>
              </a:rPr>
              <a:t>年</a:t>
            </a:r>
            <a:r>
              <a:rPr lang="en-US" altLang="zh-CN" sz="1200">
                <a:solidFill>
                  <a:schemeClr val="bg1">
                    <a:lumMod val="75000"/>
                  </a:schemeClr>
                </a:solidFill>
              </a:rPr>
              <a:t>3</a:t>
            </a:r>
            <a:r>
              <a:rPr lang="zh-CN" altLang="en-US" sz="1200">
                <a:solidFill>
                  <a:schemeClr val="bg1">
                    <a:lumMod val="75000"/>
                  </a:schemeClr>
                </a:solidFill>
              </a:rPr>
              <a:t>月</a:t>
            </a:r>
          </a:p>
        </p:txBody>
      </p:sp>
      <p:cxnSp>
        <p:nvCxnSpPr>
          <p:cNvPr id="9" name="直接连接符 8">
            <a:extLst>
              <a:ext uri="{FF2B5EF4-FFF2-40B4-BE49-F238E27FC236}">
                <a16:creationId xmlns:a16="http://schemas.microsoft.com/office/drawing/2014/main" id="{3028E800-C531-B449-9045-6DBCCA8FC5A3}"/>
              </a:ext>
            </a:extLst>
          </p:cNvPr>
          <p:cNvCxnSpPr/>
          <p:nvPr userDrawn="1"/>
        </p:nvCxnSpPr>
        <p:spPr>
          <a:xfrm>
            <a:off x="660400" y="1028700"/>
            <a:ext cx="10515600" cy="0"/>
          </a:xfrm>
          <a:prstGeom prst="line">
            <a:avLst/>
          </a:prstGeom>
          <a:ln w="9525">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107440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73" r:id="rId3"/>
    <p:sldLayoutId id="2147483674" r:id="rId4"/>
    <p:sldLayoutId id="2147483675" r:id="rId5"/>
    <p:sldLayoutId id="2147483677" r:id="rId6"/>
    <p:sldLayoutId id="2147483680" r:id="rId7"/>
    <p:sldLayoutId id="2147483681" r:id="rId8"/>
    <p:sldLayoutId id="2147483682" r:id="rId9"/>
    <p:sldLayoutId id="2147483683" r:id="rId10"/>
  </p:sldLayoutIdLst>
  <p:transition/>
  <p:timing/>
  <p:txStyles>
    <p:titleStyle>
      <a:lvl1pPr algn="l" defTabSz="914400" rtl="0" eaLnBrk="1" latinLnBrk="0" hangingPunct="1">
        <a:lnSpc>
          <a:spcPct val="90000"/>
        </a:lnSpc>
        <a:spcBef>
          <a:spcPct val="0"/>
        </a:spcBef>
        <a:buNone/>
        <a:defRPr sz="2800" kern="1200">
          <a:solidFill>
            <a:schemeClr val="accent3">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88" userDrawn="1">
          <p15:clr>
            <a:srgbClr val="F26B43"/>
          </p15:clr>
        </p15:guide>
        <p15:guide id="2" pos="3840" userDrawn="1">
          <p15:clr>
            <a:srgbClr val="F26B43"/>
          </p15:clr>
        </p15:guide>
        <p15:guide id="3" pos="416" userDrawn="1">
          <p15:clr>
            <a:srgbClr val="F26B43"/>
          </p15:clr>
        </p15:guide>
        <p15:guide id="4" pos="7256" userDrawn="1">
          <p15:clr>
            <a:srgbClr val="F26B43"/>
          </p15:clr>
        </p15:guide>
        <p15:guide id="5" orient="horz" pos="648" userDrawn="1">
          <p15:clr>
            <a:srgbClr val="F26B43"/>
          </p15:clr>
        </p15:guide>
        <p15:guide id="6" orient="horz" pos="712" userDrawn="1">
          <p15:clr>
            <a:srgbClr val="F26B43"/>
          </p15:clr>
        </p15:guide>
        <p15:guide id="7" orient="horz" pos="3928" userDrawn="1">
          <p15:clr>
            <a:srgbClr val="F26B43"/>
          </p15:clr>
        </p15:guide>
        <p15:guide id="8" orient="horz" pos="3864" userDrawn="1">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1.xml" /><Relationship Id="rId3" Type="http://schemas.openxmlformats.org/officeDocument/2006/relationships/image" Target="../media/image6.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notesSlide" Target="../notesSlides/notesSlide2.xml" /><Relationship Id="rId3" Type="http://schemas.openxmlformats.org/officeDocument/2006/relationships/image" Target="../media/image7.jpeg" /><Relationship Id="rId4" Type="http://schemas.openxmlformats.org/officeDocument/2006/relationships/image" Target="../media/image8.png" /><Relationship Id="rId5" Type="http://schemas.openxmlformats.org/officeDocument/2006/relationships/image" Target="../media/image9.svg" /><Relationship Id="rId6" Type="http://schemas.openxmlformats.org/officeDocument/2006/relationships/tags" Target="../tags/tag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3.xml" /><Relationship Id="rId3" Type="http://schemas.openxmlformats.org/officeDocument/2006/relationships/tags" Target="../tags/tag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4.xml" /><Relationship Id="rId3" Type="http://schemas.openxmlformats.org/officeDocument/2006/relationships/tags" Target="../tags/tag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5.xml" /><Relationship Id="rId3" Type="http://schemas.openxmlformats.org/officeDocument/2006/relationships/tags" Target="../tags/tag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1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6.xml" /><Relationship Id="rId3" Type="http://schemas.openxmlformats.org/officeDocument/2006/relationships/tags" Target="../tags/tag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9804705403500604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副标题 4">
            <a:extLst>
              <a:ext uri="{FF2B5EF4-FFF2-40B4-BE49-F238E27FC236}">
                <a16:creationId xmlns:a16="http://schemas.microsoft.com/office/drawing/2014/main" id="{F6EC5344-57BA-A284-6348-A4B50A6E3AEA}"/>
              </a:ext>
            </a:extLst>
          </p:cNvPr>
          <p:cNvSpPr>
            <a:spLocks noGrp="1"/>
          </p:cNvSpPr>
          <p:nvPr>
            <p:ph type="subTitle" idx="1"/>
          </p:nvPr>
        </p:nvSpPr>
        <p:spPr/>
        <p:txBody>
          <a:bodyPr/>
          <a:lstStyle/>
          <a:p>
            <a:pPr>
              <a:lnSpc>
                <a:spcPct val="120000"/>
              </a:lnSpc>
              <a:spcBef>
                <a:spcPct val="0"/>
              </a:spcBef>
            </a:pPr>
            <a:r>
              <a:rPr lang="zh-CN" altLang="en-US">
                <a:latin typeface="Arial" pitchFamily="34" charset="0"/>
                <a:ea typeface="微软雅黑" panose="020b0503020204020204" pitchFamily="34" charset="-122"/>
                <a:sym typeface="Arial" pitchFamily="34" charset="0"/>
              </a:rPr>
              <a:t>心内</a:t>
            </a:r>
            <a:endParaRPr lang="en-US" altLang="zh-CN">
              <a:latin typeface="Arial" pitchFamily="34" charset="0"/>
              <a:ea typeface="微软雅黑" panose="020b0503020204020204" pitchFamily="34" charset="-122"/>
              <a:sym typeface="Arial" pitchFamily="34" charset="0"/>
            </a:endParaRPr>
          </a:p>
          <a:p>
            <a:pPr>
              <a:lnSpc>
                <a:spcPct val="120000"/>
              </a:lnSpc>
              <a:spcBef>
                <a:spcPct val="0"/>
              </a:spcBef>
            </a:pPr>
            <a:r>
              <a:rPr lang="en-US" altLang="zh-CN">
                <a:latin typeface="Arial" pitchFamily="34" charset="0"/>
                <a:ea typeface="微软雅黑" panose="020b0503020204020204" pitchFamily="34" charset="-122"/>
                <a:sym typeface="Arial" pitchFamily="34" charset="0"/>
              </a:rPr>
              <a:t>2024</a:t>
            </a:r>
            <a:r>
              <a:rPr lang="zh-CN" altLang="en-US">
                <a:latin typeface="Arial" pitchFamily="34" charset="0"/>
                <a:ea typeface="微软雅黑" panose="020b0503020204020204" pitchFamily="34" charset="-122"/>
                <a:sym typeface="Arial" pitchFamily="34" charset="0"/>
              </a:rPr>
              <a:t>年</a:t>
            </a:r>
            <a:r>
              <a:rPr lang="en-US" altLang="zh-CN">
                <a:latin typeface="Arial" pitchFamily="34" charset="0"/>
                <a:ea typeface="微软雅黑" panose="020b0503020204020204" pitchFamily="34" charset="-122"/>
                <a:sym typeface="Arial" pitchFamily="34" charset="0"/>
              </a:rPr>
              <a:t>3</a:t>
            </a:r>
            <a:r>
              <a:rPr lang="zh-CN" altLang="en-US">
                <a:latin typeface="Arial" pitchFamily="34" charset="0"/>
                <a:ea typeface="微软雅黑" panose="020b0503020204020204" pitchFamily="34" charset="-122"/>
                <a:sym typeface="Arial" pitchFamily="34" charset="0"/>
              </a:rPr>
              <a:t>月发布</a:t>
            </a:r>
          </a:p>
        </p:txBody>
      </p:sp>
      <p:sp>
        <p:nvSpPr>
          <p:cNvPr id="4" name="标题 3">
            <a:extLst>
              <a:ext uri="{FF2B5EF4-FFF2-40B4-BE49-F238E27FC236}">
                <a16:creationId xmlns:a16="http://schemas.microsoft.com/office/drawing/2014/main" id="{5868C02E-E6F7-A690-B46E-899E3922942D}"/>
              </a:ext>
            </a:extLst>
          </p:cNvPr>
          <p:cNvSpPr>
            <a:spLocks noGrp="1"/>
          </p:cNvSpPr>
          <p:nvPr>
            <p:ph type="ctrTitle"/>
          </p:nvPr>
        </p:nvSpPr>
        <p:spPr>
          <a:xfrm>
            <a:off x="858982" y="1973475"/>
            <a:ext cx="10474036" cy="1244854"/>
          </a:xfrm>
        </p:spPr>
        <p:txBody>
          <a:bodyPr>
            <a:normAutofit/>
          </a:bodyPr>
          <a:lstStyle/>
          <a:p>
            <a:pPr algn="l">
              <a:lnSpc>
                <a:spcPct val="120000"/>
              </a:lnSpc>
            </a:pPr>
            <a:r>
              <a:rPr lang="en-US" altLang="zh-CN" sz="4000" b="1">
                <a:effectLst/>
                <a:latin typeface="Arial" pitchFamily="34" charset="0"/>
                <a:ea typeface="微软雅黑" panose="020b0503020204020204" pitchFamily="34" charset="-122"/>
                <a:sym typeface="Arial" pitchFamily="34" charset="0"/>
              </a:rPr>
              <a:t>《</a:t>
            </a:r>
            <a:r>
              <a:rPr lang="zh-CN" altLang="en-US" sz="4000" b="1">
                <a:effectLst/>
                <a:latin typeface="Arial" pitchFamily="34" charset="0"/>
                <a:ea typeface="微软雅黑" panose="020b0503020204020204" pitchFamily="34" charset="-122"/>
                <a:sym typeface="Arial" pitchFamily="34" charset="0"/>
              </a:rPr>
              <a:t>中国心力衰竭诊断和治疗指南</a:t>
            </a:r>
            <a:r>
              <a:rPr lang="en-US" altLang="zh-CN" sz="4000" b="1">
                <a:effectLst/>
                <a:latin typeface="Arial" pitchFamily="34" charset="0"/>
                <a:ea typeface="微软雅黑" panose="020b0503020204020204" pitchFamily="34" charset="-122"/>
                <a:sym typeface="Arial" pitchFamily="34" charset="0"/>
              </a:rPr>
              <a:t>2024》</a:t>
            </a:r>
            <a:r>
              <a:rPr lang="zh-CN" altLang="en-US" sz="4000" b="1">
                <a:effectLst/>
                <a:latin typeface="Arial" pitchFamily="34" charset="0"/>
                <a:ea typeface="微软雅黑" panose="020b0503020204020204" pitchFamily="34" charset="-122"/>
                <a:sym typeface="Arial" pitchFamily="34" charset="0"/>
              </a:rPr>
              <a:t>解读</a:t>
            </a:r>
            <a:endParaRPr lang="zh-CN" altLang="en-US" sz="4000" b="1">
              <a:latin typeface="Arial" pitchFamily="34" charset="0"/>
              <a:ea typeface="微软雅黑" panose="020b0503020204020204" pitchFamily="34" charset="-122"/>
              <a:sym typeface="Arial" pitchFamily="34" charset="0"/>
            </a:endParaRPr>
          </a:p>
        </p:txBody>
      </p:sp>
      <p:sp>
        <p:nvSpPr>
          <p:cNvPr id="2" name="矩形: 圆角 1">
            <a:extLst>
              <a:ext uri="{FF2B5EF4-FFF2-40B4-BE49-F238E27FC236}">
                <a16:creationId xmlns:a16="http://schemas.microsoft.com/office/drawing/2014/main" id="{9250D66D-6452-8F76-E37F-1A820A2A85A6}"/>
              </a:ext>
            </a:extLst>
          </p:cNvPr>
          <p:cNvSpPr/>
          <p:nvPr/>
        </p:nvSpPr>
        <p:spPr>
          <a:xfrm>
            <a:off x="4043082" y="4143734"/>
            <a:ext cx="3890683" cy="106476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3" name="文本框 2">
            <a:extLst>
              <a:ext uri="{FF2B5EF4-FFF2-40B4-BE49-F238E27FC236}">
                <a16:creationId xmlns:a16="http://schemas.microsoft.com/office/drawing/2014/main" id="{93F5B3EC-82D6-A2FE-7B9B-E900F6B27CE4}"/>
              </a:ext>
            </a:extLst>
          </p:cNvPr>
          <p:cNvSpPr txBox="1"/>
          <p:nvPr/>
        </p:nvSpPr>
        <p:spPr>
          <a:xfrm>
            <a:off x="660400" y="1931391"/>
            <a:ext cx="2751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solidFill>
              </a:rPr>
              <a:t>第二部分</a:t>
            </a:r>
            <a:r>
              <a:rPr lang="en-US" altLang="zh-CN">
                <a:solidFill>
                  <a:schemeClr val="bg1"/>
                </a:solidFill>
              </a:rPr>
              <a:t>-</a:t>
            </a:r>
            <a:r>
              <a:rPr lang="zh-CN" altLang="en-US">
                <a:solidFill>
                  <a:schemeClr val="bg1"/>
                </a:solidFill>
              </a:rPr>
              <a:t>慢性心衰治疗</a:t>
            </a:r>
          </a:p>
        </p:txBody>
      </p:sp>
    </p:spTree>
    <p:extLst>
      <p:ext uri="{BB962C8B-B14F-4D97-AF65-F5344CB8AC3E}">
        <p14:creationId xmlns:p14="http://schemas.microsoft.com/office/powerpoint/2010/main" val="927562898"/>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3" name="组合 2">
            <a:extLst>
              <a:ext uri="{FF2B5EF4-FFF2-40B4-BE49-F238E27FC236}">
                <a16:creationId xmlns:a16="http://schemas.microsoft.com/office/drawing/2014/main" id="{9446C159-101C-897C-3D3D-18E83AECB486}"/>
              </a:ext>
            </a:extLst>
          </p:cNvPr>
          <p:cNvGrpSpPr/>
          <p:nvPr/>
        </p:nvGrpSpPr>
        <p:grpSpPr>
          <a:xfrm>
            <a:off x="617727" y="1731708"/>
            <a:ext cx="10461666" cy="4156166"/>
            <a:chOff x="960627" y="2145365"/>
            <a:chExt cx="10461666" cy="4156166"/>
          </a:xfrm>
        </p:grpSpPr>
        <p:grpSp>
          <p:nvGrpSpPr>
            <p:cNvPr id="4" name="íṧḻíḋe">
              <a:extLst>
                <a:ext uri="{FF2B5EF4-FFF2-40B4-BE49-F238E27FC236}">
                  <a16:creationId xmlns:a16="http://schemas.microsoft.com/office/drawing/2014/main" id="{F3EAEC57-A177-2AA1-019B-ED1FD93F64C3}"/>
                </a:ext>
              </a:extLst>
            </p:cNvPr>
            <p:cNvGrpSpPr/>
            <p:nvPr/>
          </p:nvGrpSpPr>
          <p:grpSpPr>
            <a:xfrm>
              <a:off x="3491763" y="2787331"/>
              <a:ext cx="7930530" cy="1077218"/>
              <a:chOff x="3401328" y="4730073"/>
              <a:chExt cx="7930530" cy="1077218"/>
            </a:xfrm>
          </p:grpSpPr>
          <p:grpSp>
            <p:nvGrpSpPr>
              <p:cNvPr id="13" name="ïŝlîḑè">
                <a:extLst>
                  <a:ext uri="{FF2B5EF4-FFF2-40B4-BE49-F238E27FC236}">
                    <a16:creationId xmlns:a16="http://schemas.microsoft.com/office/drawing/2014/main" id="{EF0151B5-5A0A-88D2-E6A8-3EB28B1514EF}"/>
                  </a:ext>
                </a:extLst>
              </p:cNvPr>
              <p:cNvGrpSpPr/>
              <p:nvPr/>
            </p:nvGrpSpPr>
            <p:grpSpPr>
              <a:xfrm>
                <a:off x="3808326" y="4730073"/>
                <a:ext cx="7523532" cy="1077218"/>
                <a:chOff x="3707842" y="4730073"/>
                <a:chExt cx="7523532" cy="1077218"/>
              </a:xfrm>
            </p:grpSpPr>
            <p:sp>
              <p:nvSpPr>
                <p:cNvPr id="15" name="íś1îdé">
                  <a:extLst>
                    <a:ext uri="{FF2B5EF4-FFF2-40B4-BE49-F238E27FC236}">
                      <a16:creationId xmlns:a16="http://schemas.microsoft.com/office/drawing/2014/main" id="{0D76FBCB-3AB7-1DA9-2E6A-4B06D29C1D39}"/>
                    </a:ext>
                  </a:extLst>
                </p:cNvPr>
                <p:cNvSpPr/>
                <p:nvPr/>
              </p:nvSpPr>
              <p:spPr>
                <a:xfrm>
                  <a:off x="3707842" y="4730073"/>
                  <a:ext cx="7523532" cy="1077218"/>
                </a:xfrm>
                <a:prstGeom prst="round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lnSpc>
                      <a:spcPct val="120000"/>
                    </a:lnSpc>
                  </a:pPr>
                  <a:endParaRPr lang="zh-CN" altLang="en-US"/>
                </a:p>
              </p:txBody>
            </p:sp>
            <p:grpSp>
              <p:nvGrpSpPr>
                <p:cNvPr id="16" name="íŝļîḓê">
                  <a:extLst>
                    <a:ext uri="{FF2B5EF4-FFF2-40B4-BE49-F238E27FC236}">
                      <a16:creationId xmlns:a16="http://schemas.microsoft.com/office/drawing/2014/main" id="{AD72D4CA-C172-7C4D-B82A-0644B7B59C37}"/>
                    </a:ext>
                  </a:extLst>
                </p:cNvPr>
                <p:cNvGrpSpPr/>
                <p:nvPr/>
              </p:nvGrpSpPr>
              <p:grpSpPr>
                <a:xfrm>
                  <a:off x="4343190" y="4790458"/>
                  <a:ext cx="6539176" cy="1003649"/>
                  <a:chOff x="4343190" y="4790458"/>
                  <a:chExt cx="6539176" cy="1003649"/>
                </a:xfrm>
              </p:grpSpPr>
              <p:sp>
                <p:nvSpPr>
                  <p:cNvPr id="17" name="íS1iḋè">
                    <a:extLst>
                      <a:ext uri="{FF2B5EF4-FFF2-40B4-BE49-F238E27FC236}">
                        <a16:creationId xmlns:a16="http://schemas.microsoft.com/office/drawing/2014/main" id="{0360B247-1AE9-5323-79B2-C7DC1FCCD786}"/>
                      </a:ext>
                    </a:extLst>
                  </p:cNvPr>
                  <p:cNvSpPr/>
                  <p:nvPr/>
                </p:nvSpPr>
                <p:spPr>
                  <a:xfrm flipH="1">
                    <a:off x="4343191" y="5148829"/>
                    <a:ext cx="6539175" cy="645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t" anchorCtr="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pPr>
                    <a:r>
                      <a:rPr lang="zh-CN" altLang="en-US" sz="1200" kern="100">
                        <a:solidFill>
                          <a:schemeClr val="tx1"/>
                        </a:solidFill>
                        <a:effectLst/>
                      </a:rPr>
                      <a:t>心衰的治疗特别是药物治疗取得较多突破性进展，慢性心衰的分类、心衰及其合并症的治疗方法等更新，进一步提高我国心衰的诊疗水平。</a:t>
                    </a:r>
                    <a:endParaRPr lang="en-US" altLang="zh-CN" sz="1200" kern="100">
                      <a:solidFill>
                        <a:schemeClr val="tx1"/>
                      </a:solidFill>
                      <a:effectLst/>
                    </a:endParaRPr>
                  </a:p>
                </p:txBody>
              </p:sp>
              <p:sp>
                <p:nvSpPr>
                  <p:cNvPr id="18" name="î$ḷíḓê">
                    <a:extLst>
                      <a:ext uri="{FF2B5EF4-FFF2-40B4-BE49-F238E27FC236}">
                        <a16:creationId xmlns:a16="http://schemas.microsoft.com/office/drawing/2014/main" id="{9DFD8C09-16DF-064A-5CEC-EF49BAA6C733}"/>
                      </a:ext>
                    </a:extLst>
                  </p:cNvPr>
                  <p:cNvSpPr/>
                  <p:nvPr/>
                </p:nvSpPr>
                <p:spPr>
                  <a:xfrm flipH="1">
                    <a:off x="4343190" y="4790458"/>
                    <a:ext cx="6539175" cy="45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90000" bIns="90000" rtlCol="0" anchor="b" anchorCtr="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pPr>
                    <a:r>
                      <a:rPr kumimoji="1" lang="en-US" altLang="zh-CN" sz="1600" b="1">
                        <a:solidFill>
                          <a:schemeClr val="tx1"/>
                        </a:solidFill>
                      </a:rPr>
                      <a:t>《</a:t>
                    </a:r>
                    <a:r>
                      <a:rPr kumimoji="1" lang="zh-CN" altLang="en-US" sz="1600" b="1">
                        <a:solidFill>
                          <a:schemeClr val="tx1"/>
                        </a:solidFill>
                      </a:rPr>
                      <a:t>中国心力衰竭诊断和治疗指南</a:t>
                    </a:r>
                    <a:r>
                      <a:rPr kumimoji="1" lang="en-US" altLang="zh-CN" sz="1600" b="1">
                        <a:solidFill>
                          <a:schemeClr val="tx1"/>
                        </a:solidFill>
                      </a:rPr>
                      <a:t>2024》</a:t>
                    </a:r>
                  </a:p>
                </p:txBody>
              </p:sp>
            </p:grpSp>
          </p:grpSp>
          <p:sp>
            <p:nvSpPr>
              <p:cNvPr id="14" name="îṧḷîďe">
                <a:extLst>
                  <a:ext uri="{FF2B5EF4-FFF2-40B4-BE49-F238E27FC236}">
                    <a16:creationId xmlns:a16="http://schemas.microsoft.com/office/drawing/2014/main" id="{5EA6DF58-3696-6F3B-952B-A482DED1A233}"/>
                  </a:ext>
                </a:extLst>
              </p:cNvPr>
              <p:cNvSpPr/>
              <p:nvPr/>
            </p:nvSpPr>
            <p:spPr>
              <a:xfrm>
                <a:off x="3401328" y="5074418"/>
                <a:ext cx="693337" cy="41938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lnSpc>
                    <a:spcPct val="120000"/>
                  </a:lnSpc>
                </a:pPr>
                <a:r>
                  <a:rPr lang="en-US" altLang="zh-CN"/>
                  <a:t>02</a:t>
                </a:r>
                <a:endParaRPr lang="zh-CN" altLang="en-US"/>
              </a:p>
            </p:txBody>
          </p:sp>
        </p:grpSp>
        <p:grpSp>
          <p:nvGrpSpPr>
            <p:cNvPr id="5" name="iSlïḑé">
              <a:extLst>
                <a:ext uri="{FF2B5EF4-FFF2-40B4-BE49-F238E27FC236}">
                  <a16:creationId xmlns:a16="http://schemas.microsoft.com/office/drawing/2014/main" id="{4B32EC3B-671B-E629-7E60-96D107780935}"/>
                </a:ext>
              </a:extLst>
            </p:cNvPr>
            <p:cNvGrpSpPr/>
            <p:nvPr/>
          </p:nvGrpSpPr>
          <p:grpSpPr>
            <a:xfrm>
              <a:off x="2724776" y="4363202"/>
              <a:ext cx="7930530" cy="1077218"/>
              <a:chOff x="3401328" y="4730073"/>
              <a:chExt cx="7930530" cy="1077218"/>
            </a:xfrm>
          </p:grpSpPr>
          <p:grpSp>
            <p:nvGrpSpPr>
              <p:cNvPr id="7" name="ïsľíḍê">
                <a:extLst>
                  <a:ext uri="{FF2B5EF4-FFF2-40B4-BE49-F238E27FC236}">
                    <a16:creationId xmlns:a16="http://schemas.microsoft.com/office/drawing/2014/main" id="{1B7D783D-4F55-086C-B66C-33B1D1293D3C}"/>
                  </a:ext>
                </a:extLst>
              </p:cNvPr>
              <p:cNvGrpSpPr/>
              <p:nvPr/>
            </p:nvGrpSpPr>
            <p:grpSpPr>
              <a:xfrm>
                <a:off x="3808326" y="4730073"/>
                <a:ext cx="7523532" cy="1077218"/>
                <a:chOff x="3707842" y="4730073"/>
                <a:chExt cx="7523532" cy="1077218"/>
              </a:xfrm>
            </p:grpSpPr>
            <p:sp>
              <p:nvSpPr>
                <p:cNvPr id="9" name="ïṧḻiďe">
                  <a:extLst>
                    <a:ext uri="{FF2B5EF4-FFF2-40B4-BE49-F238E27FC236}">
                      <a16:creationId xmlns:a16="http://schemas.microsoft.com/office/drawing/2014/main" id="{47A17E8D-0EE1-EC5A-892D-CFBC9029DB58}"/>
                    </a:ext>
                  </a:extLst>
                </p:cNvPr>
                <p:cNvSpPr/>
                <p:nvPr/>
              </p:nvSpPr>
              <p:spPr>
                <a:xfrm>
                  <a:off x="3707842" y="4730073"/>
                  <a:ext cx="7523532" cy="1077218"/>
                </a:xfrm>
                <a:prstGeom prst="round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lnSpc>
                      <a:spcPct val="120000"/>
                    </a:lnSpc>
                  </a:pPr>
                  <a:endParaRPr lang="zh-CN" altLang="en-US"/>
                </a:p>
              </p:txBody>
            </p:sp>
            <p:sp>
              <p:nvSpPr>
                <p:cNvPr id="12" name="ïṧḻíḑê">
                  <a:extLst>
                    <a:ext uri="{FF2B5EF4-FFF2-40B4-BE49-F238E27FC236}">
                      <a16:creationId xmlns:a16="http://schemas.microsoft.com/office/drawing/2014/main" id="{5DF7D76D-66C0-53C6-C1F3-91BEB858CD6F}"/>
                    </a:ext>
                  </a:extLst>
                </p:cNvPr>
                <p:cNvSpPr/>
                <p:nvPr/>
              </p:nvSpPr>
              <p:spPr>
                <a:xfrm flipH="1">
                  <a:off x="4343190" y="5045882"/>
                  <a:ext cx="6539175" cy="4522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90000" bIns="90000" rtlCol="0" anchor="b" anchorCtr="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pPr>
                  <a:r>
                    <a:rPr lang="en-US" altLang="zh-CN" sz="1600" b="1">
                      <a:solidFill>
                        <a:srgbClr val="000000"/>
                      </a:solidFill>
                      <a:effectLst/>
                      <a:latin typeface="+mn-ea"/>
                    </a:rPr>
                    <a:t>《</a:t>
                  </a:r>
                  <a:r>
                    <a:rPr lang="zh-CN" altLang="en-US" sz="1600" b="1">
                      <a:solidFill>
                        <a:srgbClr val="000000"/>
                      </a:solidFill>
                      <a:effectLst/>
                      <a:latin typeface="+mn-ea"/>
                    </a:rPr>
                    <a:t>中国心力衰竭诊断和治疗指南</a:t>
                  </a:r>
                  <a:r>
                    <a:rPr lang="en-US" altLang="zh-CN" sz="1600" b="1">
                      <a:solidFill>
                        <a:srgbClr val="000000"/>
                      </a:solidFill>
                      <a:effectLst/>
                      <a:latin typeface="+mn-ea"/>
                    </a:rPr>
                    <a:t>2018》</a:t>
                  </a:r>
                  <a:endParaRPr kumimoji="1" lang="en-US" altLang="zh-CN" sz="1600" b="1">
                    <a:solidFill>
                      <a:srgbClr val="000000"/>
                    </a:solidFill>
                    <a:latin typeface="+mn-ea"/>
                  </a:endParaRPr>
                </a:p>
              </p:txBody>
            </p:sp>
          </p:grpSp>
          <p:sp>
            <p:nvSpPr>
              <p:cNvPr id="8" name="îṩľíḋe">
                <a:extLst>
                  <a:ext uri="{FF2B5EF4-FFF2-40B4-BE49-F238E27FC236}">
                    <a16:creationId xmlns:a16="http://schemas.microsoft.com/office/drawing/2014/main" id="{9E0AAAC1-EA4C-136B-6AB1-A1F5548D2999}"/>
                  </a:ext>
                </a:extLst>
              </p:cNvPr>
              <p:cNvSpPr/>
              <p:nvPr/>
            </p:nvSpPr>
            <p:spPr>
              <a:xfrm>
                <a:off x="3401328" y="5074418"/>
                <a:ext cx="693337" cy="41938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lnSpc>
                    <a:spcPct val="120000"/>
                  </a:lnSpc>
                </a:pPr>
                <a:r>
                  <a:rPr lang="en-US" altLang="zh-CN"/>
                  <a:t>01</a:t>
                </a:r>
                <a:endParaRPr lang="zh-CN" altLang="en-US"/>
              </a:p>
            </p:txBody>
          </p:sp>
        </p:grpSp>
        <p:sp>
          <p:nvSpPr>
            <p:cNvPr id="6" name="ïśḷîḑê">
              <a:extLst>
                <a:ext uri="{FF2B5EF4-FFF2-40B4-BE49-F238E27FC236}">
                  <a16:creationId xmlns:a16="http://schemas.microsoft.com/office/drawing/2014/main" id="{53496CE8-2C8E-6D2D-14AD-6A902A09327B}"/>
                </a:ext>
              </a:extLst>
            </p:cNvPr>
            <p:cNvSpPr/>
            <p:nvPr/>
          </p:nvSpPr>
          <p:spPr>
            <a:xfrm rot="16200000">
              <a:off x="306394" y="2799598"/>
              <a:ext cx="4156166" cy="2847699"/>
            </a:xfrm>
            <a:custGeom>
              <a:gdLst>
                <a:gd name="connsiteX0" fmla="*/ 1186163 w 1196834"/>
                <a:gd name="connsiteY0" fmla="*/ 458978 h 866682"/>
                <a:gd name="connsiteX1" fmla="*/ 1186163 w 1196834"/>
                <a:gd name="connsiteY1" fmla="*/ 407593 h 866682"/>
                <a:gd name="connsiteX2" fmla="*/ 789147 w 1196834"/>
                <a:gd name="connsiteY2" fmla="*/ 10578 h 866682"/>
                <a:gd name="connsiteX3" fmla="*/ 737702 w 1196834"/>
                <a:gd name="connsiteY3" fmla="*/ 10610 h 866682"/>
                <a:gd name="connsiteX4" fmla="*/ 727098 w 1196834"/>
                <a:gd name="connsiteY4" fmla="*/ 36330 h 866682"/>
                <a:gd name="connsiteX5" fmla="*/ 727098 w 1196834"/>
                <a:gd name="connsiteY5" fmla="*/ 160610 h 866682"/>
                <a:gd name="connsiteX6" fmla="*/ 36320 w 1196834"/>
                <a:gd name="connsiteY6" fmla="*/ 160610 h 866682"/>
                <a:gd name="connsiteX7" fmla="*/ -37 w 1196834"/>
                <a:gd name="connsiteY7" fmla="*/ 196967 h 866682"/>
                <a:gd name="connsiteX8" fmla="*/ -37 w 1196834"/>
                <a:gd name="connsiteY8" fmla="*/ 669605 h 866682"/>
                <a:gd name="connsiteX9" fmla="*/ 36320 w 1196834"/>
                <a:gd name="connsiteY9" fmla="*/ 705961 h 866682"/>
                <a:gd name="connsiteX10" fmla="*/ 727098 w 1196834"/>
                <a:gd name="connsiteY10" fmla="*/ 705961 h 866682"/>
                <a:gd name="connsiteX11" fmla="*/ 727098 w 1196834"/>
                <a:gd name="connsiteY11" fmla="*/ 830241 h 866682"/>
                <a:gd name="connsiteX12" fmla="*/ 763455 w 1196834"/>
                <a:gd name="connsiteY12" fmla="*/ 866628 h 866682"/>
                <a:gd name="connsiteX13" fmla="*/ 789147 w 1196834"/>
                <a:gd name="connsiteY13" fmla="*/ 855994 h 8666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6834" h="866682">
                  <a:moveTo>
                    <a:pt x="1186163" y="458978"/>
                  </a:moveTo>
                  <a:cubicBezTo>
                    <a:pt x="1200342" y="444780"/>
                    <a:pt x="1200342" y="421791"/>
                    <a:pt x="1186163" y="407593"/>
                  </a:cubicBezTo>
                  <a:lnTo>
                    <a:pt x="789147" y="10578"/>
                  </a:lnTo>
                  <a:cubicBezTo>
                    <a:pt x="774968" y="-3612"/>
                    <a:pt x="751942" y="-3597"/>
                    <a:pt x="737702" y="10610"/>
                  </a:cubicBezTo>
                  <a:cubicBezTo>
                    <a:pt x="730916" y="17433"/>
                    <a:pt x="727098" y="26686"/>
                    <a:pt x="727098" y="36330"/>
                  </a:cubicBezTo>
                  <a:lnTo>
                    <a:pt x="727098" y="160610"/>
                  </a:lnTo>
                  <a:lnTo>
                    <a:pt x="36320" y="160610"/>
                  </a:lnTo>
                  <a:cubicBezTo>
                    <a:pt x="16263" y="160610"/>
                    <a:pt x="-37" y="176886"/>
                    <a:pt x="-37" y="196967"/>
                  </a:cubicBezTo>
                  <a:lnTo>
                    <a:pt x="-37" y="669605"/>
                  </a:lnTo>
                  <a:cubicBezTo>
                    <a:pt x="-37" y="689686"/>
                    <a:pt x="16263" y="705961"/>
                    <a:pt x="36320" y="705961"/>
                  </a:cubicBezTo>
                  <a:lnTo>
                    <a:pt x="727098" y="705961"/>
                  </a:lnTo>
                  <a:lnTo>
                    <a:pt x="727098" y="830241"/>
                  </a:lnTo>
                  <a:cubicBezTo>
                    <a:pt x="727098" y="850322"/>
                    <a:pt x="743338" y="866610"/>
                    <a:pt x="763455" y="866628"/>
                  </a:cubicBezTo>
                  <a:cubicBezTo>
                    <a:pt x="773089" y="866634"/>
                    <a:pt x="782300" y="862810"/>
                    <a:pt x="789147" y="855994"/>
                  </a:cubicBezTo>
                  <a:close/>
                </a:path>
              </a:pathLst>
            </a:custGeom>
            <a:gradFill>
              <a:gsLst>
                <a:gs pos="1000">
                  <a:schemeClr val="accent1">
                    <a:alpha val="40000"/>
                  </a:schemeClr>
                </a:gs>
                <a:gs pos="86000">
                  <a:schemeClr val="accent1">
                    <a:alpha val="0"/>
                  </a:schemeClr>
                </a:gs>
              </a:gsLst>
              <a:lin ang="11400000" scaled="0"/>
            </a:gradFill>
            <a:ln w="12700" cap="flat">
              <a:noFill/>
              <a:prstDash val="solid"/>
              <a:miter/>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a:p>
          </p:txBody>
        </p:sp>
      </p:grpSp>
    </p:spTree>
    <p:custDataLst>
      <p:tags r:id="rId2"/>
    </p:custDataLst>
    <p:extLst>
      <p:ext uri="{BB962C8B-B14F-4D97-AF65-F5344CB8AC3E}">
        <p14:creationId xmlns:p14="http://schemas.microsoft.com/office/powerpoint/2010/main" val="4007838091"/>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1EB6E7B9-4981-2DB3-B902-BB41F59CCE0D}"/>
            </a:ext>
          </a:extLst>
        </p:cNvPr>
        <p:cNvGrpSpPr/>
        <p:nvPr/>
      </p:nvGrpSpPr>
      <p:grpSpPr>
        <a:xfrm>
          <a:off x="0" y="0"/>
          <a:ext cx="0" cy="0"/>
        </a:xfrm>
      </p:grpSpPr>
      <p:grpSp>
        <p:nvGrpSpPr>
          <p:cNvPr id="28" name="组合 27">
            <a:extLst>
              <a:ext uri="{FF2B5EF4-FFF2-40B4-BE49-F238E27FC236}">
                <a16:creationId xmlns:a16="http://schemas.microsoft.com/office/drawing/2014/main" id="{B3420A6F-51CE-8C61-77FB-610DC5BF3A84}"/>
              </a:ext>
            </a:extLst>
          </p:cNvPr>
          <p:cNvGrpSpPr/>
          <p:nvPr/>
        </p:nvGrpSpPr>
        <p:grpSpPr>
          <a:xfrm>
            <a:off x="1795188" y="687753"/>
            <a:ext cx="9804967" cy="5888894"/>
            <a:chOff x="1795188" y="687753"/>
            <a:chExt cx="9804967" cy="5888894"/>
          </a:xfrm>
        </p:grpSpPr>
        <p:grpSp>
          <p:nvGrpSpPr>
            <p:cNvPr id="2" name="组合 1">
              <a:extLst>
                <a:ext uri="{FF2B5EF4-FFF2-40B4-BE49-F238E27FC236}">
                  <a16:creationId xmlns:a16="http://schemas.microsoft.com/office/drawing/2014/main" id="{20E7B196-18FA-8F32-7330-C9671DFC78FE}"/>
                </a:ext>
              </a:extLst>
            </p:cNvPr>
            <p:cNvGrpSpPr/>
            <p:nvPr/>
          </p:nvGrpSpPr>
          <p:grpSpPr>
            <a:xfrm>
              <a:off x="1870158" y="687753"/>
              <a:ext cx="5888894" cy="5888894"/>
              <a:chOff x="6286500" y="687753"/>
              <a:chExt cx="5888894" cy="5888894"/>
            </a:xfrm>
          </p:grpSpPr>
          <p:sp>
            <p:nvSpPr>
              <p:cNvPr id="3" name="椭圆 2">
                <a:extLst>
                  <a:ext uri="{FF2B5EF4-FFF2-40B4-BE49-F238E27FC236}">
                    <a16:creationId xmlns:a16="http://schemas.microsoft.com/office/drawing/2014/main" id="{E9CF827D-DC89-F6EF-CE32-FF2E2603915E}"/>
                  </a:ext>
                </a:extLst>
              </p:cNvPr>
              <p:cNvSpPr/>
              <p:nvPr/>
            </p:nvSpPr>
            <p:spPr>
              <a:xfrm flipH="1">
                <a:off x="6286500" y="687753"/>
                <a:ext cx="5888894" cy="5888894"/>
              </a:xfrm>
              <a:prstGeom prst="ellipse">
                <a:avLst/>
              </a:prstGeom>
              <a:solidFill>
                <a:schemeClr val="tx1">
                  <a:alpha val="2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a:solidFill>
                    <a:schemeClr val="bg1"/>
                  </a:solidFill>
                </a:endParaRPr>
              </a:p>
            </p:txBody>
          </p:sp>
          <p:sp>
            <p:nvSpPr>
              <p:cNvPr id="4" name="椭圆 3">
                <a:extLst>
                  <a:ext uri="{FF2B5EF4-FFF2-40B4-BE49-F238E27FC236}">
                    <a16:creationId xmlns:a16="http://schemas.microsoft.com/office/drawing/2014/main" id="{456339E0-46F6-F58C-6530-8B8E7D1C8124}"/>
                  </a:ext>
                </a:extLst>
              </p:cNvPr>
              <p:cNvSpPr/>
              <p:nvPr/>
            </p:nvSpPr>
            <p:spPr>
              <a:xfrm flipH="1">
                <a:off x="7603393" y="2004646"/>
                <a:ext cx="3255108" cy="3255108"/>
              </a:xfrm>
              <a:prstGeom prst="ellipse">
                <a:avLst/>
              </a:prstGeom>
              <a:solidFill>
                <a:schemeClr val="tx1">
                  <a:alpha val="4000"/>
                </a:schemeClr>
              </a:solidFill>
              <a:ln w="9525"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a:solidFill>
                    <a:schemeClr val="bg1"/>
                  </a:solidFill>
                </a:endParaRPr>
              </a:p>
            </p:txBody>
          </p:sp>
          <p:sp>
            <p:nvSpPr>
              <p:cNvPr id="5" name="椭圆 4">
                <a:extLst>
                  <a:ext uri="{FF2B5EF4-FFF2-40B4-BE49-F238E27FC236}">
                    <a16:creationId xmlns:a16="http://schemas.microsoft.com/office/drawing/2014/main" id="{A9E3DA05-0D2A-138A-EE2D-A3267B1D066B}"/>
                  </a:ext>
                </a:extLst>
              </p:cNvPr>
              <p:cNvSpPr/>
              <p:nvPr/>
            </p:nvSpPr>
            <p:spPr>
              <a:xfrm>
                <a:off x="7958086" y="2359339"/>
                <a:ext cx="2545723" cy="2545723"/>
              </a:xfrm>
              <a:prstGeom prst="ellipse">
                <a:avLst/>
              </a:prstGeom>
              <a:blipFill>
                <a:blip r:embed="rId3"/>
                <a:stretch>
                  <a:fillRect l="-25125" r="-24875"/>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tLang="zh-CN" b="1"/>
              </a:p>
            </p:txBody>
          </p:sp>
          <p:sp>
            <p:nvSpPr>
              <p:cNvPr id="6" name="椭圆 5">
                <a:extLst>
                  <a:ext uri="{FF2B5EF4-FFF2-40B4-BE49-F238E27FC236}">
                    <a16:creationId xmlns:a16="http://schemas.microsoft.com/office/drawing/2014/main" id="{3585764B-852F-A21A-CC76-151C19FCAE92}"/>
                  </a:ext>
                </a:extLst>
              </p:cNvPr>
              <p:cNvSpPr/>
              <p:nvPr/>
            </p:nvSpPr>
            <p:spPr>
              <a:xfrm flipH="1">
                <a:off x="7178083" y="1579336"/>
                <a:ext cx="4105728" cy="4105728"/>
              </a:xfrm>
              <a:prstGeom prst="ellipse">
                <a:avLst/>
              </a:prstGeom>
              <a:ln w="38100" cap="rnd">
                <a:solidFill>
                  <a:schemeClr val="tx1">
                    <a:alpha val="4000"/>
                  </a:schemeClr>
                </a:solidFill>
                <a:round/>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a:solidFill>
                    <a:schemeClr val="bg1"/>
                  </a:solidFill>
                </a:endParaRPr>
              </a:p>
            </p:txBody>
          </p:sp>
        </p:grpSp>
        <p:sp>
          <p:nvSpPr>
            <p:cNvPr id="7" name="椭圆 6">
              <a:extLst>
                <a:ext uri="{FF2B5EF4-FFF2-40B4-BE49-F238E27FC236}">
                  <a16:creationId xmlns:a16="http://schemas.microsoft.com/office/drawing/2014/main" id="{AE4A2D9E-5589-2118-0A7D-2B0D1C2E6985}"/>
                </a:ext>
              </a:extLst>
            </p:cNvPr>
            <p:cNvSpPr/>
            <p:nvPr/>
          </p:nvSpPr>
          <p:spPr>
            <a:xfrm flipH="1">
              <a:off x="6532993" y="2609538"/>
              <a:ext cx="337313" cy="337312"/>
            </a:xfrm>
            <a:prstGeom prst="ellipse">
              <a:avLst/>
            </a:prstGeom>
            <a:gradFill>
              <a:gsLst>
                <a:gs pos="0">
                  <a:schemeClr val="accent2">
                    <a:lumMod val="60000"/>
                    <a:lumOff val="40000"/>
                  </a:schemeClr>
                </a:gs>
                <a:gs pos="60000">
                  <a:schemeClr val="accent2"/>
                </a:gs>
              </a:gsLst>
              <a:lin ang="2700000" scaled="0"/>
            </a:gradFill>
            <a:ln w="57150" cap="rnd">
              <a:noFill/>
              <a:prstDash val="solid"/>
              <a:round/>
            </a:ln>
            <a:effectLst>
              <a:outerShdw blurRad="76200" dist="50800" dir="5400000" algn="c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550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765"/>
              <a:endParaRPr lang="zh-CN" altLang="en-US" sz="2000" b="1">
                <a:solidFill>
                  <a:schemeClr val="bg1"/>
                </a:solidFill>
              </a:endParaRPr>
            </a:p>
          </p:txBody>
        </p:sp>
        <p:sp>
          <p:nvSpPr>
            <p:cNvPr id="8" name="椭圆 7">
              <a:extLst>
                <a:ext uri="{FF2B5EF4-FFF2-40B4-BE49-F238E27FC236}">
                  <a16:creationId xmlns:a16="http://schemas.microsoft.com/office/drawing/2014/main" id="{92EB1CC9-14DB-957D-1B8E-E5D0CE01CBEE}"/>
                </a:ext>
              </a:extLst>
            </p:cNvPr>
            <p:cNvSpPr/>
            <p:nvPr/>
          </p:nvSpPr>
          <p:spPr>
            <a:xfrm flipH="1">
              <a:off x="5802288" y="1774397"/>
              <a:ext cx="255746" cy="255745"/>
            </a:xfrm>
            <a:prstGeom prst="ellipse">
              <a:avLst/>
            </a:prstGeom>
            <a:gradFill>
              <a:gsLst>
                <a:gs pos="0">
                  <a:schemeClr val="accent3">
                    <a:lumMod val="60000"/>
                    <a:lumOff val="40000"/>
                  </a:schemeClr>
                </a:gs>
                <a:gs pos="60000">
                  <a:schemeClr val="accent3"/>
                </a:gs>
              </a:gsLst>
              <a:lin ang="2700000" scaled="0"/>
            </a:gradFill>
            <a:ln w="57150" cap="rnd">
              <a:noFill/>
              <a:prstDash val="solid"/>
              <a:round/>
            </a:ln>
            <a:effectLst>
              <a:outerShdw blurRad="76200" dist="50800" dir="5400000" algn="ctr" rotWithShape="0">
                <a:schemeClr val="accent3">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325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765"/>
              <a:endParaRPr lang="zh-CN" altLang="en-US" sz="2000" b="1">
                <a:solidFill>
                  <a:schemeClr val="bg1"/>
                </a:solidFill>
              </a:endParaRPr>
            </a:p>
          </p:txBody>
        </p:sp>
        <p:sp>
          <p:nvSpPr>
            <p:cNvPr id="9" name="椭圆 8">
              <a:extLst>
                <a:ext uri="{FF2B5EF4-FFF2-40B4-BE49-F238E27FC236}">
                  <a16:creationId xmlns:a16="http://schemas.microsoft.com/office/drawing/2014/main" id="{9AF79705-D64F-F28A-5F44-19268688DCF9}"/>
                </a:ext>
              </a:extLst>
            </p:cNvPr>
            <p:cNvSpPr/>
            <p:nvPr/>
          </p:nvSpPr>
          <p:spPr>
            <a:xfrm flipH="1">
              <a:off x="6752969" y="3526246"/>
              <a:ext cx="255746" cy="255745"/>
            </a:xfrm>
            <a:prstGeom prst="ellipse">
              <a:avLst/>
            </a:prstGeom>
            <a:gradFill>
              <a:gsLst>
                <a:gs pos="0">
                  <a:schemeClr val="accent4">
                    <a:lumMod val="60000"/>
                    <a:lumOff val="40000"/>
                  </a:schemeClr>
                </a:gs>
                <a:gs pos="60000">
                  <a:schemeClr val="accent4"/>
                </a:gs>
              </a:gsLst>
              <a:lin ang="2700000" scaled="0"/>
            </a:gradFill>
            <a:ln w="57150" cap="rnd">
              <a:noFill/>
              <a:prstDash val="solid"/>
              <a:round/>
            </a:ln>
            <a:effectLst>
              <a:outerShdw blurRad="76200" dist="50800" dir="5400000" algn="ctr" rotWithShape="0">
                <a:schemeClr val="accent4">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325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765"/>
              <a:endParaRPr lang="zh-CN" altLang="en-US" sz="2000" b="1">
                <a:solidFill>
                  <a:schemeClr val="bg1"/>
                </a:solidFill>
              </a:endParaRPr>
            </a:p>
          </p:txBody>
        </p:sp>
        <p:sp>
          <p:nvSpPr>
            <p:cNvPr id="10" name="椭圆 9">
              <a:extLst>
                <a:ext uri="{FF2B5EF4-FFF2-40B4-BE49-F238E27FC236}">
                  <a16:creationId xmlns:a16="http://schemas.microsoft.com/office/drawing/2014/main" id="{DA21E0C1-F100-BBEF-470C-9E8BE258A1AA}"/>
                </a:ext>
              </a:extLst>
            </p:cNvPr>
            <p:cNvSpPr/>
            <p:nvPr/>
          </p:nvSpPr>
          <p:spPr>
            <a:xfrm flipH="1">
              <a:off x="5761504" y="5196526"/>
              <a:ext cx="337313" cy="337312"/>
            </a:xfrm>
            <a:prstGeom prst="ellipse">
              <a:avLst/>
            </a:prstGeom>
            <a:gradFill>
              <a:gsLst>
                <a:gs pos="0">
                  <a:schemeClr val="accent5">
                    <a:lumMod val="60000"/>
                    <a:lumOff val="40000"/>
                  </a:schemeClr>
                </a:gs>
                <a:gs pos="60000">
                  <a:schemeClr val="accent5"/>
                </a:gs>
              </a:gsLst>
              <a:lin ang="2700000" scaled="0"/>
            </a:gradFill>
            <a:ln w="57150" cap="rnd">
              <a:noFill/>
              <a:prstDash val="solid"/>
              <a:round/>
            </a:ln>
            <a:effectLst>
              <a:outerShdw blurRad="76200" dist="50800" dir="5400000" algn="ctr" rotWithShape="0">
                <a:schemeClr val="accent5">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550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765"/>
              <a:endParaRPr lang="zh-CN" altLang="en-US" sz="2000" b="1">
                <a:solidFill>
                  <a:schemeClr val="bg1"/>
                </a:solidFill>
              </a:endParaRPr>
            </a:p>
          </p:txBody>
        </p:sp>
        <p:sp>
          <p:nvSpPr>
            <p:cNvPr id="11" name="椭圆 10">
              <a:extLst>
                <a:ext uri="{FF2B5EF4-FFF2-40B4-BE49-F238E27FC236}">
                  <a16:creationId xmlns:a16="http://schemas.microsoft.com/office/drawing/2014/main" id="{FA1200C8-EA2E-073E-81B9-CB81351D41CD}"/>
                </a:ext>
              </a:extLst>
            </p:cNvPr>
            <p:cNvSpPr/>
            <p:nvPr/>
          </p:nvSpPr>
          <p:spPr>
            <a:xfrm flipH="1">
              <a:off x="6572390" y="4361387"/>
              <a:ext cx="258520" cy="255744"/>
            </a:xfrm>
            <a:prstGeom prst="ellipse">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762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325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765"/>
              <a:endParaRPr lang="zh-CN" altLang="en-US" sz="2000" b="1">
                <a:solidFill>
                  <a:schemeClr val="bg1"/>
                </a:solidFill>
              </a:endParaRPr>
            </a:p>
          </p:txBody>
        </p:sp>
        <p:sp>
          <p:nvSpPr>
            <p:cNvPr id="13" name="矩形 12">
              <a:extLst>
                <a:ext uri="{FF2B5EF4-FFF2-40B4-BE49-F238E27FC236}">
                  <a16:creationId xmlns:a16="http://schemas.microsoft.com/office/drawing/2014/main" id="{82B7261D-8D3C-9E41-2097-E9500ACDF05B}"/>
                </a:ext>
              </a:extLst>
            </p:cNvPr>
            <p:cNvSpPr/>
            <p:nvPr/>
          </p:nvSpPr>
          <p:spPr>
            <a:xfrm flipH="1">
              <a:off x="6293263" y="1687166"/>
              <a:ext cx="4233297" cy="4279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90000" bIns="90000" rtlCol="0" anchor="b" anchorCtr="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kumimoji="1" lang="zh-CN" altLang="en-US" sz="1600" b="1">
                  <a:solidFill>
                    <a:schemeClr val="tx1"/>
                  </a:solidFill>
                  <a:latin typeface="+mn-ea"/>
                </a:rPr>
                <a:t>慢性</a:t>
              </a:r>
              <a:r>
                <a:rPr kumimoji="1" lang="en-US" altLang="zh-CN" sz="1600" b="1" err="1">
                  <a:solidFill>
                    <a:schemeClr val="tx1"/>
                  </a:solidFill>
                  <a:latin typeface="+mn-ea"/>
                </a:rPr>
                <a:t>HFrEF</a:t>
              </a:r>
              <a:r>
                <a:rPr kumimoji="1" lang="zh-CN" altLang="en-US" sz="1600" b="1">
                  <a:solidFill>
                    <a:schemeClr val="tx1"/>
                  </a:solidFill>
                  <a:latin typeface="+mn-ea"/>
                </a:rPr>
                <a:t>的药物治疗</a:t>
              </a:r>
              <a:endParaRPr kumimoji="1" lang="en-US" altLang="zh-CN" sz="1600" b="1">
                <a:solidFill>
                  <a:schemeClr val="tx1"/>
                </a:solidFill>
                <a:latin typeface="+mn-ea"/>
              </a:endParaRPr>
            </a:p>
          </p:txBody>
        </p:sp>
        <p:sp>
          <p:nvSpPr>
            <p:cNvPr id="16" name="矩形 15">
              <a:extLst>
                <a:ext uri="{FF2B5EF4-FFF2-40B4-BE49-F238E27FC236}">
                  <a16:creationId xmlns:a16="http://schemas.microsoft.com/office/drawing/2014/main" id="{309B88EA-0C07-315C-D091-01B350205D80}"/>
                </a:ext>
              </a:extLst>
            </p:cNvPr>
            <p:cNvSpPr/>
            <p:nvPr/>
          </p:nvSpPr>
          <p:spPr>
            <a:xfrm flipH="1">
              <a:off x="7082960" y="2564205"/>
              <a:ext cx="4233297" cy="4279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90000" bIns="90000" rtlCol="0" anchor="b" anchorCtr="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kumimoji="1" lang="zh-CN" altLang="en-US" sz="1600" b="1">
                  <a:solidFill>
                    <a:schemeClr val="tx1"/>
                  </a:solidFill>
                  <a:latin typeface="+mn-ea"/>
                </a:rPr>
                <a:t>慢性</a:t>
              </a:r>
              <a:r>
                <a:rPr kumimoji="1" lang="en-US" altLang="zh-CN" sz="1600" b="1" err="1">
                  <a:solidFill>
                    <a:schemeClr val="tx1"/>
                  </a:solidFill>
                  <a:latin typeface="+mn-ea"/>
                </a:rPr>
                <a:t>HFrEF</a:t>
              </a:r>
              <a:r>
                <a:rPr kumimoji="1" lang="zh-CN" altLang="en-US" sz="1600" b="1">
                  <a:solidFill>
                    <a:schemeClr val="tx1"/>
                  </a:solidFill>
                  <a:latin typeface="+mn-ea"/>
                </a:rPr>
                <a:t>患者的心脏植入型电子器械治疗</a:t>
              </a:r>
              <a:endParaRPr kumimoji="1" lang="en-US" altLang="zh-CN" sz="1600" b="1">
                <a:solidFill>
                  <a:schemeClr val="tx1"/>
                </a:solidFill>
                <a:latin typeface="+mn-ea"/>
              </a:endParaRPr>
            </a:p>
          </p:txBody>
        </p:sp>
        <p:sp>
          <p:nvSpPr>
            <p:cNvPr id="19" name="矩形 18">
              <a:extLst>
                <a:ext uri="{FF2B5EF4-FFF2-40B4-BE49-F238E27FC236}">
                  <a16:creationId xmlns:a16="http://schemas.microsoft.com/office/drawing/2014/main" id="{00E26059-C7FF-E973-A6C9-572679374A4B}"/>
                </a:ext>
              </a:extLst>
            </p:cNvPr>
            <p:cNvSpPr/>
            <p:nvPr/>
          </p:nvSpPr>
          <p:spPr>
            <a:xfrm flipH="1">
              <a:off x="7366858" y="3418211"/>
              <a:ext cx="4233297" cy="4279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90000" bIns="90000" rtlCol="0" anchor="b" anchorCtr="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kumimoji="1" lang="zh-CN" altLang="en-US" sz="1600" b="1">
                  <a:solidFill>
                    <a:schemeClr val="tx1"/>
                  </a:solidFill>
                  <a:latin typeface="+mn-ea"/>
                </a:rPr>
                <a:t>慢性</a:t>
              </a:r>
              <a:r>
                <a:rPr kumimoji="1" lang="en-US" altLang="zh-CN" sz="1600" b="1" err="1">
                  <a:solidFill>
                    <a:schemeClr val="tx1"/>
                  </a:solidFill>
                  <a:latin typeface="+mn-ea"/>
                </a:rPr>
                <a:t>HFimpEF</a:t>
              </a:r>
              <a:r>
                <a:rPr kumimoji="1" lang="zh-CN" altLang="en-US" sz="1600" b="1">
                  <a:solidFill>
                    <a:schemeClr val="tx1"/>
                  </a:solidFill>
                  <a:latin typeface="+mn-ea"/>
                </a:rPr>
                <a:t>的治疗</a:t>
              </a:r>
              <a:endParaRPr kumimoji="1" lang="en-US" altLang="zh-CN" sz="1600" b="1">
                <a:solidFill>
                  <a:schemeClr val="tx1"/>
                </a:solidFill>
                <a:latin typeface="+mn-ea"/>
              </a:endParaRPr>
            </a:p>
          </p:txBody>
        </p:sp>
        <p:sp>
          <p:nvSpPr>
            <p:cNvPr id="22" name="矩形 21">
              <a:extLst>
                <a:ext uri="{FF2B5EF4-FFF2-40B4-BE49-F238E27FC236}">
                  <a16:creationId xmlns:a16="http://schemas.microsoft.com/office/drawing/2014/main" id="{7524BA0A-6853-1042-FAD1-1F2723CE4EBC}"/>
                </a:ext>
              </a:extLst>
            </p:cNvPr>
            <p:cNvSpPr/>
            <p:nvPr/>
          </p:nvSpPr>
          <p:spPr>
            <a:xfrm flipH="1">
              <a:off x="7082960" y="4271736"/>
              <a:ext cx="4233297" cy="4279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90000" bIns="90000" rtlCol="0" anchor="b" anchorCtr="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kumimoji="1" lang="zh-CN" altLang="en-US" sz="1600" b="1">
                  <a:solidFill>
                    <a:schemeClr val="tx1"/>
                  </a:solidFill>
                  <a:latin typeface="+mn-ea"/>
                </a:rPr>
                <a:t>慢性</a:t>
              </a:r>
              <a:r>
                <a:rPr kumimoji="1" lang="en-US" altLang="zh-CN" sz="1600" b="1" err="1">
                  <a:solidFill>
                    <a:schemeClr val="tx1"/>
                  </a:solidFill>
                  <a:latin typeface="+mn-ea"/>
                </a:rPr>
                <a:t>HFmrEF</a:t>
              </a:r>
              <a:r>
                <a:rPr kumimoji="1" lang="zh-CN" altLang="en-US" sz="1600" b="1">
                  <a:solidFill>
                    <a:schemeClr val="tx1"/>
                  </a:solidFill>
                  <a:latin typeface="+mn-ea"/>
                </a:rPr>
                <a:t>的治疗</a:t>
              </a:r>
              <a:endParaRPr kumimoji="1" lang="en-US" altLang="zh-CN" sz="1600" b="1">
                <a:solidFill>
                  <a:schemeClr val="tx1"/>
                </a:solidFill>
                <a:latin typeface="+mn-ea"/>
              </a:endParaRPr>
            </a:p>
          </p:txBody>
        </p:sp>
        <p:sp>
          <p:nvSpPr>
            <p:cNvPr id="25" name="矩形 24">
              <a:extLst>
                <a:ext uri="{FF2B5EF4-FFF2-40B4-BE49-F238E27FC236}">
                  <a16:creationId xmlns:a16="http://schemas.microsoft.com/office/drawing/2014/main" id="{AED4C32E-7EF5-8740-EC2A-97A51A213A6F}"/>
                </a:ext>
              </a:extLst>
            </p:cNvPr>
            <p:cNvSpPr/>
            <p:nvPr/>
          </p:nvSpPr>
          <p:spPr>
            <a:xfrm flipH="1">
              <a:off x="6293263" y="5146244"/>
              <a:ext cx="4233297" cy="4279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90000" bIns="90000" rtlCol="0" anchor="b" anchorCtr="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kumimoji="1" lang="zh-CN" altLang="en-US" sz="1600" b="1">
                  <a:solidFill>
                    <a:schemeClr val="tx1"/>
                  </a:solidFill>
                  <a:latin typeface="+mn-ea"/>
                </a:rPr>
                <a:t>慢性</a:t>
              </a:r>
              <a:r>
                <a:rPr kumimoji="1" lang="en-US" altLang="zh-CN" sz="1600" b="1" err="1">
                  <a:solidFill>
                    <a:schemeClr val="tx1"/>
                  </a:solidFill>
                  <a:latin typeface="+mn-ea"/>
                </a:rPr>
                <a:t>HFpEF</a:t>
              </a:r>
              <a:r>
                <a:rPr kumimoji="1" lang="zh-CN" altLang="en-US" sz="1600" b="1">
                  <a:solidFill>
                    <a:schemeClr val="tx1"/>
                  </a:solidFill>
                  <a:latin typeface="+mn-ea"/>
                </a:rPr>
                <a:t>的治疗</a:t>
              </a:r>
              <a:endParaRPr kumimoji="1" lang="en-US" altLang="zh-CN" sz="1600" b="1">
                <a:solidFill>
                  <a:schemeClr val="tx1"/>
                </a:solidFill>
                <a:latin typeface="+mn-ea"/>
              </a:endParaRPr>
            </a:p>
          </p:txBody>
        </p:sp>
        <p:sp>
          <p:nvSpPr>
            <p:cNvPr id="27" name="矩形 26">
              <a:extLst>
                <a:ext uri="{FF2B5EF4-FFF2-40B4-BE49-F238E27FC236}">
                  <a16:creationId xmlns:a16="http://schemas.microsoft.com/office/drawing/2014/main" id="{CDBA96DE-F6A8-9060-AD17-D35156AFE2B8}"/>
                </a:ext>
              </a:extLst>
            </p:cNvPr>
            <p:cNvSpPr/>
            <p:nvPr/>
          </p:nvSpPr>
          <p:spPr>
            <a:xfrm>
              <a:off x="1795188" y="1624522"/>
              <a:ext cx="772107" cy="40153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wrap="square" lIns="108000" tIns="108000" rIns="108000" bIns="108000" rtlCol="0" anchor="t" anchorCtr="0">
              <a:spAutoFit/>
            </a:bodyP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r>
                <a:rPr kumimoji="1" lang="en-US" altLang="zh-CN" sz="3600" b="1">
                  <a:ln>
                    <a:solidFill>
                      <a:schemeClr val="tx1"/>
                    </a:solidFill>
                  </a:ln>
                  <a:noFill/>
                  <a:latin typeface="Abadi" panose="020b0604020104020204" pitchFamily="34" charset="0"/>
                  <a:ea typeface="微软雅黑" panose="020b0503020204020204" pitchFamily="34" charset="-122"/>
                </a:rPr>
                <a:t>CONTENTS</a:t>
              </a:r>
            </a:p>
          </p:txBody>
        </p:sp>
      </p:grpSp>
    </p:spTree>
    <p:extLst>
      <p:ext uri="{BB962C8B-B14F-4D97-AF65-F5344CB8AC3E}">
        <p14:creationId xmlns:p14="http://schemas.microsoft.com/office/powerpoint/2010/main" val="3233214835"/>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E7A769E9-C74B-F7F5-CF07-F8AA5F231555}"/>
            </a:ext>
          </a:extLst>
        </p:cNvPr>
        <p:cNvGrpSpPr/>
        <p:nvPr/>
      </p:nvGrpSpPr>
      <p:grpSpPr>
        <a:xfrm>
          <a:off x="0" y="0"/>
          <a:ext cx="0" cy="0"/>
        </a:xfrm>
      </p:grpSpPr>
      <p:sp>
        <p:nvSpPr>
          <p:cNvPr id="4" name="标题 3">
            <a:extLst>
              <a:ext uri="{FF2B5EF4-FFF2-40B4-BE49-F238E27FC236}">
                <a16:creationId xmlns:a16="http://schemas.microsoft.com/office/drawing/2014/main" id="{FA0CA6FD-EC53-1A64-9DAA-EDEB14B58E64}"/>
              </a:ext>
            </a:extLst>
          </p:cNvPr>
          <p:cNvSpPr>
            <a:spLocks noGrp="1"/>
          </p:cNvSpPr>
          <p:nvPr>
            <p:ph type="title"/>
          </p:nvPr>
        </p:nvSpPr>
        <p:spPr>
          <a:xfrm>
            <a:off x="5547871" y="3429000"/>
            <a:ext cx="6561965" cy="424732"/>
          </a:xfrm>
        </p:spPr>
        <p:txBody>
          <a:bodyPr/>
          <a:lstStyle/>
          <a:p>
            <a:r>
              <a:rPr lang="zh-CN" altLang="en-US" sz="2400" b="1">
                <a:latin typeface="Arial" pitchFamily="34" charset="0"/>
                <a:ea typeface="微软雅黑" panose="020b0503020204020204" pitchFamily="34" charset="-122"/>
                <a:sym typeface="Arial" pitchFamily="34" charset="0"/>
              </a:rPr>
              <a:t>慢性</a:t>
            </a:r>
            <a:r>
              <a:rPr lang="en-US" altLang="zh-CN" sz="2400" b="1" err="1">
                <a:latin typeface="Arial" pitchFamily="34" charset="0"/>
                <a:ea typeface="微软雅黑" panose="020b0503020204020204" pitchFamily="34" charset="-122"/>
                <a:sym typeface="Arial" pitchFamily="34" charset="0"/>
              </a:rPr>
              <a:t>HFrEF</a:t>
            </a:r>
            <a:r>
              <a:rPr lang="zh-CN" altLang="en-US" sz="2400" b="1">
                <a:latin typeface="Arial" pitchFamily="34" charset="0"/>
                <a:ea typeface="微软雅黑" panose="020b0503020204020204" pitchFamily="34" charset="-122"/>
                <a:sym typeface="Arial" pitchFamily="34" charset="0"/>
              </a:rPr>
              <a:t>的药物治疗</a:t>
            </a:r>
          </a:p>
        </p:txBody>
      </p:sp>
      <p:sp>
        <p:nvSpPr>
          <p:cNvPr id="2" name="灯片编号占位符 1">
            <a:extLst>
              <a:ext uri="{FF2B5EF4-FFF2-40B4-BE49-F238E27FC236}">
                <a16:creationId xmlns:a16="http://schemas.microsoft.com/office/drawing/2014/main" id="{745B026C-9990-157A-4954-D6F862E38601}"/>
              </a:ext>
            </a:extLst>
          </p:cNvPr>
          <p:cNvSpPr>
            <a:spLocks noGrp="1"/>
          </p:cNvSpPr>
          <p:nvPr>
            <p:ph type="sldNum" sz="quarter" idx="12"/>
          </p:nvPr>
        </p:nvSpPr>
        <p:spPr/>
        <p:txBody>
          <a:bodyPr/>
          <a:lstStyle/>
          <a:p>
            <a:fld id="{7F65B630-C7FF-41C0-9923-C5E5E29EED81}" type="slidenum">
              <a:rPr lang="zh-CN" altLang="en-US" smtClean="0">
                <a:latin typeface="Arial" pitchFamily="34" charset="0"/>
                <a:ea typeface="微软雅黑" panose="020b0503020204020204" pitchFamily="34" charset="-122"/>
                <a:sym typeface="Arial" pitchFamily="34" charset="0"/>
              </a:rPr>
              <a:t>4</a:t>
            </a:fld>
            <a:endParaRPr lang="zh-CN" altLang="en-US">
              <a:latin typeface="Arial" pitchFamily="34" charset="0"/>
              <a:ea typeface="微软雅黑" panose="020b0503020204020204" pitchFamily="34" charset="-122"/>
              <a:sym typeface="Arial" pitchFamily="34" charset="0"/>
            </a:endParaRPr>
          </a:p>
        </p:txBody>
      </p:sp>
      <p:sp>
        <p:nvSpPr>
          <p:cNvPr id="6" name="文本框 5">
            <a:extLst>
              <a:ext uri="{FF2B5EF4-FFF2-40B4-BE49-F238E27FC236}">
                <a16:creationId xmlns:a16="http://schemas.microsoft.com/office/drawing/2014/main" id="{E5F413B0-D1A5-B0A0-F96F-853B1234E3D0}"/>
              </a:ext>
            </a:extLst>
          </p:cNvPr>
          <p:cNvSpPr txBox="1"/>
          <p:nvPr/>
        </p:nvSpPr>
        <p:spPr>
          <a:xfrm>
            <a:off x="2714170" y="2958102"/>
            <a:ext cx="1538514" cy="1311128"/>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ltLang="zh-CN" sz="8800">
                <a:solidFill>
                  <a:srgbClr val="0460A9"/>
                </a:solidFill>
                <a:latin typeface="Arial" pitchFamily="34" charset="0"/>
                <a:ea typeface="微软雅黑" panose="020b0503020204020204" pitchFamily="34" charset="-122"/>
                <a:sym typeface="Arial" pitchFamily="34" charset="0"/>
              </a:rPr>
              <a:t>01</a:t>
            </a:r>
            <a:endParaRPr lang="en-GB" sz="8800">
              <a:solidFill>
                <a:srgbClr val="0460A9"/>
              </a:solidFill>
              <a:latin typeface="Arial" pitchFamily="34" charset="0"/>
              <a:ea typeface="微软雅黑" panose="020b0503020204020204" pitchFamily="34" charset="-122"/>
              <a:sym typeface="Arial" pitchFamily="34" charset="0"/>
            </a:endParaRPr>
          </a:p>
        </p:txBody>
      </p:sp>
      <p:sp>
        <p:nvSpPr>
          <p:cNvPr id="3" name="矩形 2">
            <a:extLst>
              <a:ext uri="{FF2B5EF4-FFF2-40B4-BE49-F238E27FC236}">
                <a16:creationId xmlns:a16="http://schemas.microsoft.com/office/drawing/2014/main" id="{EDE99418-1768-A2CE-19B5-F29DA2E3AE96}"/>
              </a:ext>
            </a:extLst>
          </p:cNvPr>
          <p:cNvSpPr/>
          <p:nvPr/>
        </p:nvSpPr>
        <p:spPr>
          <a:xfrm>
            <a:off x="5547871" y="3966547"/>
            <a:ext cx="6326374" cy="20679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marL="228600" indent="-228600">
              <a:lnSpc>
                <a:spcPct val="120000"/>
              </a:lnSpc>
              <a:buFont typeface="+mj-lt"/>
              <a:buAutoNum type="arabicPeriod"/>
            </a:pPr>
            <a:r>
              <a:rPr lang="zh-CN" altLang="en-US" sz="1200" b="0" i="0">
                <a:solidFill>
                  <a:schemeClr val="tx1"/>
                </a:solidFill>
                <a:effectLst/>
                <a:latin typeface="+mn-ea"/>
                <a:sym typeface="Arial" pitchFamily="34" charset="0"/>
              </a:rPr>
              <a:t>利尿剂</a:t>
            </a:r>
            <a:endParaRPr lang="en-US" altLang="zh-CN" sz="1200" b="0" i="0">
              <a:solidFill>
                <a:schemeClr val="tx1"/>
              </a:solidFill>
              <a:effectLst/>
              <a:latin typeface="+mn-ea"/>
              <a:sym typeface="Arial" pitchFamily="34" charset="0"/>
            </a:endParaRPr>
          </a:p>
          <a:p>
            <a:pPr marL="228600" indent="-228600">
              <a:lnSpc>
                <a:spcPct val="120000"/>
              </a:lnSpc>
              <a:buFont typeface="+mj-lt"/>
              <a:buAutoNum type="arabicPeriod"/>
            </a:pPr>
            <a:r>
              <a:rPr kumimoji="1" lang="zh-CN" altLang="en-US" sz="1200">
                <a:solidFill>
                  <a:schemeClr val="tx1"/>
                </a:solidFill>
                <a:latin typeface="+mn-ea"/>
                <a:sym typeface="Arial" pitchFamily="34" charset="0"/>
              </a:rPr>
              <a:t>肾素</a:t>
            </a:r>
            <a:r>
              <a:rPr kumimoji="1" lang="en-US" altLang="zh-CN" sz="1200">
                <a:solidFill>
                  <a:schemeClr val="tx1"/>
                </a:solidFill>
                <a:latin typeface="+mn-ea"/>
                <a:sym typeface="Arial" pitchFamily="34" charset="0"/>
              </a:rPr>
              <a:t>⁃</a:t>
            </a:r>
            <a:r>
              <a:rPr kumimoji="1" lang="zh-CN" altLang="en-US" sz="1200">
                <a:solidFill>
                  <a:schemeClr val="tx1"/>
                </a:solidFill>
                <a:latin typeface="+mn-ea"/>
                <a:sym typeface="Arial" pitchFamily="34" charset="0"/>
              </a:rPr>
              <a:t>血管紧张素系统抑制剂（</a:t>
            </a:r>
            <a:r>
              <a:rPr kumimoji="1" lang="en-US" altLang="zh-CN" sz="1200" err="1">
                <a:solidFill>
                  <a:schemeClr val="tx1"/>
                </a:solidFill>
                <a:latin typeface="+mn-ea"/>
                <a:sym typeface="Arial" pitchFamily="34" charset="0"/>
              </a:rPr>
              <a:t>RASI</a:t>
            </a:r>
            <a:r>
              <a:rPr kumimoji="1" lang="zh-CN" altLang="en-US" sz="1200">
                <a:solidFill>
                  <a:schemeClr val="tx1"/>
                </a:solidFill>
                <a:latin typeface="+mn-ea"/>
                <a:sym typeface="Arial" pitchFamily="34" charset="0"/>
              </a:rPr>
              <a:t>）</a:t>
            </a:r>
            <a:endParaRPr kumimoji="1" lang="en-US" altLang="zh-CN" sz="1200">
              <a:solidFill>
                <a:schemeClr val="tx1"/>
              </a:solidFill>
              <a:latin typeface="+mn-ea"/>
              <a:sym typeface="Arial" pitchFamily="34" charset="0"/>
            </a:endParaRPr>
          </a:p>
          <a:p>
            <a:pPr marL="228600" indent="-228600">
              <a:lnSpc>
                <a:spcPct val="120000"/>
              </a:lnSpc>
              <a:buFont typeface="+mj-lt"/>
              <a:buAutoNum type="arabicPeriod"/>
            </a:pPr>
            <a:r>
              <a:rPr kumimoji="1" lang="el-GR" altLang="zh-CN" sz="1200">
                <a:solidFill>
                  <a:schemeClr val="tx1"/>
                </a:solidFill>
                <a:latin typeface="+mn-ea"/>
                <a:sym typeface="Arial" pitchFamily="34" charset="0"/>
              </a:rPr>
              <a:t>β</a:t>
            </a:r>
            <a:r>
              <a:rPr kumimoji="1" lang="zh-CN" altLang="en-US" sz="1200">
                <a:solidFill>
                  <a:schemeClr val="tx1"/>
                </a:solidFill>
                <a:latin typeface="+mn-ea"/>
                <a:sym typeface="Arial" pitchFamily="34" charset="0"/>
              </a:rPr>
              <a:t>受体阻滞剂</a:t>
            </a:r>
            <a:endParaRPr kumimoji="1" lang="en-US" altLang="zh-CN" sz="1200">
              <a:solidFill>
                <a:schemeClr val="tx1"/>
              </a:solidFill>
              <a:latin typeface="+mn-ea"/>
              <a:sym typeface="Arial" pitchFamily="34" charset="0"/>
            </a:endParaRPr>
          </a:p>
          <a:p>
            <a:pPr marL="228600" indent="-228600">
              <a:lnSpc>
                <a:spcPct val="120000"/>
              </a:lnSpc>
              <a:buFont typeface="+mj-lt"/>
              <a:buAutoNum type="arabicPeriod"/>
            </a:pPr>
            <a:r>
              <a:rPr kumimoji="1" lang="en-US" altLang="zh-CN" sz="1200" err="1">
                <a:solidFill>
                  <a:schemeClr val="tx1"/>
                </a:solidFill>
                <a:latin typeface="+mn-ea"/>
                <a:sym typeface="Arial" pitchFamily="34" charset="0"/>
              </a:rPr>
              <a:t>MRA</a:t>
            </a:r>
            <a:endParaRPr kumimoji="1" lang="en-US" altLang="zh-CN" sz="1200">
              <a:solidFill>
                <a:schemeClr val="tx1"/>
              </a:solidFill>
              <a:latin typeface="+mn-ea"/>
              <a:sym typeface="Arial" pitchFamily="34" charset="0"/>
            </a:endParaRPr>
          </a:p>
          <a:p>
            <a:pPr marL="228600" indent="-228600">
              <a:lnSpc>
                <a:spcPct val="120000"/>
              </a:lnSpc>
              <a:buFont typeface="+mj-lt"/>
              <a:buAutoNum type="arabicPeriod"/>
            </a:pPr>
            <a:r>
              <a:rPr kumimoji="1" lang="en-US" altLang="zh-CN" sz="1200" err="1">
                <a:solidFill>
                  <a:schemeClr val="tx1"/>
                </a:solidFill>
                <a:latin typeface="+mn-ea"/>
                <a:sym typeface="Arial" pitchFamily="34" charset="0"/>
              </a:rPr>
              <a:t>SGLT2i</a:t>
            </a:r>
            <a:endParaRPr kumimoji="1" lang="en-US" altLang="zh-CN" sz="1200">
              <a:solidFill>
                <a:schemeClr val="tx1"/>
              </a:solidFill>
              <a:latin typeface="+mn-ea"/>
              <a:sym typeface="Arial" pitchFamily="34" charset="0"/>
            </a:endParaRPr>
          </a:p>
          <a:p>
            <a:pPr marL="228600" indent="-228600">
              <a:lnSpc>
                <a:spcPct val="120000"/>
              </a:lnSpc>
              <a:buFont typeface="+mj-lt"/>
              <a:buAutoNum type="arabicPeriod"/>
            </a:pPr>
            <a:r>
              <a:rPr kumimoji="1" lang="zh-CN" altLang="en-US" sz="1200">
                <a:solidFill>
                  <a:schemeClr val="tx1"/>
                </a:solidFill>
                <a:latin typeface="+mn-ea"/>
                <a:sym typeface="Arial" pitchFamily="34" charset="0"/>
              </a:rPr>
              <a:t>可溶性鸟苷酸环化酶（</a:t>
            </a:r>
            <a:r>
              <a:rPr kumimoji="1" lang="en-US" altLang="zh-CN" sz="1200" err="1">
                <a:solidFill>
                  <a:schemeClr val="tx1"/>
                </a:solidFill>
                <a:latin typeface="+mn-ea"/>
                <a:sym typeface="Arial" pitchFamily="34" charset="0"/>
              </a:rPr>
              <a:t>sGC</a:t>
            </a:r>
            <a:r>
              <a:rPr kumimoji="1" lang="zh-CN" altLang="en-US" sz="1200">
                <a:solidFill>
                  <a:schemeClr val="tx1"/>
                </a:solidFill>
                <a:latin typeface="+mn-ea"/>
                <a:sym typeface="Arial" pitchFamily="34" charset="0"/>
              </a:rPr>
              <a:t>）刺激剂</a:t>
            </a:r>
            <a:endParaRPr kumimoji="1" lang="en-US" altLang="zh-CN" sz="1200">
              <a:solidFill>
                <a:schemeClr val="tx1"/>
              </a:solidFill>
              <a:latin typeface="+mn-ea"/>
              <a:sym typeface="Arial" pitchFamily="34" charset="0"/>
            </a:endParaRPr>
          </a:p>
          <a:p>
            <a:pPr marL="228600" indent="-228600">
              <a:lnSpc>
                <a:spcPct val="120000"/>
              </a:lnSpc>
              <a:buFont typeface="+mj-lt"/>
              <a:buAutoNum type="arabicPeriod"/>
            </a:pPr>
            <a:r>
              <a:rPr kumimoji="1" lang="zh-CN" altLang="en-US" sz="1200">
                <a:solidFill>
                  <a:schemeClr val="tx1"/>
                </a:solidFill>
                <a:latin typeface="+mn-ea"/>
                <a:sym typeface="Arial" pitchFamily="34" charset="0"/>
              </a:rPr>
              <a:t>伊伐布雷定</a:t>
            </a:r>
            <a:endParaRPr kumimoji="1" lang="en-US" altLang="zh-CN" sz="1200">
              <a:solidFill>
                <a:schemeClr val="tx1"/>
              </a:solidFill>
              <a:latin typeface="+mn-ea"/>
              <a:sym typeface="Arial" pitchFamily="34" charset="0"/>
            </a:endParaRPr>
          </a:p>
          <a:p>
            <a:pPr marL="228600" indent="-228600">
              <a:lnSpc>
                <a:spcPct val="120000"/>
              </a:lnSpc>
              <a:buFont typeface="+mj-lt"/>
              <a:buAutoNum type="arabicPeriod"/>
            </a:pPr>
            <a:r>
              <a:rPr kumimoji="1" lang="zh-CN" altLang="en-US" sz="1200">
                <a:solidFill>
                  <a:schemeClr val="tx1"/>
                </a:solidFill>
                <a:latin typeface="+mn-ea"/>
                <a:sym typeface="Arial" pitchFamily="34" charset="0"/>
              </a:rPr>
              <a:t>洋地黄类药物</a:t>
            </a:r>
            <a:endParaRPr kumimoji="1" lang="en-US" altLang="zh-CN" sz="1200">
              <a:solidFill>
                <a:schemeClr val="tx1"/>
              </a:solidFill>
              <a:latin typeface="+mn-ea"/>
              <a:sym typeface="Arial" pitchFamily="34" charset="0"/>
            </a:endParaRPr>
          </a:p>
          <a:p>
            <a:pPr marL="228600" indent="-228600">
              <a:lnSpc>
                <a:spcPct val="120000"/>
              </a:lnSpc>
              <a:buFont typeface="+mj-lt"/>
              <a:buAutoNum type="arabicPeriod"/>
            </a:pPr>
            <a:r>
              <a:rPr kumimoji="1" lang="zh-CN" altLang="en-US" sz="1200">
                <a:solidFill>
                  <a:schemeClr val="tx1"/>
                </a:solidFill>
                <a:latin typeface="+mn-ea"/>
                <a:sym typeface="Arial" pitchFamily="34" charset="0"/>
              </a:rPr>
              <a:t>其他药物</a:t>
            </a:r>
            <a:endParaRPr kumimoji="1" lang="en-US" altLang="zh-CN" sz="1200">
              <a:solidFill>
                <a:schemeClr val="tx1"/>
              </a:solidFill>
              <a:latin typeface="+mn-ea"/>
              <a:sym typeface="Arial" pitchFamily="34" charset="0"/>
            </a:endParaRPr>
          </a:p>
        </p:txBody>
      </p:sp>
    </p:spTree>
    <p:extLst>
      <p:ext uri="{BB962C8B-B14F-4D97-AF65-F5344CB8AC3E}">
        <p14:creationId xmlns:p14="http://schemas.microsoft.com/office/powerpoint/2010/main" val="3079225639"/>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866D63C1-8550-FB78-D32A-7B51F4C5EADC}"/>
            </a:ext>
          </a:extLst>
        </p:cNvPr>
        <p:cNvGrpSpPr/>
        <p:nvPr/>
      </p:nvGrpSpPr>
      <p:grpSpPr>
        <a:xfrm>
          <a:off x="0" y="0"/>
          <a:ext cx="0" cy="0"/>
        </a:xfrm>
      </p:grpSpPr>
      <p:sp>
        <p:nvSpPr>
          <p:cNvPr id="2" name="标题 1">
            <a:extLst>
              <a:ext uri="{FF2B5EF4-FFF2-40B4-BE49-F238E27FC236}">
                <a16:creationId xmlns:a16="http://schemas.microsoft.com/office/drawing/2014/main" id="{2AB29DBA-BC82-EE74-11FF-C485DECBEF74}"/>
              </a:ext>
            </a:extLst>
          </p:cNvPr>
          <p:cNvSpPr txBox="1"/>
          <p:nvPr/>
        </p:nvSpPr>
        <p:spPr>
          <a:xfrm>
            <a:off x="660400" y="509417"/>
            <a:ext cx="10515600" cy="584791"/>
          </a:xfrm>
          <a:prstGeom prst="rect">
            <a:avLst/>
          </a:prstGeom>
        </p:spPr>
        <p:txBody>
          <a:bodyPr anchor="ctr">
            <a:normAutofit/>
          </a:bodyPr>
          <a:lstStyle>
            <a:defPPr>
              <a:defRPr lang="zh-CN"/>
            </a:defPPr>
            <a:lvl1pPr marL="0" algn="l" defTabSz="914400" rtl="0" eaLnBrk="1" latinLnBrk="0" hangingPunct="1">
              <a:lnSpc>
                <a:spcPct val="90000"/>
              </a:lnSpc>
              <a:spcBef>
                <a:spcPct val="0"/>
              </a:spcBef>
              <a:buNone/>
              <a:defRPr sz="2800" kern="1200">
                <a:solidFill>
                  <a:schemeClr val="accent3">
                    <a:lumMod val="75000"/>
                  </a:schemeClr>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460A9"/>
                </a:solidFill>
                <a:latin typeface="Arial" pitchFamily="34" charset="0"/>
                <a:ea typeface="微软雅黑" panose="020b0503020204020204" pitchFamily="34" charset="-122"/>
                <a:sym typeface="Arial" pitchFamily="34" charset="0"/>
              </a:rPr>
              <a:t>治疗目标</a:t>
            </a:r>
          </a:p>
        </p:txBody>
      </p:sp>
      <p:grpSp>
        <p:nvGrpSpPr>
          <p:cNvPr id="3" name="组合 2">
            <a:extLst>
              <a:ext uri="{FF2B5EF4-FFF2-40B4-BE49-F238E27FC236}">
                <a16:creationId xmlns:a16="http://schemas.microsoft.com/office/drawing/2014/main" id="{3B6A529E-670C-2BD8-CE18-1A165EF1EEBA}"/>
              </a:ext>
            </a:extLst>
          </p:cNvPr>
          <p:cNvGrpSpPr/>
          <p:nvPr/>
        </p:nvGrpSpPr>
        <p:grpSpPr>
          <a:xfrm>
            <a:off x="660400" y="1054100"/>
            <a:ext cx="10227558" cy="4536061"/>
            <a:chOff x="660400" y="1054100"/>
            <a:chExt cx="10227558" cy="4536061"/>
          </a:xfrm>
        </p:grpSpPr>
        <p:sp>
          <p:nvSpPr>
            <p:cNvPr id="4" name="矩形: 圆角 3">
              <a:extLst>
                <a:ext uri="{FF2B5EF4-FFF2-40B4-BE49-F238E27FC236}">
                  <a16:creationId xmlns:a16="http://schemas.microsoft.com/office/drawing/2014/main" id="{C91AE537-E809-0634-48E8-A3D128627C49}"/>
                </a:ext>
              </a:extLst>
            </p:cNvPr>
            <p:cNvSpPr/>
            <p:nvPr/>
          </p:nvSpPr>
          <p:spPr>
            <a:xfrm>
              <a:off x="6766347" y="1636219"/>
              <a:ext cx="4121611" cy="3953942"/>
            </a:xfrm>
            <a:prstGeom prst="roundRect">
              <a:avLst>
                <a:gd name="adj" fmla="val 8000"/>
              </a:avLst>
            </a:prstGeom>
            <a:blipFill>
              <a:blip r:embed="rId3"/>
              <a:stretch>
                <a:fillRect l="-22017" r="-21881"/>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solidFill>
                  <a:schemeClr val="lt1"/>
                </a:solidFill>
              </a:endParaRPr>
            </a:p>
          </p:txBody>
        </p:sp>
        <p:sp>
          <p:nvSpPr>
            <p:cNvPr id="5" name="矩形 4">
              <a:extLst>
                <a:ext uri="{FF2B5EF4-FFF2-40B4-BE49-F238E27FC236}">
                  <a16:creationId xmlns:a16="http://schemas.microsoft.com/office/drawing/2014/main" id="{B7A3FA11-C480-145E-D542-BE9759A67071}"/>
                </a:ext>
              </a:extLst>
            </p:cNvPr>
            <p:cNvSpPr/>
            <p:nvPr/>
          </p:nvSpPr>
          <p:spPr>
            <a:xfrm>
              <a:off x="1547899" y="2334563"/>
              <a:ext cx="3925801" cy="8307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t" anchorCtr="0">
              <a:spAutoFit/>
            </a:bodyP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nSpc>
                  <a:spcPct val="130000"/>
                </a:lnSpc>
              </a:pPr>
              <a:r>
                <a:rPr kumimoji="1" lang="zh-CN" altLang="en-US" sz="1600">
                  <a:solidFill>
                    <a:schemeClr val="tx1"/>
                  </a:solidFill>
                  <a:latin typeface="Abadi" panose="020b0604020104020204" pitchFamily="34" charset="0"/>
                  <a:ea typeface="微软雅黑" panose="020b0503020204020204" pitchFamily="34" charset="-122"/>
                </a:rPr>
                <a:t>改善临床症状和生活质量，预防或逆转心脏重构，减少再住院，降低死亡率。</a:t>
              </a:r>
              <a:endParaRPr kumimoji="1" lang="en-US" altLang="zh-CN" sz="1600">
                <a:solidFill>
                  <a:schemeClr val="tx1"/>
                </a:solidFill>
                <a:latin typeface="Abadi" panose="020b0604020104020204" pitchFamily="34" charset="0"/>
                <a:ea typeface="微软雅黑" panose="020b0503020204020204" pitchFamily="34" charset="-122"/>
              </a:endParaRPr>
            </a:p>
          </p:txBody>
        </p:sp>
        <p:sp>
          <p:nvSpPr>
            <p:cNvPr id="6" name="矩形 5">
              <a:extLst>
                <a:ext uri="{FF2B5EF4-FFF2-40B4-BE49-F238E27FC236}">
                  <a16:creationId xmlns:a16="http://schemas.microsoft.com/office/drawing/2014/main" id="{F979BC40-D2B3-AB79-6450-F23839901082}"/>
                </a:ext>
              </a:extLst>
            </p:cNvPr>
            <p:cNvSpPr/>
            <p:nvPr/>
          </p:nvSpPr>
          <p:spPr>
            <a:xfrm>
              <a:off x="1547898" y="1618337"/>
              <a:ext cx="4573502" cy="710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b" anchorCtr="0">
              <a:spAutoFit/>
            </a:bodyP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buSzPct val="25000"/>
              </a:pPr>
              <a:r>
                <a:rPr lang="zh-CN" altLang="en-US" sz="3200" b="1">
                  <a:solidFill>
                    <a:srgbClr val="0460A9"/>
                  </a:solidFill>
                  <a:latin typeface="Abadi" panose="020b0604020104020204" pitchFamily="34" charset="0"/>
                  <a:ea typeface="微软雅黑" panose="020b0503020204020204" pitchFamily="34" charset="-122"/>
                </a:rPr>
                <a:t>目标</a:t>
              </a:r>
              <a:endParaRPr lang="en-US" altLang="zh-CN" sz="3200" b="1">
                <a:solidFill>
                  <a:srgbClr val="0460A9"/>
                </a:solidFill>
                <a:latin typeface="Abadi" panose="020b0604020104020204" pitchFamily="34" charset="0"/>
                <a:ea typeface="微软雅黑" panose="020b0503020204020204" pitchFamily="34" charset="-122"/>
              </a:endParaRPr>
            </a:p>
          </p:txBody>
        </p:sp>
        <p:pic>
          <p:nvPicPr>
            <p:cNvPr id="7" name="图形 6" descr="前引号">
              <a:extLst>
                <a:ext uri="{FF2B5EF4-FFF2-40B4-BE49-F238E27FC236}">
                  <a16:creationId xmlns:a16="http://schemas.microsoft.com/office/drawing/2014/main" id="{091E322D-215A-884C-5086-C92CB846C39A}"/>
                </a:ext>
              </a:extLst>
            </p:cNvPr>
            <p:cNvPicPr>
              <a:picLocks noChangeAspect="1"/>
            </p:cNvPicPr>
            <p:nvPr/>
          </p:nvPicPr>
          <p:blipFill>
            <a:blip r:embed="rId4">
              <a:extLst>
                <a:ext uri="{96DAC541-7B7A-43D3-8B79-37D633B846F1}">
                  <asvg:svgBlip xmlns:asvg="http://schemas.microsoft.com/office/drawing/2016/SVG/main" r:embed="rId5"/>
                </a:ext>
                <a:ext uri="{28A0092B-C50C-407E-A947-70E740481C1C}">
                  <a14:useLocalDpi xmlns:a14="http://schemas.microsoft.com/office/drawing/2010/main" val="0"/>
                </a:ext>
              </a:extLst>
            </a:blip>
            <a:stretch>
              <a:fillRect/>
            </a:stretch>
          </p:blipFill>
          <p:spPr>
            <a:xfrm>
              <a:off x="660400" y="1054100"/>
              <a:ext cx="887498" cy="914400"/>
            </a:xfrm>
            <a:prstGeom prst="rect">
              <a:avLst/>
            </a:prstGeom>
          </p:spPr>
        </p:pic>
        <p:sp>
          <p:nvSpPr>
            <p:cNvPr id="8" name="矩形: 圆角 7">
              <a:extLst>
                <a:ext uri="{FF2B5EF4-FFF2-40B4-BE49-F238E27FC236}">
                  <a16:creationId xmlns:a16="http://schemas.microsoft.com/office/drawing/2014/main" id="{8DCDE83C-7197-4DF0-6178-E1BAD2E3504A}"/>
                </a:ext>
              </a:extLst>
            </p:cNvPr>
            <p:cNvSpPr/>
            <p:nvPr/>
          </p:nvSpPr>
          <p:spPr>
            <a:xfrm flipH="1">
              <a:off x="1643562" y="4091241"/>
              <a:ext cx="2349610" cy="525351"/>
            </a:xfrm>
            <a:prstGeom prst="roundRect">
              <a:avLst/>
            </a:prstGeom>
            <a:solidFill>
              <a:srgbClr val="0460A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54000" rIns="108000" bIns="54000" rtlCol="0" anchor="ctr" anchorCtr="0">
              <a:noAutofit/>
            </a:bodyP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r>
                <a:rPr kumimoji="1" lang="zh-CN" altLang="en-US" sz="1600" b="1">
                  <a:solidFill>
                    <a:srgbClr val="FFFFFF"/>
                  </a:solidFill>
                  <a:latin typeface="Abadi" panose="020b0604020104020204" pitchFamily="34" charset="0"/>
                  <a:ea typeface="微软雅黑" panose="020b0503020204020204" pitchFamily="34" charset="-122"/>
                </a:rPr>
                <a:t>推荐意见</a:t>
              </a:r>
              <a:endParaRPr kumimoji="1" lang="en-US" altLang="zh-CN" sz="1600" b="1">
                <a:solidFill>
                  <a:srgbClr val="FFFFFF"/>
                </a:solidFill>
                <a:latin typeface="Abadi" panose="020b0604020104020204" pitchFamily="34" charset="0"/>
                <a:ea typeface="微软雅黑" panose="020b0503020204020204" pitchFamily="34" charset="-122"/>
              </a:endParaRPr>
            </a:p>
          </p:txBody>
        </p:sp>
        <p:sp>
          <p:nvSpPr>
            <p:cNvPr id="9" name="矩形 8">
              <a:extLst>
                <a:ext uri="{FF2B5EF4-FFF2-40B4-BE49-F238E27FC236}">
                  <a16:creationId xmlns:a16="http://schemas.microsoft.com/office/drawing/2014/main" id="{694E515A-461D-B025-8CE9-20E8425BF605}"/>
                </a:ext>
              </a:extLst>
            </p:cNvPr>
            <p:cNvSpPr/>
            <p:nvPr/>
          </p:nvSpPr>
          <p:spPr>
            <a:xfrm flipH="1">
              <a:off x="1547898" y="4718192"/>
              <a:ext cx="4167102" cy="7509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t" anchorCtr="0">
              <a:spAutoFit/>
            </a:bodyP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nSpc>
                  <a:spcPct val="130000"/>
                </a:lnSpc>
              </a:pPr>
              <a:r>
                <a:rPr kumimoji="1" lang="zh-CN" altLang="en-US" sz="1400">
                  <a:solidFill>
                    <a:schemeClr val="tx1"/>
                  </a:solidFill>
                  <a:latin typeface="+mn-ea"/>
                </a:rPr>
                <a:t>限钠（</a:t>
              </a:r>
              <a:r>
                <a:rPr kumimoji="1" lang="en-US" altLang="zh-CN" sz="1400" b="1">
                  <a:solidFill>
                    <a:srgbClr val="0460A9"/>
                  </a:solidFill>
                  <a:latin typeface="+mn-ea"/>
                </a:rPr>
                <a:t>&lt;3g/d</a:t>
              </a:r>
              <a:r>
                <a:rPr kumimoji="1" lang="zh-CN" altLang="en-US" sz="1400">
                  <a:solidFill>
                    <a:schemeClr val="tx1"/>
                  </a:solidFill>
                  <a:latin typeface="+mn-ea"/>
                </a:rPr>
                <a:t>）有助于减轻和控制</a:t>
              </a:r>
              <a:r>
                <a:rPr kumimoji="1" lang="en-US" altLang="zh-CN" sz="1400" err="1">
                  <a:solidFill>
                    <a:schemeClr val="tx1"/>
                  </a:solidFill>
                  <a:latin typeface="+mn-ea"/>
                </a:rPr>
                <a:t>NYHA</a:t>
              </a:r>
              <a:r>
                <a:rPr kumimoji="1" lang="zh-CN" altLang="en-US" sz="1400">
                  <a:solidFill>
                    <a:schemeClr val="tx1"/>
                  </a:solidFill>
                  <a:latin typeface="+mn-ea"/>
                </a:rPr>
                <a:t>心功能</a:t>
              </a:r>
              <a:r>
                <a:rPr kumimoji="1" lang="en-US" altLang="zh-CN" sz="1400">
                  <a:solidFill>
                    <a:schemeClr val="tx1"/>
                  </a:solidFill>
                  <a:latin typeface="+mn-ea"/>
                </a:rPr>
                <a:t>Ⅲ/Ⅳ</a:t>
              </a:r>
              <a:r>
                <a:rPr kumimoji="1" lang="zh-CN" altLang="en-US" sz="1400">
                  <a:solidFill>
                    <a:schemeClr val="tx1"/>
                  </a:solidFill>
                  <a:latin typeface="+mn-ea"/>
                </a:rPr>
                <a:t>级心衰患者的淤血症状和体征（</a:t>
              </a:r>
              <a:r>
                <a:rPr kumimoji="1" lang="en-US" altLang="zh-CN" sz="1400" err="1">
                  <a:solidFill>
                    <a:schemeClr val="tx1"/>
                  </a:solidFill>
                  <a:latin typeface="+mn-ea"/>
                </a:rPr>
                <a:t>Ⅱa</a:t>
              </a:r>
              <a:r>
                <a:rPr kumimoji="1" lang="zh-CN" altLang="en-US" sz="1400">
                  <a:solidFill>
                    <a:schemeClr val="tx1"/>
                  </a:solidFill>
                  <a:latin typeface="+mn-ea"/>
                </a:rPr>
                <a:t>，</a:t>
              </a:r>
              <a:r>
                <a:rPr kumimoji="1" lang="en-US" altLang="zh-CN" sz="1400">
                  <a:solidFill>
                    <a:schemeClr val="tx1"/>
                  </a:solidFill>
                  <a:latin typeface="+mn-ea"/>
                </a:rPr>
                <a:t>C</a:t>
              </a:r>
              <a:r>
                <a:rPr kumimoji="1" lang="zh-CN" altLang="en-US" sz="1400">
                  <a:solidFill>
                    <a:schemeClr val="tx1"/>
                  </a:solidFill>
                  <a:latin typeface="+mn-ea"/>
                </a:rPr>
                <a:t>）。</a:t>
              </a:r>
              <a:endParaRPr kumimoji="1" lang="en-US" altLang="zh-CN" sz="1400">
                <a:solidFill>
                  <a:schemeClr val="tx1"/>
                </a:solidFill>
                <a:latin typeface="+mn-ea"/>
              </a:endParaRPr>
            </a:p>
          </p:txBody>
        </p:sp>
        <p:cxnSp>
          <p:nvCxnSpPr>
            <p:cNvPr id="10" name="直接箭头连接符 9">
              <a:extLst>
                <a:ext uri="{FF2B5EF4-FFF2-40B4-BE49-F238E27FC236}">
                  <a16:creationId xmlns:a16="http://schemas.microsoft.com/office/drawing/2014/main" id="{8A41A06A-0752-DD91-5620-A69BA7C4A681}"/>
                </a:ext>
              </a:extLst>
            </p:cNvPr>
            <p:cNvCxnSpPr/>
            <p:nvPr/>
          </p:nvCxnSpPr>
          <p:spPr>
            <a:xfrm>
              <a:off x="1643562" y="3613190"/>
              <a:ext cx="3830138" cy="0"/>
            </a:xfrm>
            <a:prstGeom prst="straightConnector1">
              <a:avLst/>
            </a:prstGeom>
            <a:ln w="25400">
              <a:solidFill>
                <a:srgbClr val="0460A9"/>
              </a:solidFill>
              <a:tailEnd type="none"/>
            </a:ln>
          </p:spPr>
          <p:style>
            <a:lnRef idx="1">
              <a:schemeClr val="accent1"/>
            </a:lnRef>
            <a:fillRef idx="0">
              <a:schemeClr val="accent1"/>
            </a:fillRef>
            <a:effectRef idx="0">
              <a:schemeClr val="accent1"/>
            </a:effectRef>
            <a:fontRef idx="minor">
              <a:schemeClr val="tx1"/>
            </a:fontRef>
          </p:style>
        </p:cxnSp>
      </p:grpSp>
      <p:sp>
        <p:nvSpPr>
          <p:cNvPr id="11" name="文本框 10">
            <a:extLst>
              <a:ext uri="{FF2B5EF4-FFF2-40B4-BE49-F238E27FC236}">
                <a16:creationId xmlns:a16="http://schemas.microsoft.com/office/drawing/2014/main" id="{717B0635-6394-0EF4-8227-04BF583E35A4}"/>
              </a:ext>
            </a:extLst>
          </p:cNvPr>
          <p:cNvSpPr txBox="1"/>
          <p:nvPr/>
        </p:nvSpPr>
        <p:spPr>
          <a:xfrm>
            <a:off x="1607704" y="5750857"/>
            <a:ext cx="9136497"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a:solidFill>
                  <a:srgbClr val="0460A9"/>
                </a:solidFill>
                <a:latin typeface="+mn-ea"/>
              </a:rPr>
              <a:t>对严重低钠血症（血钠</a:t>
            </a:r>
            <a:r>
              <a:rPr lang="en-US" altLang="zh-CN" sz="1600">
                <a:solidFill>
                  <a:srgbClr val="0460A9"/>
                </a:solidFill>
                <a:latin typeface="+mn-ea"/>
              </a:rPr>
              <a:t>&lt;130mmol/L</a:t>
            </a:r>
            <a:r>
              <a:rPr lang="zh-CN" altLang="en-US" sz="1600">
                <a:solidFill>
                  <a:srgbClr val="0460A9"/>
                </a:solidFill>
                <a:latin typeface="+mn-ea"/>
              </a:rPr>
              <a:t>）患者水摄入量应</a:t>
            </a:r>
            <a:r>
              <a:rPr lang="en-US" altLang="zh-CN" sz="1600">
                <a:solidFill>
                  <a:srgbClr val="0460A9"/>
                </a:solidFill>
                <a:latin typeface="+mn-ea"/>
              </a:rPr>
              <a:t>&lt;</a:t>
            </a:r>
            <a:r>
              <a:rPr lang="en-US" altLang="zh-CN" sz="1600" b="1" err="1">
                <a:solidFill>
                  <a:srgbClr val="C00000"/>
                </a:solidFill>
                <a:latin typeface="+mn-ea"/>
              </a:rPr>
              <a:t>2L/d</a:t>
            </a:r>
            <a:r>
              <a:rPr lang="zh-CN" altLang="en-US" sz="1600">
                <a:solidFill>
                  <a:srgbClr val="0460A9"/>
                </a:solidFill>
                <a:latin typeface="+mn-ea"/>
              </a:rPr>
              <a:t>。</a:t>
            </a:r>
          </a:p>
        </p:txBody>
      </p:sp>
    </p:spTree>
    <p:custDataLst>
      <p:tags r:id="rId6"/>
    </p:custDataLst>
    <p:extLst>
      <p:ext uri="{BB962C8B-B14F-4D97-AF65-F5344CB8AC3E}">
        <p14:creationId xmlns:p14="http://schemas.microsoft.com/office/powerpoint/2010/main" val="1091269227"/>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F47BE74E-4643-3963-4124-42916F806910}"/>
              </a:ext>
            </a:extLst>
          </p:cNvPr>
          <p:cNvSpPr txBox="1"/>
          <p:nvPr/>
        </p:nvSpPr>
        <p:spPr>
          <a:xfrm>
            <a:off x="660400" y="584200"/>
            <a:ext cx="108585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460A9"/>
                </a:solidFill>
                <a:latin typeface="Arial" pitchFamily="34" charset="0"/>
                <a:ea typeface="微软雅黑" panose="020b0503020204020204" pitchFamily="34" charset="-122"/>
                <a:sym typeface="Arial" pitchFamily="34" charset="0"/>
              </a:rPr>
              <a:t>一、利尿剂</a:t>
            </a:r>
          </a:p>
        </p:txBody>
      </p:sp>
      <p:grpSp>
        <p:nvGrpSpPr>
          <p:cNvPr id="19" name="组合 18">
            <a:extLst>
              <a:ext uri="{FF2B5EF4-FFF2-40B4-BE49-F238E27FC236}">
                <a16:creationId xmlns:a16="http://schemas.microsoft.com/office/drawing/2014/main" id="{352F5E44-B713-08C0-6761-6B18AD06CCF4}"/>
              </a:ext>
            </a:extLst>
          </p:cNvPr>
          <p:cNvGrpSpPr/>
          <p:nvPr/>
        </p:nvGrpSpPr>
        <p:grpSpPr>
          <a:xfrm>
            <a:off x="866668" y="1181614"/>
            <a:ext cx="10711249" cy="4923223"/>
            <a:chOff x="866668" y="1248849"/>
            <a:chExt cx="10711249" cy="4923223"/>
          </a:xfrm>
        </p:grpSpPr>
        <p:cxnSp>
          <p:nvCxnSpPr>
            <p:cNvPr id="20" name="直接连接符 19">
              <a:extLst>
                <a:ext uri="{FF2B5EF4-FFF2-40B4-BE49-F238E27FC236}">
                  <a16:creationId xmlns:a16="http://schemas.microsoft.com/office/drawing/2014/main" id="{3D34B026-CD11-1482-89FE-EB05DF4D0112}"/>
                </a:ext>
              </a:extLst>
            </p:cNvPr>
            <p:cNvCxnSpPr/>
            <p:nvPr/>
          </p:nvCxnSpPr>
          <p:spPr>
            <a:xfrm>
              <a:off x="875548" y="4326537"/>
              <a:ext cx="10643352" cy="0"/>
            </a:xfrm>
            <a:prstGeom prst="line">
              <a:avLst/>
            </a:prstGeom>
            <a:ln w="22225">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a:extLst>
                <a:ext uri="{FF2B5EF4-FFF2-40B4-BE49-F238E27FC236}">
                  <a16:creationId xmlns:a16="http://schemas.microsoft.com/office/drawing/2014/main" id="{59C29E63-952F-B586-AD64-9339CAB225F0}"/>
                </a:ext>
              </a:extLst>
            </p:cNvPr>
            <p:cNvGrpSpPr/>
            <p:nvPr/>
          </p:nvGrpSpPr>
          <p:grpSpPr>
            <a:xfrm>
              <a:off x="875548" y="2618007"/>
              <a:ext cx="3452391" cy="1708531"/>
              <a:chOff x="2970771" y="3608406"/>
              <a:chExt cx="4080187" cy="1708531"/>
            </a:xfrm>
          </p:grpSpPr>
          <p:grpSp>
            <p:nvGrpSpPr>
              <p:cNvPr id="42" name="组合 41">
                <a:extLst>
                  <a:ext uri="{FF2B5EF4-FFF2-40B4-BE49-F238E27FC236}">
                    <a16:creationId xmlns:a16="http://schemas.microsoft.com/office/drawing/2014/main" id="{1174890F-1AD3-A042-EC62-632CB0F6802F}"/>
                  </a:ext>
                </a:extLst>
              </p:cNvPr>
              <p:cNvGrpSpPr/>
              <p:nvPr/>
            </p:nvGrpSpPr>
            <p:grpSpPr>
              <a:xfrm>
                <a:off x="2970771" y="3608406"/>
                <a:ext cx="4080187" cy="1708531"/>
                <a:chOff x="-944746" y="3608406"/>
                <a:chExt cx="4080187" cy="1708531"/>
              </a:xfrm>
            </p:grpSpPr>
            <p:sp>
              <p:nvSpPr>
                <p:cNvPr id="44" name="矩形 43">
                  <a:extLst>
                    <a:ext uri="{FF2B5EF4-FFF2-40B4-BE49-F238E27FC236}">
                      <a16:creationId xmlns:a16="http://schemas.microsoft.com/office/drawing/2014/main" id="{1C41FB5F-26E7-6E42-83E1-EBD56A85336D}"/>
                    </a:ext>
                  </a:extLst>
                </p:cNvPr>
                <p:cNvSpPr/>
                <p:nvPr/>
              </p:nvSpPr>
              <p:spPr>
                <a:xfrm>
                  <a:off x="-821211" y="4042132"/>
                  <a:ext cx="3956652" cy="275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nSpc>
                      <a:spcPct val="130000"/>
                    </a:lnSpc>
                  </a:pPr>
                  <a:r>
                    <a:rPr kumimoji="1" lang="zh-CN" altLang="en-US" sz="1000">
                      <a:solidFill>
                        <a:srgbClr val="0460A9"/>
                      </a:solidFill>
                      <a:latin typeface="Abadi" panose="020b0604020104020204" pitchFamily="34" charset="0"/>
                      <a:ea typeface="微软雅黑" panose="020b0503020204020204" pitchFamily="34" charset="-122"/>
                    </a:rPr>
                    <a:t>有液体潴留证据</a:t>
                  </a:r>
                  <a:r>
                    <a:rPr kumimoji="1" lang="zh-CN" altLang="en-US" sz="1000">
                      <a:solidFill>
                        <a:schemeClr val="tx1"/>
                      </a:solidFill>
                      <a:latin typeface="Abadi" panose="020b0604020104020204" pitchFamily="34" charset="0"/>
                      <a:ea typeface="微软雅黑" panose="020b0503020204020204" pitchFamily="34" charset="-122"/>
                    </a:rPr>
                    <a:t>的心衰患者均应使用利尿剂（</a:t>
                  </a:r>
                  <a:r>
                    <a:rPr kumimoji="1" lang="en-US" altLang="zh-CN" sz="1000">
                      <a:solidFill>
                        <a:schemeClr val="tx1"/>
                      </a:solidFill>
                      <a:latin typeface="Abadi" panose="020b0604020104020204" pitchFamily="34" charset="0"/>
                      <a:ea typeface="微软雅黑" panose="020b0503020204020204" pitchFamily="34" charset="-122"/>
                    </a:rPr>
                    <a:t>Ⅰ</a:t>
                  </a:r>
                  <a:r>
                    <a:rPr kumimoji="1" lang="zh-CN" altLang="en-US" sz="1000">
                      <a:solidFill>
                        <a:schemeClr val="tx1"/>
                      </a:solidFill>
                      <a:latin typeface="Abadi" panose="020b0604020104020204" pitchFamily="34" charset="0"/>
                      <a:ea typeface="微软雅黑" panose="020b0503020204020204" pitchFamily="34" charset="-122"/>
                    </a:rPr>
                    <a:t>，</a:t>
                  </a:r>
                  <a:r>
                    <a:rPr kumimoji="1" lang="en-US" altLang="zh-CN" sz="1000">
                      <a:solidFill>
                        <a:schemeClr val="tx1"/>
                      </a:solidFill>
                      <a:latin typeface="Abadi" panose="020b0604020104020204" pitchFamily="34" charset="0"/>
                      <a:ea typeface="微软雅黑" panose="020b0503020204020204" pitchFamily="34" charset="-122"/>
                    </a:rPr>
                    <a:t>C</a:t>
                  </a:r>
                  <a:r>
                    <a:rPr kumimoji="1" lang="zh-CN" altLang="en-US" sz="1000">
                      <a:solidFill>
                        <a:schemeClr val="tx1"/>
                      </a:solidFill>
                      <a:latin typeface="Abadi" panose="020b0604020104020204" pitchFamily="34" charset="0"/>
                      <a:ea typeface="微软雅黑" panose="020b0503020204020204" pitchFamily="34" charset="-122"/>
                    </a:rPr>
                    <a:t>）。</a:t>
                  </a:r>
                  <a:endParaRPr kumimoji="1" lang="en-US" altLang="zh-CN" sz="1200">
                    <a:solidFill>
                      <a:schemeClr val="tx1"/>
                    </a:solidFill>
                    <a:latin typeface="Abadi" panose="020b0604020104020204" pitchFamily="34" charset="0"/>
                    <a:ea typeface="微软雅黑" panose="020b0503020204020204" pitchFamily="34" charset="-122"/>
                  </a:endParaRPr>
                </a:p>
              </p:txBody>
            </p:sp>
            <p:cxnSp>
              <p:nvCxnSpPr>
                <p:cNvPr id="45" name="直接箭头连接符 44">
                  <a:extLst>
                    <a:ext uri="{FF2B5EF4-FFF2-40B4-BE49-F238E27FC236}">
                      <a16:creationId xmlns:a16="http://schemas.microsoft.com/office/drawing/2014/main" id="{85CA6918-2991-23BA-5948-DE0D6148CDDA}"/>
                    </a:ext>
                  </a:extLst>
                </p:cNvPr>
                <p:cNvCxnSpPr/>
                <p:nvPr/>
              </p:nvCxnSpPr>
              <p:spPr>
                <a:xfrm flipH="1" flipV="1">
                  <a:off x="-944746" y="3608406"/>
                  <a:ext cx="0" cy="1708531"/>
                </a:xfrm>
                <a:prstGeom prst="straightConnector1">
                  <a:avLst/>
                </a:prstGeom>
                <a:ln w="22225">
                  <a:solidFill>
                    <a:schemeClr val="accent1"/>
                  </a:solidFill>
                  <a:round/>
                  <a:tailEnd type="oval"/>
                </a:ln>
              </p:spPr>
              <p:style>
                <a:lnRef idx="1">
                  <a:schemeClr val="accent1"/>
                </a:lnRef>
                <a:fillRef idx="0">
                  <a:schemeClr val="accent1"/>
                </a:fillRef>
                <a:effectRef idx="0">
                  <a:schemeClr val="accent1"/>
                </a:effectRef>
                <a:fontRef idx="minor">
                  <a:schemeClr val="tx1"/>
                </a:fontRef>
              </p:style>
            </p:cxnSp>
          </p:grpSp>
          <p:sp>
            <p:nvSpPr>
              <p:cNvPr id="43" name="文本框 42">
                <a:extLst>
                  <a:ext uri="{FF2B5EF4-FFF2-40B4-BE49-F238E27FC236}">
                    <a16:creationId xmlns:a16="http://schemas.microsoft.com/office/drawing/2014/main" id="{D6D6990B-B7AF-A5B9-4EB9-8772BD0A6539}"/>
                  </a:ext>
                </a:extLst>
              </p:cNvPr>
              <p:cNvSpPr txBox="1"/>
              <p:nvPr/>
            </p:nvSpPr>
            <p:spPr>
              <a:xfrm>
                <a:off x="3094308" y="3611791"/>
                <a:ext cx="1144657" cy="338554"/>
              </a:xfrm>
              <a:prstGeom prst="rect">
                <a:avLst/>
              </a:prstGeom>
              <a:noFill/>
            </p:spPr>
            <p:txBody>
              <a:bodyPr wrap="none" lIns="91440" tIns="45720" rIns="91440" bIns="4572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1600" b="1">
                    <a:solidFill>
                      <a:schemeClr val="tx1"/>
                    </a:solidFill>
                    <a:latin typeface="Abadi" panose="020b0604020104020204" pitchFamily="34" charset="0"/>
                    <a:ea typeface="微软雅黑" panose="020b0503020204020204" pitchFamily="34" charset="-122"/>
                  </a:rPr>
                  <a:t>1.</a:t>
                </a:r>
                <a:r>
                  <a:rPr kumimoji="1" lang="zh-CN" altLang="en-US" sz="1600" b="1">
                    <a:solidFill>
                      <a:schemeClr val="tx1"/>
                    </a:solidFill>
                    <a:latin typeface="Abadi" panose="020b0604020104020204" pitchFamily="34" charset="0"/>
                    <a:ea typeface="微软雅黑" panose="020b0503020204020204" pitchFamily="34" charset="-122"/>
                  </a:rPr>
                  <a:t>适应证</a:t>
                </a:r>
                <a:endParaRPr kumimoji="1" lang="en-US" altLang="zh-CN" sz="1600" b="1">
                  <a:solidFill>
                    <a:schemeClr val="tx1"/>
                  </a:solidFill>
                  <a:latin typeface="Abadi" panose="020b0604020104020204" pitchFamily="34" charset="0"/>
                  <a:ea typeface="微软雅黑" panose="020b0503020204020204" pitchFamily="34" charset="-122"/>
                </a:endParaRPr>
              </a:p>
            </p:txBody>
          </p:sp>
        </p:grpSp>
        <p:grpSp>
          <p:nvGrpSpPr>
            <p:cNvPr id="22" name="组合 21">
              <a:extLst>
                <a:ext uri="{FF2B5EF4-FFF2-40B4-BE49-F238E27FC236}">
                  <a16:creationId xmlns:a16="http://schemas.microsoft.com/office/drawing/2014/main" id="{9A16F48C-E166-1CEA-1440-9AE36CFCE92E}"/>
                </a:ext>
              </a:extLst>
            </p:cNvPr>
            <p:cNvGrpSpPr/>
            <p:nvPr/>
          </p:nvGrpSpPr>
          <p:grpSpPr>
            <a:xfrm>
              <a:off x="3154742" y="4326538"/>
              <a:ext cx="5998220" cy="1845534"/>
              <a:chOff x="2805963" y="3117758"/>
              <a:chExt cx="7088962" cy="1845534"/>
            </a:xfrm>
          </p:grpSpPr>
          <p:grpSp>
            <p:nvGrpSpPr>
              <p:cNvPr id="38" name="组合 37">
                <a:extLst>
                  <a:ext uri="{FF2B5EF4-FFF2-40B4-BE49-F238E27FC236}">
                    <a16:creationId xmlns:a16="http://schemas.microsoft.com/office/drawing/2014/main" id="{3552B121-5FFC-9C3F-5418-E5B8F2227351}"/>
                  </a:ext>
                </a:extLst>
              </p:cNvPr>
              <p:cNvGrpSpPr/>
              <p:nvPr/>
            </p:nvGrpSpPr>
            <p:grpSpPr>
              <a:xfrm>
                <a:off x="2805963" y="3117758"/>
                <a:ext cx="7088962" cy="1845534"/>
                <a:chOff x="-1109554" y="3117758"/>
                <a:chExt cx="7088962" cy="1845534"/>
              </a:xfrm>
            </p:grpSpPr>
            <p:sp>
              <p:nvSpPr>
                <p:cNvPr id="40" name="矩形 39">
                  <a:extLst>
                    <a:ext uri="{FF2B5EF4-FFF2-40B4-BE49-F238E27FC236}">
                      <a16:creationId xmlns:a16="http://schemas.microsoft.com/office/drawing/2014/main" id="{75AC7B1A-3006-C37D-C968-07CF47D75FE9}"/>
                    </a:ext>
                  </a:extLst>
                </p:cNvPr>
                <p:cNvSpPr/>
                <p:nvPr/>
              </p:nvSpPr>
              <p:spPr>
                <a:xfrm>
                  <a:off x="-986019" y="3690123"/>
                  <a:ext cx="6965427" cy="12731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marL="228600" indent="-228600">
                    <a:lnSpc>
                      <a:spcPct val="130000"/>
                    </a:lnSpc>
                    <a:buFont typeface="+mj-ea"/>
                    <a:buAutoNum type="circleNumDbPlain"/>
                  </a:pPr>
                  <a:r>
                    <a:rPr kumimoji="1" lang="zh-CN" altLang="en-US" sz="1000">
                      <a:solidFill>
                        <a:schemeClr val="tx1"/>
                      </a:solidFill>
                      <a:latin typeface="+mn-ea"/>
                    </a:rPr>
                    <a:t>无液体潴留的症状及体征；</a:t>
                  </a:r>
                </a:p>
                <a:p>
                  <a:pPr marL="228600" indent="-228600">
                    <a:lnSpc>
                      <a:spcPct val="130000"/>
                    </a:lnSpc>
                    <a:buFont typeface="+mj-ea"/>
                    <a:buAutoNum type="circleNumDbPlain"/>
                  </a:pPr>
                  <a:r>
                    <a:rPr kumimoji="1" lang="zh-CN" altLang="en-US" sz="1000">
                      <a:solidFill>
                        <a:schemeClr val="tx1"/>
                      </a:solidFill>
                      <a:latin typeface="+mn-ea"/>
                    </a:rPr>
                    <a:t>已知对某种利尿剂过敏或存在不良反应；</a:t>
                  </a:r>
                  <a:endParaRPr kumimoji="1" lang="en-US" altLang="zh-CN" sz="1000">
                    <a:solidFill>
                      <a:schemeClr val="tx1"/>
                    </a:solidFill>
                    <a:latin typeface="+mn-ea"/>
                  </a:endParaRPr>
                </a:p>
                <a:p>
                  <a:pPr marL="228600" indent="-228600">
                    <a:lnSpc>
                      <a:spcPct val="130000"/>
                    </a:lnSpc>
                    <a:buFont typeface="+mj-ea"/>
                    <a:buAutoNum type="circleNumDbPlain"/>
                  </a:pPr>
                  <a:r>
                    <a:rPr kumimoji="1" lang="zh-CN" altLang="en-US" sz="1000">
                      <a:solidFill>
                        <a:srgbClr val="C00000"/>
                      </a:solidFill>
                      <a:latin typeface="+mn-ea"/>
                    </a:rPr>
                    <a:t>痛风是噻嗪类利尿剂的禁忌证</a:t>
                  </a:r>
                  <a:r>
                    <a:rPr kumimoji="1" lang="zh-CN" altLang="en-US" sz="1000">
                      <a:solidFill>
                        <a:schemeClr val="tx1"/>
                      </a:solidFill>
                      <a:latin typeface="+mn-ea"/>
                    </a:rPr>
                    <a:t>；</a:t>
                  </a:r>
                  <a:endParaRPr kumimoji="1" lang="en-US" altLang="zh-CN" sz="1000">
                    <a:solidFill>
                      <a:schemeClr val="tx1"/>
                    </a:solidFill>
                    <a:latin typeface="+mn-ea"/>
                  </a:endParaRPr>
                </a:p>
                <a:p>
                  <a:pPr marL="228600" indent="-228600">
                    <a:lnSpc>
                      <a:spcPct val="130000"/>
                    </a:lnSpc>
                    <a:buFont typeface="+mj-ea"/>
                    <a:buAutoNum type="circleNumDbPlain"/>
                  </a:pPr>
                  <a:r>
                    <a:rPr kumimoji="1" lang="zh-CN" altLang="en-US" sz="1000">
                      <a:solidFill>
                        <a:schemeClr val="tx1"/>
                      </a:solidFill>
                      <a:latin typeface="+mn-ea"/>
                    </a:rPr>
                    <a:t>低容量性低钠血症，</a:t>
                  </a:r>
                  <a:r>
                    <a:rPr kumimoji="1" lang="zh-CN" altLang="en-US" sz="1000">
                      <a:solidFill>
                        <a:srgbClr val="C00000"/>
                      </a:solidFill>
                      <a:latin typeface="+mn-ea"/>
                    </a:rPr>
                    <a:t>对口渴不敏感或对口渴不能正常反应，已使用细胞色素</a:t>
                  </a:r>
                  <a:r>
                    <a:rPr kumimoji="1" lang="en-US" altLang="zh-CN" sz="1000" err="1">
                      <a:solidFill>
                        <a:srgbClr val="C00000"/>
                      </a:solidFill>
                      <a:latin typeface="+mn-ea"/>
                    </a:rPr>
                    <a:t>P4503A4</a:t>
                  </a:r>
                  <a:r>
                    <a:rPr kumimoji="1" lang="zh-CN" altLang="en-US" sz="1000">
                      <a:solidFill>
                        <a:srgbClr val="C00000"/>
                      </a:solidFill>
                      <a:latin typeface="+mn-ea"/>
                    </a:rPr>
                    <a:t>强效抑制剂（伊曲康唑、克拉霉素等）是托伐普坦的禁忌证；</a:t>
                  </a:r>
                  <a:endParaRPr kumimoji="1" lang="en-US" altLang="zh-CN" sz="1000">
                    <a:solidFill>
                      <a:srgbClr val="C00000"/>
                    </a:solidFill>
                    <a:latin typeface="+mn-ea"/>
                  </a:endParaRPr>
                </a:p>
                <a:p>
                  <a:pPr marL="228600" indent="-228600">
                    <a:lnSpc>
                      <a:spcPct val="130000"/>
                    </a:lnSpc>
                    <a:buFont typeface="+mj-ea"/>
                    <a:buAutoNum type="circleNumDbPlain"/>
                  </a:pPr>
                  <a:r>
                    <a:rPr kumimoji="1" lang="zh-CN" altLang="en-US" sz="1000">
                      <a:solidFill>
                        <a:schemeClr val="tx1"/>
                      </a:solidFill>
                      <a:latin typeface="+mn-ea"/>
                    </a:rPr>
                    <a:t>无尿。</a:t>
                  </a:r>
                  <a:endParaRPr kumimoji="1" lang="en-US" altLang="zh-CN" sz="1200">
                    <a:solidFill>
                      <a:schemeClr val="tx1"/>
                    </a:solidFill>
                    <a:latin typeface="+mn-ea"/>
                  </a:endParaRPr>
                </a:p>
              </p:txBody>
            </p:sp>
            <p:cxnSp>
              <p:nvCxnSpPr>
                <p:cNvPr id="41" name="直接箭头连接符 40">
                  <a:extLst>
                    <a:ext uri="{FF2B5EF4-FFF2-40B4-BE49-F238E27FC236}">
                      <a16:creationId xmlns:a16="http://schemas.microsoft.com/office/drawing/2014/main" id="{AEFB2FB4-36E3-119F-1567-96BBA9EB1236}"/>
                    </a:ext>
                  </a:extLst>
                </p:cNvPr>
                <p:cNvCxnSpPr/>
                <p:nvPr/>
              </p:nvCxnSpPr>
              <p:spPr>
                <a:xfrm flipH="1">
                  <a:off x="-1109554" y="3117758"/>
                  <a:ext cx="0" cy="1793699"/>
                </a:xfrm>
                <a:prstGeom prst="straightConnector1">
                  <a:avLst/>
                </a:prstGeom>
                <a:ln w="22225">
                  <a:solidFill>
                    <a:schemeClr val="tx2">
                      <a:alpha val="50000"/>
                    </a:schemeClr>
                  </a:solidFill>
                  <a:round/>
                  <a:tailEnd type="oval"/>
                </a:ln>
              </p:spPr>
              <p:style>
                <a:lnRef idx="1">
                  <a:schemeClr val="accent1"/>
                </a:lnRef>
                <a:fillRef idx="0">
                  <a:schemeClr val="accent1"/>
                </a:fillRef>
                <a:effectRef idx="0">
                  <a:schemeClr val="accent1"/>
                </a:effectRef>
                <a:fontRef idx="minor">
                  <a:schemeClr val="tx1"/>
                </a:fontRef>
              </p:style>
            </p:cxnSp>
          </p:grpSp>
          <p:sp>
            <p:nvSpPr>
              <p:cNvPr id="39" name="文本框 38">
                <a:extLst>
                  <a:ext uri="{FF2B5EF4-FFF2-40B4-BE49-F238E27FC236}">
                    <a16:creationId xmlns:a16="http://schemas.microsoft.com/office/drawing/2014/main" id="{CAFCBC76-7C2A-5A64-EA99-7D09357D0953}"/>
                  </a:ext>
                </a:extLst>
              </p:cNvPr>
              <p:cNvSpPr txBox="1"/>
              <p:nvPr/>
            </p:nvSpPr>
            <p:spPr>
              <a:xfrm>
                <a:off x="2929501" y="3259782"/>
                <a:ext cx="1144658" cy="338554"/>
              </a:xfrm>
              <a:prstGeom prst="rect">
                <a:avLst/>
              </a:prstGeom>
              <a:noFill/>
            </p:spPr>
            <p:txBody>
              <a:bodyPr wrap="none" lIns="91440" tIns="45720" rIns="91440" bIns="4572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1600" b="1">
                    <a:solidFill>
                      <a:schemeClr val="tx1"/>
                    </a:solidFill>
                    <a:latin typeface="Abadi" panose="020b0604020104020204" pitchFamily="34" charset="0"/>
                    <a:ea typeface="微软雅黑" panose="020b0503020204020204" pitchFamily="34" charset="-122"/>
                  </a:rPr>
                  <a:t>2.</a:t>
                </a:r>
                <a:r>
                  <a:rPr kumimoji="1" lang="zh-CN" altLang="en-US" sz="1600" b="1">
                    <a:solidFill>
                      <a:schemeClr val="tx1"/>
                    </a:solidFill>
                    <a:latin typeface="Abadi" panose="020b0604020104020204" pitchFamily="34" charset="0"/>
                    <a:ea typeface="微软雅黑" panose="020b0503020204020204" pitchFamily="34" charset="-122"/>
                  </a:rPr>
                  <a:t>禁忌证</a:t>
                </a:r>
                <a:endParaRPr kumimoji="1" lang="en-US" altLang="zh-CN" sz="1600" b="1">
                  <a:solidFill>
                    <a:schemeClr val="tx1"/>
                  </a:solidFill>
                  <a:latin typeface="Abadi" panose="020b0604020104020204" pitchFamily="34" charset="0"/>
                  <a:ea typeface="微软雅黑" panose="020b0503020204020204" pitchFamily="34" charset="-122"/>
                </a:endParaRPr>
              </a:p>
            </p:txBody>
          </p:sp>
        </p:grpSp>
        <p:grpSp>
          <p:nvGrpSpPr>
            <p:cNvPr id="23" name="组合 22">
              <a:extLst>
                <a:ext uri="{FF2B5EF4-FFF2-40B4-BE49-F238E27FC236}">
                  <a16:creationId xmlns:a16="http://schemas.microsoft.com/office/drawing/2014/main" id="{5EFAE357-3C64-1232-8AB0-3BAACFE3A7C5}"/>
                </a:ext>
              </a:extLst>
            </p:cNvPr>
            <p:cNvGrpSpPr/>
            <p:nvPr/>
          </p:nvGrpSpPr>
          <p:grpSpPr>
            <a:xfrm>
              <a:off x="6096000" y="2618007"/>
              <a:ext cx="5481917" cy="1717429"/>
              <a:chOff x="7676859" y="2601756"/>
              <a:chExt cx="5481917" cy="1717429"/>
            </a:xfrm>
          </p:grpSpPr>
          <p:sp>
            <p:nvSpPr>
              <p:cNvPr id="35" name="矩形 34">
                <a:extLst>
                  <a:ext uri="{FF2B5EF4-FFF2-40B4-BE49-F238E27FC236}">
                    <a16:creationId xmlns:a16="http://schemas.microsoft.com/office/drawing/2014/main" id="{B2140CF7-F5D4-645A-1C0D-D30321C13518}"/>
                  </a:ext>
                </a:extLst>
              </p:cNvPr>
              <p:cNvSpPr/>
              <p:nvPr/>
            </p:nvSpPr>
            <p:spPr>
              <a:xfrm>
                <a:off x="7781385" y="2927907"/>
                <a:ext cx="5377391" cy="1391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marL="171450" indent="-171450">
                  <a:lnSpc>
                    <a:spcPct val="130000"/>
                  </a:lnSpc>
                  <a:buClr>
                    <a:srgbClr val="0460A9"/>
                  </a:buClr>
                  <a:buFont typeface="Wingdings" panose="05000000000000000000" pitchFamily="2" charset="2"/>
                  <a:buChar char="n"/>
                </a:pPr>
                <a:r>
                  <a:rPr kumimoji="1" lang="zh-CN" altLang="en-US" sz="1100">
                    <a:solidFill>
                      <a:schemeClr val="tx1"/>
                    </a:solidFill>
                    <a:latin typeface="+mn-ea"/>
                  </a:rPr>
                  <a:t>根据患者淤血症状和体征、血压及肾功能选择起始剂量（表</a:t>
                </a:r>
                <a:r>
                  <a:rPr kumimoji="1" lang="en-US" altLang="zh-CN" sz="1100">
                    <a:solidFill>
                      <a:schemeClr val="tx1"/>
                    </a:solidFill>
                    <a:latin typeface="+mn-ea"/>
                  </a:rPr>
                  <a:t>5</a:t>
                </a:r>
                <a:r>
                  <a:rPr kumimoji="1" lang="zh-CN" altLang="en-US" sz="1100">
                    <a:solidFill>
                      <a:schemeClr val="tx1"/>
                    </a:solidFill>
                    <a:latin typeface="+mn-ea"/>
                  </a:rPr>
                  <a:t>），根据患者对利尿剂的反应调整剂量，体重每日减轻</a:t>
                </a:r>
                <a:r>
                  <a:rPr kumimoji="1" lang="en-US" altLang="zh-CN" sz="1100" err="1">
                    <a:solidFill>
                      <a:schemeClr val="tx1"/>
                    </a:solidFill>
                    <a:latin typeface="+mn-ea"/>
                  </a:rPr>
                  <a:t>0.5~1.0kg</a:t>
                </a:r>
                <a:r>
                  <a:rPr kumimoji="1" lang="zh-CN" altLang="en-US" sz="1100">
                    <a:solidFill>
                      <a:schemeClr val="tx1"/>
                    </a:solidFill>
                    <a:latin typeface="+mn-ea"/>
                  </a:rPr>
                  <a:t>为宜。</a:t>
                </a:r>
                <a:endParaRPr kumimoji="1" lang="en-US" altLang="zh-CN" sz="1100">
                  <a:solidFill>
                    <a:schemeClr val="tx1"/>
                  </a:solidFill>
                  <a:latin typeface="+mn-ea"/>
                </a:endParaRPr>
              </a:p>
              <a:p>
                <a:pPr marL="171450" indent="-171450">
                  <a:lnSpc>
                    <a:spcPct val="130000"/>
                  </a:lnSpc>
                  <a:buClr>
                    <a:srgbClr val="0460A9"/>
                  </a:buClr>
                  <a:buFont typeface="Wingdings" panose="05000000000000000000" pitchFamily="2" charset="2"/>
                  <a:buChar char="n"/>
                </a:pPr>
                <a:r>
                  <a:rPr kumimoji="1" lang="zh-CN" altLang="en-US" sz="1100">
                    <a:solidFill>
                      <a:srgbClr val="0460A9"/>
                    </a:solidFill>
                    <a:latin typeface="+mn-ea"/>
                  </a:rPr>
                  <a:t>有明显液体潴留的患者，首选襻利尿剂</a:t>
                </a:r>
                <a:r>
                  <a:rPr kumimoji="1" lang="zh-CN" altLang="en-US" sz="1100">
                    <a:solidFill>
                      <a:schemeClr val="tx1"/>
                    </a:solidFill>
                    <a:latin typeface="+mn-ea"/>
                  </a:rPr>
                  <a:t>，最常用呋塞米，其剂量与效应呈线性关系。</a:t>
                </a:r>
                <a:endParaRPr kumimoji="1" lang="en-US" altLang="zh-CN" sz="1100">
                  <a:solidFill>
                    <a:schemeClr val="tx1"/>
                  </a:solidFill>
                  <a:latin typeface="+mn-ea"/>
                </a:endParaRPr>
              </a:p>
              <a:p>
                <a:pPr marL="171450" indent="-171450">
                  <a:lnSpc>
                    <a:spcPct val="130000"/>
                  </a:lnSpc>
                  <a:buClr>
                    <a:srgbClr val="0460A9"/>
                  </a:buClr>
                  <a:buFont typeface="Wingdings" panose="05000000000000000000" pitchFamily="2" charset="2"/>
                  <a:buChar char="n"/>
                </a:pPr>
                <a:r>
                  <a:rPr kumimoji="1" lang="zh-CN" altLang="en-US" sz="1100">
                    <a:solidFill>
                      <a:srgbClr val="0460A9"/>
                    </a:solidFill>
                    <a:latin typeface="+mn-ea"/>
                  </a:rPr>
                  <a:t>托伐普坦</a:t>
                </a:r>
                <a:r>
                  <a:rPr kumimoji="1" lang="zh-CN" altLang="en-US" sz="1100">
                    <a:solidFill>
                      <a:schemeClr val="tx1"/>
                    </a:solidFill>
                    <a:latin typeface="+mn-ea"/>
                  </a:rPr>
                  <a:t>对顽固性水肿或低钠血症者疗效更优，</a:t>
                </a:r>
                <a:r>
                  <a:rPr kumimoji="1" lang="zh-CN" altLang="en-US" sz="1100">
                    <a:solidFill>
                      <a:srgbClr val="0460A9"/>
                    </a:solidFill>
                    <a:latin typeface="+mn-ea"/>
                  </a:rPr>
                  <a:t>推荐用于常规利尿剂治疗效果不佳、有低钠血症或有肾功能损害倾向患者</a:t>
                </a:r>
                <a:r>
                  <a:rPr kumimoji="1" lang="zh-CN" altLang="en-US" sz="1100">
                    <a:solidFill>
                      <a:schemeClr val="tx1"/>
                    </a:solidFill>
                    <a:latin typeface="+mn-ea"/>
                  </a:rPr>
                  <a:t>（</a:t>
                </a:r>
                <a:r>
                  <a:rPr kumimoji="1" lang="en-US" altLang="zh-CN" sz="1100" err="1">
                    <a:solidFill>
                      <a:schemeClr val="tx1"/>
                    </a:solidFill>
                    <a:latin typeface="+mn-ea"/>
                  </a:rPr>
                  <a:t>Ⅱa</a:t>
                </a:r>
                <a:r>
                  <a:rPr kumimoji="1" lang="zh-CN" altLang="en-US" sz="1100">
                    <a:solidFill>
                      <a:schemeClr val="tx1"/>
                    </a:solidFill>
                    <a:latin typeface="+mn-ea"/>
                  </a:rPr>
                  <a:t>，</a:t>
                </a:r>
                <a:r>
                  <a:rPr kumimoji="1" lang="en-US" altLang="zh-CN" sz="1100">
                    <a:solidFill>
                      <a:schemeClr val="tx1"/>
                    </a:solidFill>
                    <a:latin typeface="+mn-ea"/>
                  </a:rPr>
                  <a:t>B</a:t>
                </a:r>
                <a:r>
                  <a:rPr kumimoji="1" lang="zh-CN" altLang="en-US" sz="1100">
                    <a:solidFill>
                      <a:schemeClr val="tx1"/>
                    </a:solidFill>
                    <a:latin typeface="+mn-ea"/>
                  </a:rPr>
                  <a:t>）。</a:t>
                </a:r>
                <a:endParaRPr kumimoji="1" lang="en-US" altLang="zh-CN" sz="1100">
                  <a:solidFill>
                    <a:schemeClr val="tx1"/>
                  </a:solidFill>
                  <a:latin typeface="+mn-ea"/>
                </a:endParaRPr>
              </a:p>
            </p:txBody>
          </p:sp>
          <p:cxnSp>
            <p:nvCxnSpPr>
              <p:cNvPr id="36" name="直接箭头连接符 35">
                <a:extLst>
                  <a:ext uri="{FF2B5EF4-FFF2-40B4-BE49-F238E27FC236}">
                    <a16:creationId xmlns:a16="http://schemas.microsoft.com/office/drawing/2014/main" id="{A3556BEC-C2BC-E3EC-06F5-037808B323F8}"/>
                  </a:ext>
                </a:extLst>
              </p:cNvPr>
              <p:cNvCxnSpPr/>
              <p:nvPr/>
            </p:nvCxnSpPr>
            <p:spPr>
              <a:xfrm flipH="1" flipV="1">
                <a:off x="7676859" y="2601756"/>
                <a:ext cx="0" cy="1708531"/>
              </a:xfrm>
              <a:prstGeom prst="straightConnector1">
                <a:avLst/>
              </a:prstGeom>
              <a:ln w="22225">
                <a:solidFill>
                  <a:schemeClr val="accent1"/>
                </a:solidFill>
                <a:round/>
                <a:tailEnd type="oval"/>
              </a:ln>
            </p:spPr>
            <p:style>
              <a:lnRef idx="1">
                <a:schemeClr val="accent1"/>
              </a:lnRef>
              <a:fillRef idx="0">
                <a:schemeClr val="accent1"/>
              </a:fillRef>
              <a:effectRef idx="0">
                <a:schemeClr val="accent1"/>
              </a:effectRef>
              <a:fontRef idx="minor">
                <a:schemeClr val="tx1"/>
              </a:fontRef>
            </p:style>
          </p:cxnSp>
          <p:sp>
            <p:nvSpPr>
              <p:cNvPr id="37" name="文本框 36">
                <a:extLst>
                  <a:ext uri="{FF2B5EF4-FFF2-40B4-BE49-F238E27FC236}">
                    <a16:creationId xmlns:a16="http://schemas.microsoft.com/office/drawing/2014/main" id="{2C2B7B2C-54FC-E4B9-204F-EB4D7CBCB86A}"/>
                  </a:ext>
                </a:extLst>
              </p:cNvPr>
              <p:cNvSpPr txBox="1"/>
              <p:nvPr/>
            </p:nvSpPr>
            <p:spPr>
              <a:xfrm>
                <a:off x="7781388" y="2605141"/>
                <a:ext cx="1173719" cy="338554"/>
              </a:xfrm>
              <a:prstGeom prst="rect">
                <a:avLst/>
              </a:prstGeom>
              <a:noFill/>
            </p:spPr>
            <p:txBody>
              <a:bodyPr wrap="none" lIns="91440" tIns="45720" rIns="91440" bIns="4572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1600" b="1">
                    <a:solidFill>
                      <a:schemeClr val="tx1"/>
                    </a:solidFill>
                    <a:latin typeface="Abadi" panose="020b0604020104020204" pitchFamily="34" charset="0"/>
                    <a:ea typeface="微软雅黑" panose="020b0503020204020204" pitchFamily="34" charset="-122"/>
                  </a:rPr>
                  <a:t>3.</a:t>
                </a:r>
                <a:r>
                  <a:rPr kumimoji="1" lang="zh-CN" altLang="en-US" sz="1600" b="1">
                    <a:solidFill>
                      <a:schemeClr val="tx1"/>
                    </a:solidFill>
                    <a:latin typeface="Abadi" panose="020b0604020104020204" pitchFamily="34" charset="0"/>
                    <a:ea typeface="微软雅黑" panose="020b0503020204020204" pitchFamily="34" charset="-122"/>
                  </a:rPr>
                  <a:t>应用方法</a:t>
                </a:r>
                <a:endParaRPr kumimoji="1" lang="en-US" altLang="zh-CN" sz="1600" b="1">
                  <a:solidFill>
                    <a:schemeClr val="tx1"/>
                  </a:solidFill>
                  <a:latin typeface="Abadi" panose="020b0604020104020204" pitchFamily="34" charset="0"/>
                  <a:ea typeface="微软雅黑" panose="020b0503020204020204" pitchFamily="34" charset="-122"/>
                </a:endParaRPr>
              </a:p>
            </p:txBody>
          </p:sp>
        </p:grpSp>
        <p:cxnSp>
          <p:nvCxnSpPr>
            <p:cNvPr id="34" name="直接箭头连接符 33">
              <a:extLst>
                <a:ext uri="{FF2B5EF4-FFF2-40B4-BE49-F238E27FC236}">
                  <a16:creationId xmlns:a16="http://schemas.microsoft.com/office/drawing/2014/main" id="{B8AF06DF-6D19-E5EF-833D-9809CAEE11D0}"/>
                </a:ext>
              </a:extLst>
            </p:cNvPr>
            <p:cNvCxnSpPr/>
            <p:nvPr/>
          </p:nvCxnSpPr>
          <p:spPr>
            <a:xfrm flipH="1">
              <a:off x="9596678" y="4326537"/>
              <a:ext cx="0" cy="1793699"/>
            </a:xfrm>
            <a:prstGeom prst="straightConnector1">
              <a:avLst/>
            </a:prstGeom>
            <a:ln w="22225">
              <a:solidFill>
                <a:schemeClr val="tx2">
                  <a:alpha val="50000"/>
                </a:schemeClr>
              </a:solidFill>
              <a:round/>
              <a:tailEnd type="ova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141A590C-F483-E939-D297-8606F5A59F23}"/>
                </a:ext>
              </a:extLst>
            </p:cNvPr>
            <p:cNvSpPr/>
            <p:nvPr/>
          </p:nvSpPr>
          <p:spPr>
            <a:xfrm>
              <a:off x="866668" y="1248849"/>
              <a:ext cx="10445964" cy="1167692"/>
            </a:xfrm>
            <a:prstGeom prst="rect">
              <a:avLst/>
            </a:prstGeom>
            <a:noFill/>
            <a:ln>
              <a:solidFill>
                <a:srgbClr val="0460A9"/>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nSpc>
                  <a:spcPct val="150000"/>
                </a:lnSpc>
              </a:pPr>
              <a:r>
                <a:rPr kumimoji="1" lang="zh-CN" altLang="en-US" sz="1200">
                  <a:solidFill>
                    <a:srgbClr val="0460A9"/>
                  </a:solidFill>
                  <a:latin typeface="+mn-ea"/>
                </a:rPr>
                <a:t>准确评估患者的容量状态，恰当使用利尿剂是心衰药物治疗成功的关键和基础。</a:t>
              </a:r>
              <a:endParaRPr kumimoji="1" lang="en-US" altLang="zh-CN" sz="1200">
                <a:solidFill>
                  <a:srgbClr val="0460A9"/>
                </a:solidFill>
                <a:latin typeface="+mn-ea"/>
              </a:endParaRPr>
            </a:p>
            <a:p>
              <a:pPr marL="171450" indent="-171450">
                <a:lnSpc>
                  <a:spcPct val="150000"/>
                </a:lnSpc>
                <a:buFont typeface="Wingdings" panose="05000000000000000000" pitchFamily="2" charset="2"/>
                <a:buChar char="n"/>
              </a:pPr>
              <a:r>
                <a:rPr kumimoji="1" lang="zh-CN" altLang="en-US" sz="1200">
                  <a:solidFill>
                    <a:srgbClr val="0460A9"/>
                  </a:solidFill>
                  <a:latin typeface="+mn-ea"/>
                </a:rPr>
                <a:t>剂量过大：</a:t>
              </a:r>
              <a:r>
                <a:rPr kumimoji="1" lang="zh-CN" altLang="en-US" sz="1200">
                  <a:solidFill>
                    <a:schemeClr val="tx1"/>
                  </a:solidFill>
                  <a:latin typeface="+mn-ea"/>
                </a:rPr>
                <a:t>不恰当地大剂量使用利尿剂则会导致血容量不足，增加发生低血压、肾功能恶化和电解质紊乱的风险。</a:t>
              </a:r>
              <a:endParaRPr kumimoji="1" lang="en-US" altLang="zh-CN" sz="1200">
                <a:solidFill>
                  <a:schemeClr val="tx1"/>
                </a:solidFill>
                <a:latin typeface="+mn-ea"/>
              </a:endParaRPr>
            </a:p>
            <a:p>
              <a:pPr marL="171450" indent="-171450">
                <a:lnSpc>
                  <a:spcPct val="150000"/>
                </a:lnSpc>
                <a:buFont typeface="Wingdings" panose="05000000000000000000" pitchFamily="2" charset="2"/>
                <a:buChar char="n"/>
              </a:pPr>
              <a:r>
                <a:rPr kumimoji="1" lang="zh-CN" altLang="en-US" sz="1200">
                  <a:solidFill>
                    <a:srgbClr val="0460A9"/>
                  </a:solidFill>
                  <a:latin typeface="+mn-ea"/>
                </a:rPr>
                <a:t>剂量不足：</a:t>
              </a:r>
              <a:r>
                <a:rPr kumimoji="1" lang="zh-CN" altLang="en-US" sz="1200">
                  <a:solidFill>
                    <a:schemeClr val="tx1"/>
                  </a:solidFill>
                  <a:latin typeface="+mn-ea"/>
                </a:rPr>
                <a:t>利尿剂用量不足，会降低对</a:t>
              </a:r>
              <a:r>
                <a:rPr kumimoji="1" lang="en-US" altLang="zh-CN" sz="1200">
                  <a:solidFill>
                    <a:schemeClr val="tx1"/>
                  </a:solidFill>
                  <a:latin typeface="+mn-ea"/>
                </a:rPr>
                <a:t>ACEI</a:t>
              </a:r>
              <a:r>
                <a:rPr kumimoji="1" lang="zh-CN" altLang="en-US" sz="1200">
                  <a:solidFill>
                    <a:schemeClr val="tx1"/>
                  </a:solidFill>
                  <a:latin typeface="+mn-ea"/>
                </a:rPr>
                <a:t>的反应，增加</a:t>
              </a:r>
              <a:r>
                <a:rPr kumimoji="1" lang="en-US" altLang="zh-CN" sz="1200">
                  <a:solidFill>
                    <a:schemeClr val="tx1"/>
                  </a:solidFill>
                  <a:latin typeface="+mn-ea"/>
                </a:rPr>
                <a:t>β</a:t>
              </a:r>
              <a:r>
                <a:rPr kumimoji="1" lang="zh-CN" altLang="en-US" sz="1200">
                  <a:solidFill>
                    <a:schemeClr val="tx1"/>
                  </a:solidFill>
                  <a:latin typeface="+mn-ea"/>
                </a:rPr>
                <a:t>受体阻滞剂的不良反应。</a:t>
              </a:r>
              <a:endParaRPr kumimoji="1" lang="en-US" altLang="zh-CN" sz="1200">
                <a:solidFill>
                  <a:schemeClr val="tx1"/>
                </a:solidFill>
                <a:latin typeface="+mn-ea"/>
              </a:endParaRPr>
            </a:p>
            <a:p>
              <a:pPr marL="171450" indent="-171450">
                <a:lnSpc>
                  <a:spcPct val="150000"/>
                </a:lnSpc>
                <a:buFont typeface="Wingdings" panose="05000000000000000000" pitchFamily="2" charset="2"/>
                <a:buChar char="n"/>
              </a:pPr>
              <a:r>
                <a:rPr kumimoji="1" lang="zh-CN" altLang="en-US" sz="1200">
                  <a:solidFill>
                    <a:srgbClr val="C00000"/>
                  </a:solidFill>
                  <a:latin typeface="+mn-ea"/>
                </a:rPr>
                <a:t>注意事项：</a:t>
              </a:r>
              <a:r>
                <a:rPr kumimoji="1" lang="en-US" altLang="zh-CN" sz="1200" err="1">
                  <a:solidFill>
                    <a:schemeClr val="tx1"/>
                  </a:solidFill>
                  <a:latin typeface="+mn-ea"/>
                </a:rPr>
                <a:t>ARNI</a:t>
              </a:r>
              <a:r>
                <a:rPr kumimoji="1" lang="zh-CN" altLang="en-US" sz="1200">
                  <a:solidFill>
                    <a:schemeClr val="tx1"/>
                  </a:solidFill>
                  <a:latin typeface="+mn-ea"/>
                </a:rPr>
                <a:t>、</a:t>
              </a:r>
              <a:r>
                <a:rPr kumimoji="1" lang="en-US" altLang="zh-CN" sz="1200" err="1">
                  <a:solidFill>
                    <a:schemeClr val="tx1"/>
                  </a:solidFill>
                  <a:latin typeface="+mn-ea"/>
                </a:rPr>
                <a:t>MRA</a:t>
              </a:r>
              <a:r>
                <a:rPr kumimoji="1" lang="zh-CN" altLang="en-US" sz="1200">
                  <a:solidFill>
                    <a:schemeClr val="tx1"/>
                  </a:solidFill>
                  <a:latin typeface="+mn-ea"/>
                </a:rPr>
                <a:t>和</a:t>
              </a:r>
              <a:r>
                <a:rPr kumimoji="1" lang="en-US" altLang="zh-CN" sz="1200" err="1">
                  <a:solidFill>
                    <a:schemeClr val="tx1"/>
                  </a:solidFill>
                  <a:latin typeface="+mn-ea"/>
                </a:rPr>
                <a:t>SGLT2i</a:t>
              </a:r>
              <a:r>
                <a:rPr kumimoji="1" lang="zh-CN" altLang="en-US" sz="1200">
                  <a:solidFill>
                    <a:schemeClr val="tx1"/>
                  </a:solidFill>
                  <a:latin typeface="+mn-ea"/>
                </a:rPr>
                <a:t>具有利尿作用，在血容量正常或低血容量患者中，应用这些药物时可考虑减少或停用利尿剂。</a:t>
              </a:r>
              <a:endParaRPr kumimoji="1" lang="en-US" altLang="zh-CN" sz="1200">
                <a:solidFill>
                  <a:schemeClr val="tx1"/>
                </a:solidFill>
                <a:latin typeface="+mn-ea"/>
              </a:endParaRPr>
            </a:p>
          </p:txBody>
        </p:sp>
        <p:cxnSp>
          <p:nvCxnSpPr>
            <p:cNvPr id="26" name="直接箭头连接符 25">
              <a:extLst>
                <a:ext uri="{FF2B5EF4-FFF2-40B4-BE49-F238E27FC236}">
                  <a16:creationId xmlns:a16="http://schemas.microsoft.com/office/drawing/2014/main" id="{0FCE5B46-BC18-68EE-8BA6-57790446DEC7}"/>
                </a:ext>
              </a:extLst>
            </p:cNvPr>
            <p:cNvCxnSpPr/>
            <p:nvPr/>
          </p:nvCxnSpPr>
          <p:spPr>
            <a:xfrm>
              <a:off x="875548" y="4326537"/>
              <a:ext cx="1919460" cy="0"/>
            </a:xfrm>
            <a:prstGeom prst="straightConnector1">
              <a:avLst/>
            </a:prstGeom>
            <a:ln w="12700">
              <a:solidFill>
                <a:schemeClr val="tx2">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a:extLst>
                <a:ext uri="{FF2B5EF4-FFF2-40B4-BE49-F238E27FC236}">
                  <a16:creationId xmlns:a16="http://schemas.microsoft.com/office/drawing/2014/main" id="{CC5A076F-E200-DF2E-3025-30030A9FAA09}"/>
                </a:ext>
              </a:extLst>
            </p:cNvPr>
            <p:cNvCxnSpPr/>
            <p:nvPr/>
          </p:nvCxnSpPr>
          <p:spPr>
            <a:xfrm>
              <a:off x="9384292" y="4326537"/>
              <a:ext cx="2134608" cy="0"/>
            </a:xfrm>
            <a:prstGeom prst="straightConnector1">
              <a:avLst/>
            </a:prstGeom>
            <a:ln w="12700">
              <a:solidFill>
                <a:schemeClr val="tx2">
                  <a:alpha val="50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87334983"/>
      </p:ext>
    </p:ext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B127FD3D-3615-4A65-9361-7C48826E1622}"/>
            </a:ext>
          </a:extLst>
        </p:cNvPr>
        <p:cNvGrpSpPr/>
        <p:nvPr/>
      </p:nvGrpSpPr>
      <p:grpSpPr>
        <a:xfrm>
          <a:off x="0" y="0"/>
          <a:ext cx="0" cy="0"/>
        </a:xfrm>
      </p:grpSpPr>
      <p:sp>
        <p:nvSpPr>
          <p:cNvPr id="2" name="文本框 1">
            <a:extLst>
              <a:ext uri="{FF2B5EF4-FFF2-40B4-BE49-F238E27FC236}">
                <a16:creationId xmlns:a16="http://schemas.microsoft.com/office/drawing/2014/main" id="{77F44E17-28B7-B0D3-1560-A3B23D15026A}"/>
              </a:ext>
            </a:extLst>
          </p:cNvPr>
          <p:cNvSpPr txBox="1"/>
          <p:nvPr/>
        </p:nvSpPr>
        <p:spPr>
          <a:xfrm>
            <a:off x="660400" y="584200"/>
            <a:ext cx="108585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460A9"/>
                </a:solidFill>
                <a:latin typeface="Arial" pitchFamily="34" charset="0"/>
                <a:ea typeface="微软雅黑" panose="020b0503020204020204" pitchFamily="34" charset="-122"/>
                <a:sym typeface="Arial" pitchFamily="34" charset="0"/>
              </a:rPr>
              <a:t>一、利尿剂</a:t>
            </a:r>
          </a:p>
        </p:txBody>
      </p:sp>
      <p:sp>
        <p:nvSpPr>
          <p:cNvPr id="30" name="文本框 29">
            <a:extLst>
              <a:ext uri="{FF2B5EF4-FFF2-40B4-BE49-F238E27FC236}">
                <a16:creationId xmlns:a16="http://schemas.microsoft.com/office/drawing/2014/main" id="{ACE3B6E0-EAD6-CAE7-F18C-0A3CC666A63F}"/>
              </a:ext>
            </a:extLst>
          </p:cNvPr>
          <p:cNvSpPr txBox="1"/>
          <p:nvPr/>
        </p:nvSpPr>
        <p:spPr>
          <a:xfrm>
            <a:off x="660400" y="1179604"/>
            <a:ext cx="370541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a:solidFill>
                  <a:srgbClr val="0460A9"/>
                </a:solidFill>
                <a:effectLst/>
                <a:latin typeface="+mn-ea"/>
              </a:rPr>
              <a:t>4.</a:t>
            </a:r>
            <a:r>
              <a:rPr lang="zh-CN" altLang="en-US" sz="1600" b="1">
                <a:solidFill>
                  <a:srgbClr val="0460A9"/>
                </a:solidFill>
                <a:effectLst/>
                <a:latin typeface="+mn-ea"/>
              </a:rPr>
              <a:t>不良反应及处理</a:t>
            </a:r>
            <a:endParaRPr lang="zh-CN" altLang="en-US" sz="1600" b="1">
              <a:solidFill>
                <a:srgbClr val="0460A9"/>
              </a:solidFill>
              <a:latin typeface="+mn-ea"/>
            </a:endParaRPr>
          </a:p>
        </p:txBody>
      </p:sp>
      <p:graphicFrame>
        <p:nvGraphicFramePr>
          <p:cNvPr id="31" name="表格 30">
            <a:extLst>
              <a:ext uri="{FF2B5EF4-FFF2-40B4-BE49-F238E27FC236}">
                <a16:creationId xmlns:a16="http://schemas.microsoft.com/office/drawing/2014/main" id="{A187D8D8-843F-EE84-7E44-C98CB5CCD5E9}"/>
              </a:ext>
            </a:extLst>
          </p:cNvPr>
          <p:cNvGraphicFramePr>
            <a:graphicFrameLocks noGrp="1"/>
          </p:cNvGraphicFramePr>
          <p:nvPr>
            <p:extLst>
              <p:ext uri="{D42A27DB-BD31-4B8C-83A1-F6EECF244321}">
                <p14:modId xmlns:p14="http://schemas.microsoft.com/office/powerpoint/2010/main" val="1044478060"/>
              </p:ext>
            </p:extLst>
          </p:nvPr>
        </p:nvGraphicFramePr>
        <p:xfrm>
          <a:off x="696026" y="1568826"/>
          <a:ext cx="10822874" cy="4104005"/>
        </p:xfrm>
        <a:graphic>
          <a:graphicData uri="http://schemas.openxmlformats.org/drawingml/2006/table">
            <a:tbl>
              <a:tblPr firstRow="1" bandRow="1">
                <a:tableStyleId>{5C22544A-7EE6-4342-B048-85BDC9FD1C3A}</a:tableStyleId>
              </a:tblPr>
              <a:tblGrid>
                <a:gridCol w="1123809">
                  <a:extLst>
                    <a:ext uri="{9D8B030D-6E8A-4147-A177-3AD203B41FA5}">
                      <a16:colId xmlns:a16="http://schemas.microsoft.com/office/drawing/2014/main" val="3916397287"/>
                    </a:ext>
                  </a:extLst>
                </a:gridCol>
                <a:gridCol w="9699065">
                  <a:extLst>
                    <a:ext uri="{9D8B030D-6E8A-4147-A177-3AD203B41FA5}">
                      <a16:colId xmlns:a16="http://schemas.microsoft.com/office/drawing/2014/main" val="3002033099"/>
                    </a:ext>
                  </a:extLst>
                </a:gridCol>
              </a:tblGrid>
              <a:tr h="217182">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200">
                          <a:latin typeface="Arial" pitchFamily="34" charset="0"/>
                          <a:ea typeface="微软雅黑" panose="020b0503020204020204" pitchFamily="34" charset="-122"/>
                          <a:sym typeface="Arial" pitchFamily="34" charset="0"/>
                        </a:rPr>
                        <a:t>不良反应</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rgbClr val="FF0000"/>
                    </a:solid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200">
                          <a:latin typeface="Arial" pitchFamily="34" charset="0"/>
                          <a:ea typeface="微软雅黑" panose="020b0503020204020204" pitchFamily="34" charset="-122"/>
                          <a:sym typeface="Arial" pitchFamily="34" charset="0"/>
                        </a:rPr>
                        <a:t>处理</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rgbClr val="1F5FA0"/>
                    </a:solidFill>
                  </a:tcPr>
                </a:tc>
                <a:extLst>
                  <a:ext uri="{0D108BD9-81ED-4DB2-BD59-A6C34878D82A}">
                    <a16:rowId xmlns:a16="http://schemas.microsoft.com/office/drawing/2014/main" val="1068759128"/>
                  </a:ext>
                </a:extLst>
              </a:tr>
              <a:tr h="915532">
                <a:tc>
                  <a:txBody>
                    <a:bodyPr vert="horz" wrap="square"/>
                    <a:lstStyle/>
                    <a:p>
                      <a:pPr algn="l">
                        <a:lnSpc>
                          <a:spcPct val="150000"/>
                        </a:lnSpc>
                      </a:pPr>
                      <a:r>
                        <a:rPr lang="zh-CN" altLang="en-US" sz="1100">
                          <a:latin typeface="微软雅黑" panose="020b0503020204020204" pitchFamily="34" charset="-122"/>
                          <a:ea typeface="微软雅黑" panose="020b0503020204020204" pitchFamily="34" charset="-122"/>
                          <a:sym typeface="Arial" pitchFamily="34" charset="0"/>
                        </a:rPr>
                        <a:t>电解质丢失</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marL="171450" indent="-171450" algn="l">
                        <a:lnSpc>
                          <a:spcPct val="150000"/>
                        </a:lnSpc>
                        <a:buClr>
                          <a:srgbClr val="0460A9"/>
                        </a:buClr>
                        <a:buSzPct val="75000"/>
                        <a:buFont typeface="Wingdings" panose="05000000000000000000" pitchFamily="2" charset="2"/>
                        <a:buChar char="n"/>
                      </a:pPr>
                      <a:r>
                        <a:rPr lang="zh-CN" altLang="en-US" sz="1100">
                          <a:latin typeface="微软雅黑" panose="020b0503020204020204" pitchFamily="34" charset="-122"/>
                          <a:ea typeface="微软雅黑" panose="020b0503020204020204" pitchFamily="34" charset="-122"/>
                          <a:sym typeface="Arial" pitchFamily="34" charset="0"/>
                        </a:rPr>
                        <a:t>血钾</a:t>
                      </a:r>
                      <a:r>
                        <a:rPr lang="en-US" altLang="zh-CN" sz="1100" err="1">
                          <a:solidFill>
                            <a:srgbClr val="0460A9"/>
                          </a:solidFill>
                          <a:latin typeface="微软雅黑" panose="020b0503020204020204" pitchFamily="34" charset="-122"/>
                          <a:ea typeface="微软雅黑" panose="020b0503020204020204" pitchFamily="34" charset="-122"/>
                          <a:sym typeface="Arial" pitchFamily="34" charset="0"/>
                        </a:rPr>
                        <a:t>3.0~4.0mmol/L</a:t>
                      </a:r>
                      <a:r>
                        <a:rPr lang="zh-CN" altLang="en-US" sz="1100">
                          <a:latin typeface="微软雅黑" panose="020b0503020204020204" pitchFamily="34" charset="-122"/>
                          <a:ea typeface="微软雅黑" panose="020b0503020204020204" pitchFamily="34" charset="-122"/>
                          <a:sym typeface="Arial" pitchFamily="34" charset="0"/>
                        </a:rPr>
                        <a:t>可给予口服补钾治疗，而对于血钾</a:t>
                      </a:r>
                      <a:r>
                        <a:rPr lang="en-US" altLang="zh-CN" sz="1100">
                          <a:solidFill>
                            <a:srgbClr val="FF0000"/>
                          </a:solidFill>
                          <a:latin typeface="微软雅黑" panose="020b0503020204020204" pitchFamily="34" charset="-122"/>
                          <a:ea typeface="微软雅黑" panose="020b0503020204020204" pitchFamily="34" charset="-122"/>
                          <a:sym typeface="Arial" pitchFamily="34" charset="0"/>
                        </a:rPr>
                        <a:t>&lt;3.0mmol/L</a:t>
                      </a:r>
                      <a:r>
                        <a:rPr lang="zh-CN" altLang="en-US" sz="1100">
                          <a:latin typeface="微软雅黑" panose="020b0503020204020204" pitchFamily="34" charset="-122"/>
                          <a:ea typeface="微软雅黑" panose="020b0503020204020204" pitchFamily="34" charset="-122"/>
                          <a:sym typeface="Arial" pitchFamily="34" charset="0"/>
                        </a:rPr>
                        <a:t>应采取口服和静脉联合补钾，必要时经深静脉补钾。</a:t>
                      </a:r>
                      <a:endParaRPr lang="en-US" altLang="zh-CN" sz="1100">
                        <a:latin typeface="微软雅黑" panose="020b0503020204020204" pitchFamily="34" charset="-122"/>
                        <a:ea typeface="微软雅黑" panose="020b0503020204020204" pitchFamily="34" charset="-122"/>
                        <a:sym typeface="Arial" pitchFamily="34" charset="0"/>
                      </a:endParaRPr>
                    </a:p>
                    <a:p>
                      <a:pPr marL="171450" indent="-171450" algn="l">
                        <a:lnSpc>
                          <a:spcPct val="150000"/>
                        </a:lnSpc>
                        <a:buClr>
                          <a:srgbClr val="0460A9"/>
                        </a:buClr>
                        <a:buSzPct val="75000"/>
                        <a:buFont typeface="Wingdings" panose="05000000000000000000" pitchFamily="2" charset="2"/>
                        <a:buChar char="n"/>
                      </a:pPr>
                      <a:r>
                        <a:rPr lang="zh-CN" altLang="en-US" sz="1100">
                          <a:latin typeface="微软雅黑" panose="020b0503020204020204" pitchFamily="34" charset="-122"/>
                          <a:ea typeface="微软雅黑" panose="020b0503020204020204" pitchFamily="34" charset="-122"/>
                          <a:sym typeface="Arial" pitchFamily="34" charset="0"/>
                        </a:rPr>
                        <a:t>低钠血症（</a:t>
                      </a:r>
                      <a:r>
                        <a:rPr lang="zh-CN" altLang="en-US" sz="1100">
                          <a:solidFill>
                            <a:srgbClr val="0460A9"/>
                          </a:solidFill>
                          <a:latin typeface="微软雅黑" panose="020b0503020204020204" pitchFamily="34" charset="-122"/>
                          <a:ea typeface="微软雅黑" panose="020b0503020204020204" pitchFamily="34" charset="-122"/>
                          <a:sym typeface="Arial" pitchFamily="34" charset="0"/>
                        </a:rPr>
                        <a:t>血钠</a:t>
                      </a:r>
                      <a:r>
                        <a:rPr lang="en-US" altLang="zh-CN" sz="1100">
                          <a:solidFill>
                            <a:srgbClr val="0460A9"/>
                          </a:solidFill>
                          <a:latin typeface="微软雅黑" panose="020b0503020204020204" pitchFamily="34" charset="-122"/>
                          <a:ea typeface="微软雅黑" panose="020b0503020204020204" pitchFamily="34" charset="-122"/>
                          <a:sym typeface="Arial" pitchFamily="34" charset="0"/>
                        </a:rPr>
                        <a:t>&lt;135mmol/L</a:t>
                      </a:r>
                      <a:r>
                        <a:rPr lang="zh-CN" altLang="en-US" sz="1100">
                          <a:latin typeface="微软雅黑" panose="020b0503020204020204" pitchFamily="34" charset="-122"/>
                          <a:ea typeface="微软雅黑" panose="020b0503020204020204" pitchFamily="34" charset="-122"/>
                          <a:sym typeface="Arial" pitchFamily="34" charset="0"/>
                        </a:rPr>
                        <a:t>）时应注意区别缺钠性低钠血症和稀释性低钠血症，后者按利尿剂抵抗处理。</a:t>
                      </a:r>
                      <a:endParaRPr lang="en-US" altLang="zh-CN" sz="1100">
                        <a:latin typeface="微软雅黑" panose="020b0503020204020204" pitchFamily="34" charset="-122"/>
                        <a:ea typeface="微软雅黑" panose="020b0503020204020204" pitchFamily="34" charset="-122"/>
                        <a:sym typeface="Arial" pitchFamily="34" charset="0"/>
                      </a:endParaRPr>
                    </a:p>
                    <a:p>
                      <a:pPr marL="171450" indent="-171450" algn="l">
                        <a:lnSpc>
                          <a:spcPct val="150000"/>
                        </a:lnSpc>
                        <a:buClr>
                          <a:srgbClr val="0460A9"/>
                        </a:buClr>
                        <a:buSzPct val="75000"/>
                        <a:buFont typeface="Wingdings" panose="05000000000000000000" pitchFamily="2" charset="2"/>
                        <a:buChar char="n"/>
                      </a:pPr>
                      <a:r>
                        <a:rPr lang="zh-CN" altLang="en-US" sz="1100">
                          <a:latin typeface="微软雅黑" panose="020b0503020204020204" pitchFamily="34" charset="-122"/>
                          <a:ea typeface="微软雅黑" panose="020b0503020204020204" pitchFamily="34" charset="-122"/>
                          <a:sym typeface="Arial" pitchFamily="34" charset="0"/>
                        </a:rPr>
                        <a:t>若低钠血症合并容量不足时，可考虑</a:t>
                      </a:r>
                      <a:r>
                        <a:rPr lang="zh-CN" altLang="en-US" sz="1100">
                          <a:solidFill>
                            <a:srgbClr val="0460A9"/>
                          </a:solidFill>
                          <a:latin typeface="微软雅黑" panose="020b0503020204020204" pitchFamily="34" charset="-122"/>
                          <a:ea typeface="微软雅黑" panose="020b0503020204020204" pitchFamily="34" charset="-122"/>
                          <a:sym typeface="Arial" pitchFamily="34" charset="0"/>
                        </a:rPr>
                        <a:t>停用利尿剂</a:t>
                      </a:r>
                      <a:r>
                        <a:rPr lang="zh-CN" altLang="en-US" sz="1100">
                          <a:latin typeface="微软雅黑" panose="020b0503020204020204" pitchFamily="34" charset="-122"/>
                          <a:ea typeface="微软雅黑" panose="020b0503020204020204" pitchFamily="34" charset="-122"/>
                          <a:sym typeface="Arial" pitchFamily="34" charset="0"/>
                        </a:rPr>
                        <a:t>。</a:t>
                      </a:r>
                      <a:endParaRPr lang="en-US" altLang="zh-CN" sz="1100">
                        <a:latin typeface="微软雅黑" panose="020b0503020204020204" pitchFamily="34" charset="-122"/>
                        <a:ea typeface="微软雅黑" panose="020b0503020204020204" pitchFamily="34" charset="-122"/>
                        <a:sym typeface="Arial" pitchFamily="34" charset="0"/>
                      </a:endParaRPr>
                    </a:p>
                    <a:p>
                      <a:pPr marL="171450" indent="-171450" algn="l">
                        <a:lnSpc>
                          <a:spcPct val="150000"/>
                        </a:lnSpc>
                        <a:buClr>
                          <a:srgbClr val="0460A9"/>
                        </a:buClr>
                        <a:buSzPct val="75000"/>
                        <a:buFont typeface="Wingdings" panose="05000000000000000000" pitchFamily="2" charset="2"/>
                        <a:buChar char="n"/>
                      </a:pPr>
                      <a:r>
                        <a:rPr lang="zh-CN" altLang="en-US" sz="1100">
                          <a:latin typeface="微软雅黑" panose="020b0503020204020204" pitchFamily="34" charset="-122"/>
                          <a:ea typeface="微软雅黑" panose="020b0503020204020204" pitchFamily="34" charset="-122"/>
                          <a:sym typeface="Arial" pitchFamily="34" charset="0"/>
                        </a:rPr>
                        <a:t>低钠血症合并容量过多时应限制入量，考虑托伐普坦及超滤治疗。</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445025003"/>
                  </a:ext>
                </a:extLst>
              </a:tr>
              <a:tr h="481168">
                <a:tc>
                  <a:txBody>
                    <a:bodyPr vert="horz" wrap="square"/>
                    <a:lstStyle/>
                    <a:p>
                      <a:pPr algn="l">
                        <a:lnSpc>
                          <a:spcPct val="150000"/>
                        </a:lnSpc>
                      </a:pPr>
                      <a:r>
                        <a:rPr lang="zh-CN" altLang="en-US" sz="1100">
                          <a:latin typeface="微软雅黑" panose="020b0503020204020204" pitchFamily="34" charset="-122"/>
                          <a:ea typeface="微软雅黑" panose="020b0503020204020204" pitchFamily="34" charset="-122"/>
                          <a:sym typeface="Arial" pitchFamily="34" charset="0"/>
                        </a:rPr>
                        <a:t>低血压</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marL="171450" indent="-171450" algn="l">
                        <a:lnSpc>
                          <a:spcPct val="150000"/>
                        </a:lnSpc>
                        <a:buClr>
                          <a:srgbClr val="0460A9"/>
                        </a:buClr>
                        <a:buSzPct val="75000"/>
                        <a:buFont typeface="Wingdings" panose="05000000000000000000" pitchFamily="2" charset="2"/>
                        <a:buChar char="n"/>
                      </a:pPr>
                      <a:r>
                        <a:rPr lang="zh-CN" altLang="en-US" sz="1100">
                          <a:latin typeface="微软雅黑" panose="020b0503020204020204" pitchFamily="34" charset="-122"/>
                          <a:ea typeface="微软雅黑" panose="020b0503020204020204" pitchFamily="34" charset="-122"/>
                          <a:sym typeface="Arial" pitchFamily="34" charset="0"/>
                        </a:rPr>
                        <a:t>首先应区分容量不足和心衰恶化，纠正低钠及低血容量。</a:t>
                      </a:r>
                      <a:endParaRPr lang="en-US" altLang="zh-CN" sz="1100">
                        <a:latin typeface="微软雅黑" panose="020b0503020204020204" pitchFamily="34" charset="-122"/>
                        <a:ea typeface="微软雅黑" panose="020b0503020204020204" pitchFamily="34" charset="-122"/>
                        <a:sym typeface="Arial" pitchFamily="34" charset="0"/>
                      </a:endParaRPr>
                    </a:p>
                    <a:p>
                      <a:pPr marL="171450" indent="-171450" algn="l">
                        <a:lnSpc>
                          <a:spcPct val="150000"/>
                        </a:lnSpc>
                        <a:buClr>
                          <a:srgbClr val="0460A9"/>
                        </a:buClr>
                        <a:buSzPct val="75000"/>
                        <a:buFont typeface="Wingdings" panose="05000000000000000000" pitchFamily="2" charset="2"/>
                        <a:buChar char="n"/>
                      </a:pPr>
                      <a:r>
                        <a:rPr lang="zh-CN" altLang="en-US" sz="1100">
                          <a:latin typeface="微软雅黑" panose="020b0503020204020204" pitchFamily="34" charset="-122"/>
                          <a:ea typeface="微软雅黑" panose="020b0503020204020204" pitchFamily="34" charset="-122"/>
                          <a:sym typeface="Arial" pitchFamily="34" charset="0"/>
                        </a:rPr>
                        <a:t>若无淤血症状及体征，应先减少利尿剂剂量；若仍伴有低血压症状，还应调整其他扩血管药物（如硝酸酯）的剂量。</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725962"/>
                  </a:ext>
                </a:extLst>
              </a:tr>
              <a:tr h="1132714">
                <a:tc>
                  <a:txBody>
                    <a:bodyPr vert="horz" wrap="square"/>
                    <a:lstStyle/>
                    <a:p>
                      <a:pPr algn="l">
                        <a:lnSpc>
                          <a:spcPct val="150000"/>
                        </a:lnSpc>
                      </a:pPr>
                      <a:r>
                        <a:rPr lang="zh-CN" altLang="en-US" sz="1100">
                          <a:latin typeface="微软雅黑" panose="020b0503020204020204" pitchFamily="34" charset="-122"/>
                          <a:ea typeface="微软雅黑" panose="020b0503020204020204" pitchFamily="34" charset="-122"/>
                          <a:sym typeface="Arial" pitchFamily="34" charset="0"/>
                        </a:rPr>
                        <a:t>肾功能恶化</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l">
                        <a:lnSpc>
                          <a:spcPct val="150000"/>
                        </a:lnSpc>
                      </a:pPr>
                      <a:r>
                        <a:rPr lang="zh-CN" altLang="en-US" sz="1100">
                          <a:latin typeface="微软雅黑" panose="020b0503020204020204" pitchFamily="34" charset="-122"/>
                          <a:ea typeface="微软雅黑" panose="020b0503020204020204" pitchFamily="34" charset="-122"/>
                          <a:sym typeface="Arial" pitchFamily="34" charset="0"/>
                        </a:rPr>
                        <a:t>利尿剂治疗中可出现肾功能损伤（血肌酐升高），</a:t>
                      </a:r>
                      <a:r>
                        <a:rPr lang="zh-CN" altLang="en-US" sz="1100">
                          <a:solidFill>
                            <a:srgbClr val="0460A9"/>
                          </a:solidFill>
                          <a:latin typeface="微软雅黑" panose="020b0503020204020204" pitchFamily="34" charset="-122"/>
                          <a:ea typeface="微软雅黑" panose="020b0503020204020204" pitchFamily="34" charset="-122"/>
                          <a:sym typeface="Arial" pitchFamily="34" charset="0"/>
                        </a:rPr>
                        <a:t>应分析可能的原因并进行处理：</a:t>
                      </a:r>
                      <a:endParaRPr lang="en-US" altLang="zh-CN" sz="1100">
                        <a:solidFill>
                          <a:srgbClr val="0460A9"/>
                        </a:solidFill>
                        <a:latin typeface="微软雅黑" panose="020b0503020204020204" pitchFamily="34" charset="-122"/>
                        <a:ea typeface="微软雅黑" panose="020b0503020204020204" pitchFamily="34" charset="-122"/>
                        <a:sym typeface="Arial" pitchFamily="34" charset="0"/>
                      </a:endParaRPr>
                    </a:p>
                    <a:p>
                      <a:pPr algn="l">
                        <a:lnSpc>
                          <a:spcPct val="150000"/>
                        </a:lnSpc>
                      </a:pPr>
                      <a:r>
                        <a:rPr lang="zh-CN" altLang="en-US" sz="1100">
                          <a:latin typeface="微软雅黑" panose="020b0503020204020204" pitchFamily="34" charset="-122"/>
                          <a:ea typeface="微软雅黑" panose="020b0503020204020204" pitchFamily="34" charset="-122"/>
                          <a:sym typeface="Arial" pitchFamily="34" charset="0"/>
                        </a:rPr>
                        <a:t>①利尿剂不良反应，联合使用襻利尿剂和噻嗪类利尿剂者应停用噻嗪类利尿剂；</a:t>
                      </a:r>
                      <a:endParaRPr lang="en-US" altLang="zh-CN" sz="1100">
                        <a:latin typeface="微软雅黑" panose="020b0503020204020204" pitchFamily="34" charset="-122"/>
                        <a:ea typeface="微软雅黑" panose="020b0503020204020204" pitchFamily="34" charset="-122"/>
                        <a:sym typeface="Arial" pitchFamily="34" charset="0"/>
                      </a:endParaRPr>
                    </a:p>
                    <a:p>
                      <a:pPr algn="l">
                        <a:lnSpc>
                          <a:spcPct val="150000"/>
                        </a:lnSpc>
                      </a:pPr>
                      <a:r>
                        <a:rPr lang="zh-CN" altLang="en-US" sz="1100">
                          <a:latin typeface="微软雅黑" panose="020b0503020204020204" pitchFamily="34" charset="-122"/>
                          <a:ea typeface="微软雅黑" panose="020b0503020204020204" pitchFamily="34" charset="-122"/>
                          <a:sym typeface="Arial" pitchFamily="34" charset="0"/>
                        </a:rPr>
                        <a:t>②心衰恶化，肾脏低灌注和肾静脉淤血都会导致肾功能损害；</a:t>
                      </a:r>
                      <a:endParaRPr lang="en-US" altLang="zh-CN" sz="1100">
                        <a:latin typeface="微软雅黑" panose="020b0503020204020204" pitchFamily="34" charset="-122"/>
                        <a:ea typeface="微软雅黑" panose="020b0503020204020204" pitchFamily="34" charset="-122"/>
                        <a:sym typeface="Arial" pitchFamily="34" charset="0"/>
                      </a:endParaRPr>
                    </a:p>
                    <a:p>
                      <a:pPr algn="l">
                        <a:lnSpc>
                          <a:spcPct val="150000"/>
                        </a:lnSpc>
                      </a:pPr>
                      <a:r>
                        <a:rPr lang="zh-CN" altLang="en-US" sz="1100">
                          <a:latin typeface="微软雅黑" panose="020b0503020204020204" pitchFamily="34" charset="-122"/>
                          <a:ea typeface="微软雅黑" panose="020b0503020204020204" pitchFamily="34" charset="-122"/>
                          <a:sym typeface="Arial" pitchFamily="34" charset="0"/>
                        </a:rPr>
                        <a:t>③容量不足；</a:t>
                      </a:r>
                      <a:endParaRPr lang="en-US" altLang="zh-CN" sz="1100">
                        <a:latin typeface="微软雅黑" panose="020b0503020204020204" pitchFamily="34" charset="-122"/>
                        <a:ea typeface="微软雅黑" panose="020b0503020204020204" pitchFamily="34" charset="-122"/>
                        <a:sym typeface="Arial" pitchFamily="34" charset="0"/>
                      </a:endParaRPr>
                    </a:p>
                    <a:p>
                      <a:pPr algn="l">
                        <a:lnSpc>
                          <a:spcPct val="150000"/>
                        </a:lnSpc>
                      </a:pPr>
                      <a:r>
                        <a:rPr lang="zh-CN" altLang="en-US" sz="1100">
                          <a:latin typeface="微软雅黑" panose="020b0503020204020204" pitchFamily="34" charset="-122"/>
                          <a:ea typeface="微软雅黑" panose="020b0503020204020204" pitchFamily="34" charset="-122"/>
                          <a:sym typeface="Arial" pitchFamily="34" charset="0"/>
                        </a:rPr>
                        <a:t>④某些肾毒性的药物，如非甾体抗炎药，会影响利尿剂的药效并导致肾功能损害和肾灌注下降，增加</a:t>
                      </a:r>
                      <a:r>
                        <a:rPr lang="en-US" altLang="zh-CN" sz="1100">
                          <a:latin typeface="微软雅黑" panose="020b0503020204020204" pitchFamily="34" charset="-122"/>
                          <a:ea typeface="微软雅黑" panose="020b0503020204020204" pitchFamily="34" charset="-122"/>
                          <a:sym typeface="Arial" pitchFamily="34" charset="0"/>
                        </a:rPr>
                        <a:t>ACEI/ARB</a:t>
                      </a:r>
                      <a:r>
                        <a:rPr lang="zh-CN" altLang="en-US" sz="1100">
                          <a:latin typeface="微软雅黑" panose="020b0503020204020204" pitchFamily="34" charset="-122"/>
                          <a:ea typeface="微软雅黑" panose="020b0503020204020204" pitchFamily="34" charset="-122"/>
                          <a:sym typeface="Arial" pitchFamily="34" charset="0"/>
                        </a:rPr>
                        <a:t>或</a:t>
                      </a:r>
                      <a:r>
                        <a:rPr lang="en-US" altLang="zh-CN" sz="1100" err="1">
                          <a:latin typeface="微软雅黑" panose="020b0503020204020204" pitchFamily="34" charset="-122"/>
                          <a:ea typeface="微软雅黑" panose="020b0503020204020204" pitchFamily="34" charset="-122"/>
                          <a:sym typeface="Arial" pitchFamily="34" charset="0"/>
                        </a:rPr>
                        <a:t>MRA</a:t>
                      </a:r>
                      <a:r>
                        <a:rPr lang="zh-CN" altLang="en-US" sz="1100">
                          <a:latin typeface="微软雅黑" panose="020b0503020204020204" pitchFamily="34" charset="-122"/>
                          <a:ea typeface="微软雅黑" panose="020b0503020204020204" pitchFamily="34" charset="-122"/>
                          <a:sym typeface="Arial" pitchFamily="34" charset="0"/>
                        </a:rPr>
                        <a:t>引起肾功能恶化的风险。</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929741961"/>
                  </a:ext>
                </a:extLst>
              </a:tr>
              <a:tr h="263987">
                <a:tc>
                  <a:txBody>
                    <a:bodyPr vert="horz" wrap="square"/>
                    <a:lstStyle/>
                    <a:p>
                      <a:pPr algn="l">
                        <a:lnSpc>
                          <a:spcPct val="150000"/>
                        </a:lnSpc>
                      </a:pPr>
                      <a:r>
                        <a:rPr lang="zh-CN" altLang="en-US" sz="1100">
                          <a:latin typeface="微软雅黑" panose="020b0503020204020204" pitchFamily="34" charset="-122"/>
                          <a:ea typeface="微软雅黑" panose="020b0503020204020204" pitchFamily="34" charset="-122"/>
                          <a:sym typeface="Arial" pitchFamily="34" charset="0"/>
                        </a:rPr>
                        <a:t>高尿酸血症</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l">
                        <a:lnSpc>
                          <a:spcPct val="150000"/>
                        </a:lnSpc>
                      </a:pPr>
                      <a:r>
                        <a:rPr lang="zh-CN" altLang="en-US" sz="1100">
                          <a:latin typeface="微软雅黑" panose="020b0503020204020204" pitchFamily="34" charset="-122"/>
                          <a:ea typeface="微软雅黑" panose="020b0503020204020204" pitchFamily="34" charset="-122"/>
                          <a:sym typeface="Arial" pitchFamily="34" charset="0"/>
                        </a:rPr>
                        <a:t>可考虑生活方式干预和加用降尿酸药，痛风发作时可用秋水仙碱，</a:t>
                      </a:r>
                      <a:r>
                        <a:rPr lang="zh-CN" altLang="en-US" sz="1100">
                          <a:solidFill>
                            <a:srgbClr val="C00000"/>
                          </a:solidFill>
                          <a:latin typeface="微软雅黑" panose="020b0503020204020204" pitchFamily="34" charset="-122"/>
                          <a:ea typeface="微软雅黑" panose="020b0503020204020204" pitchFamily="34" charset="-122"/>
                          <a:sym typeface="Arial" pitchFamily="34" charset="0"/>
                        </a:rPr>
                        <a:t>避免用非甾体抗炎药</a:t>
                      </a:r>
                      <a:r>
                        <a:rPr lang="zh-CN" altLang="en-US" sz="1100">
                          <a:latin typeface="微软雅黑" panose="020b0503020204020204" pitchFamily="34" charset="-122"/>
                          <a:ea typeface="微软雅黑" panose="020b0503020204020204" pitchFamily="34" charset="-122"/>
                          <a:sym typeface="Arial" pitchFamily="34" charset="0"/>
                        </a:rPr>
                        <a:t>。</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311392327"/>
                  </a:ext>
                </a:extLst>
              </a:tr>
              <a:tr h="481168">
                <a:tc>
                  <a:txBody>
                    <a:bodyPr vert="horz" wrap="square"/>
                    <a:lstStyle/>
                    <a:p>
                      <a:pPr algn="l">
                        <a:lnSpc>
                          <a:spcPct val="150000"/>
                        </a:lnSpc>
                      </a:pPr>
                      <a:r>
                        <a:rPr lang="zh-CN" altLang="en-US" sz="1100">
                          <a:latin typeface="微软雅黑" panose="020b0503020204020204" pitchFamily="34" charset="-122"/>
                          <a:ea typeface="微软雅黑" panose="020b0503020204020204" pitchFamily="34" charset="-122"/>
                          <a:sym typeface="Arial" pitchFamily="34" charset="0"/>
                        </a:rPr>
                        <a:t>托伐普坦</a:t>
                      </a:r>
                      <a:endParaRPr lang="en-US" altLang="zh-CN" sz="1100">
                        <a:latin typeface="微软雅黑" panose="020b0503020204020204" pitchFamily="34" charset="-122"/>
                        <a:ea typeface="微软雅黑" panose="020b0503020204020204" pitchFamily="34" charset="-122"/>
                        <a:sym typeface="Arial" pitchFamily="34" charset="0"/>
                      </a:endParaRPr>
                    </a:p>
                    <a:p>
                      <a:pPr algn="l">
                        <a:lnSpc>
                          <a:spcPct val="150000"/>
                        </a:lnSpc>
                      </a:pPr>
                      <a:r>
                        <a:rPr lang="zh-CN" altLang="en-US" sz="1100">
                          <a:latin typeface="微软雅黑" panose="020b0503020204020204" pitchFamily="34" charset="-122"/>
                          <a:ea typeface="微软雅黑" panose="020b0503020204020204" pitchFamily="34" charset="-122"/>
                          <a:sym typeface="Arial" pitchFamily="34" charset="0"/>
                        </a:rPr>
                        <a:t>不良反应</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l">
                        <a:lnSpc>
                          <a:spcPct val="150000"/>
                        </a:lnSpc>
                      </a:pPr>
                      <a:r>
                        <a:rPr lang="zh-CN" altLang="en-US" sz="1100">
                          <a:latin typeface="微软雅黑" panose="020b0503020204020204" pitchFamily="34" charset="-122"/>
                          <a:ea typeface="微软雅黑" panose="020b0503020204020204" pitchFamily="34" charset="-122"/>
                          <a:sym typeface="Arial" pitchFamily="34" charset="0"/>
                        </a:rPr>
                        <a:t>主要是口渴和高钠血症。</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207504015"/>
                  </a:ext>
                </a:extLst>
              </a:tr>
            </a:tbl>
          </a:graphicData>
        </a:graphic>
      </p:graphicFrame>
      <p:sp>
        <p:nvSpPr>
          <p:cNvPr id="32" name="文本框 31">
            <a:extLst>
              <a:ext uri="{FF2B5EF4-FFF2-40B4-BE49-F238E27FC236}">
                <a16:creationId xmlns:a16="http://schemas.microsoft.com/office/drawing/2014/main" id="{1353EA3B-17E3-7A41-6424-1BBB6A6DB053}"/>
              </a:ext>
            </a:extLst>
          </p:cNvPr>
          <p:cNvSpPr txBox="1"/>
          <p:nvPr/>
        </p:nvSpPr>
        <p:spPr>
          <a:xfrm>
            <a:off x="696026" y="5777754"/>
            <a:ext cx="10822874"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a:solidFill>
                  <a:srgbClr val="C00000"/>
                </a:solidFill>
              </a:rPr>
              <a:t>注意</a:t>
            </a:r>
            <a:r>
              <a:rPr lang="zh-CN" altLang="en-US" sz="1200"/>
              <a:t>：</a:t>
            </a:r>
            <a:r>
              <a:rPr lang="zh-CN" altLang="en-US" sz="1200">
                <a:solidFill>
                  <a:srgbClr val="C00000"/>
                </a:solidFill>
              </a:rPr>
              <a:t>慢性低钠血症的纠正不宜过快，避免血浆渗透压迅速升高造成脑组织脱水而继发渗透性脱髓鞘综合征。</a:t>
            </a:r>
          </a:p>
        </p:txBody>
      </p:sp>
      <p:sp>
        <p:nvSpPr>
          <p:cNvPr id="3" name="文本框 2">
            <a:extLst>
              <a:ext uri="{FF2B5EF4-FFF2-40B4-BE49-F238E27FC236}">
                <a16:creationId xmlns:a16="http://schemas.microsoft.com/office/drawing/2014/main" id="{039F36E7-4A86-413F-5617-3AA591B720C6}"/>
              </a:ext>
            </a:extLst>
          </p:cNvPr>
          <p:cNvSpPr txBox="1"/>
          <p:nvPr/>
        </p:nvSpPr>
        <p:spPr>
          <a:xfrm rot="19672943">
            <a:off x="474500" y="129004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4" name="文本框 3">
            <a:extLst>
              <a:ext uri="{FF2B5EF4-FFF2-40B4-BE49-F238E27FC236}">
                <a16:creationId xmlns:a16="http://schemas.microsoft.com/office/drawing/2014/main" id="{EDE17B73-006A-3B6A-CFB5-662FEBCA203D}"/>
              </a:ext>
            </a:extLst>
          </p:cNvPr>
          <p:cNvSpPr txBox="1"/>
          <p:nvPr/>
        </p:nvSpPr>
        <p:spPr>
          <a:xfrm rot="19672943">
            <a:off x="1033026" y="1818288"/>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5" name="文本框 4">
            <a:extLst>
              <a:ext uri="{FF2B5EF4-FFF2-40B4-BE49-F238E27FC236}">
                <a16:creationId xmlns:a16="http://schemas.microsoft.com/office/drawing/2014/main" id="{E126FBC0-B1C5-2191-EE63-D08FCB2516CA}"/>
              </a:ext>
            </a:extLst>
          </p:cNvPr>
          <p:cNvSpPr txBox="1"/>
          <p:nvPr/>
        </p:nvSpPr>
        <p:spPr>
          <a:xfrm rot="19672943">
            <a:off x="1940304" y="2604178"/>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6" name="文本框 5">
            <a:extLst>
              <a:ext uri="{FF2B5EF4-FFF2-40B4-BE49-F238E27FC236}">
                <a16:creationId xmlns:a16="http://schemas.microsoft.com/office/drawing/2014/main" id="{E4E56C1B-9BFF-5E68-6473-A0CA12421A43}"/>
              </a:ext>
            </a:extLst>
          </p:cNvPr>
          <p:cNvSpPr txBox="1"/>
          <p:nvPr/>
        </p:nvSpPr>
        <p:spPr>
          <a:xfrm rot="19672943">
            <a:off x="2879417" y="372994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7" name="文本框 6">
            <a:extLst>
              <a:ext uri="{FF2B5EF4-FFF2-40B4-BE49-F238E27FC236}">
                <a16:creationId xmlns:a16="http://schemas.microsoft.com/office/drawing/2014/main" id="{BE1C2622-83C2-CDA0-D399-E1580FEB316C}"/>
              </a:ext>
            </a:extLst>
          </p:cNvPr>
          <p:cNvSpPr txBox="1"/>
          <p:nvPr/>
        </p:nvSpPr>
        <p:spPr>
          <a:xfrm rot="19672943">
            <a:off x="3724619" y="458997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8" name="文本框 7">
            <a:extLst>
              <a:ext uri="{FF2B5EF4-FFF2-40B4-BE49-F238E27FC236}">
                <a16:creationId xmlns:a16="http://schemas.microsoft.com/office/drawing/2014/main" id="{88915001-A976-E06A-EAFB-2A31634A1F76}"/>
              </a:ext>
            </a:extLst>
          </p:cNvPr>
          <p:cNvSpPr txBox="1"/>
          <p:nvPr/>
        </p:nvSpPr>
        <p:spPr>
          <a:xfrm rot="19672943">
            <a:off x="4851553" y="5421191"/>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9" name="文本框 8">
            <a:extLst>
              <a:ext uri="{FF2B5EF4-FFF2-40B4-BE49-F238E27FC236}">
                <a16:creationId xmlns:a16="http://schemas.microsoft.com/office/drawing/2014/main" id="{4D1E241F-1D4B-C4FA-9440-2C4A5D9D46B2}"/>
              </a:ext>
            </a:extLst>
          </p:cNvPr>
          <p:cNvSpPr txBox="1"/>
          <p:nvPr/>
        </p:nvSpPr>
        <p:spPr>
          <a:xfrm rot="19672943">
            <a:off x="6806316" y="4258187"/>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0" name="文本框 9">
            <a:extLst>
              <a:ext uri="{FF2B5EF4-FFF2-40B4-BE49-F238E27FC236}">
                <a16:creationId xmlns:a16="http://schemas.microsoft.com/office/drawing/2014/main" id="{AD3F3D00-0D6A-575E-0E2C-6EFF4FA46C23}"/>
              </a:ext>
            </a:extLst>
          </p:cNvPr>
          <p:cNvSpPr txBox="1"/>
          <p:nvPr/>
        </p:nvSpPr>
        <p:spPr>
          <a:xfrm rot="19672943">
            <a:off x="8521433" y="306699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1" name="文本框 10">
            <a:extLst>
              <a:ext uri="{FF2B5EF4-FFF2-40B4-BE49-F238E27FC236}">
                <a16:creationId xmlns:a16="http://schemas.microsoft.com/office/drawing/2014/main" id="{66F38F6B-DDF8-BCB0-FDC2-FC68FC88E36F}"/>
              </a:ext>
            </a:extLst>
          </p:cNvPr>
          <p:cNvSpPr txBox="1"/>
          <p:nvPr/>
        </p:nvSpPr>
        <p:spPr>
          <a:xfrm rot="19672943">
            <a:off x="9902506" y="2010509"/>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2" name="文本框 11">
            <a:extLst>
              <a:ext uri="{FF2B5EF4-FFF2-40B4-BE49-F238E27FC236}">
                <a16:creationId xmlns:a16="http://schemas.microsoft.com/office/drawing/2014/main" id="{D347BF3C-FE83-5188-7249-C3F672D583AB}"/>
              </a:ext>
            </a:extLst>
          </p:cNvPr>
          <p:cNvSpPr txBox="1"/>
          <p:nvPr/>
        </p:nvSpPr>
        <p:spPr>
          <a:xfrm>
            <a:off x="8392886" y="1045865"/>
            <a:ext cx="2899549"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rgbClr val="FF0000"/>
                </a:solidFill>
              </a:rPr>
              <a:t>选中水印可直接删除</a:t>
            </a:r>
          </a:p>
        </p:txBody>
      </p:sp>
    </p:spTree>
    <p:custDataLst>
      <p:tags r:id="rId3"/>
    </p:custDataLst>
    <p:extLst>
      <p:ext uri="{BB962C8B-B14F-4D97-AF65-F5344CB8AC3E}">
        <p14:creationId xmlns:p14="http://schemas.microsoft.com/office/powerpoint/2010/main" val="2278851785"/>
      </p:ext>
    </p:ext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95D58D7F-9E55-E76F-C3F2-BAC7B3DECA7D}"/>
            </a:ext>
          </a:extLst>
        </p:cNvPr>
        <p:cNvGrpSpPr/>
        <p:nvPr/>
      </p:nvGrpSpPr>
      <p:grpSpPr>
        <a:xfrm>
          <a:off x="0" y="0"/>
          <a:ext cx="0" cy="0"/>
        </a:xfrm>
      </p:grpSpPr>
      <p:sp>
        <p:nvSpPr>
          <p:cNvPr id="2" name="文本框 1">
            <a:extLst>
              <a:ext uri="{FF2B5EF4-FFF2-40B4-BE49-F238E27FC236}">
                <a16:creationId xmlns:a16="http://schemas.microsoft.com/office/drawing/2014/main" id="{087E5834-FAC1-9824-70C8-344DA2FAB62D}"/>
              </a:ext>
            </a:extLst>
          </p:cNvPr>
          <p:cNvSpPr txBox="1"/>
          <p:nvPr/>
        </p:nvSpPr>
        <p:spPr>
          <a:xfrm>
            <a:off x="660400" y="584200"/>
            <a:ext cx="108585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460A9"/>
                </a:solidFill>
                <a:latin typeface="Arial" pitchFamily="34" charset="0"/>
                <a:ea typeface="微软雅黑" panose="020b0503020204020204" pitchFamily="34" charset="-122"/>
                <a:sym typeface="Arial" pitchFamily="34" charset="0"/>
              </a:rPr>
              <a:t>一、利尿剂</a:t>
            </a:r>
          </a:p>
        </p:txBody>
      </p:sp>
      <p:graphicFrame>
        <p:nvGraphicFramePr>
          <p:cNvPr id="3" name="表格 2">
            <a:extLst>
              <a:ext uri="{FF2B5EF4-FFF2-40B4-BE49-F238E27FC236}">
                <a16:creationId xmlns:a16="http://schemas.microsoft.com/office/drawing/2014/main" id="{F184C308-FEA8-5B4F-E279-C11C2FA2606C}"/>
              </a:ext>
            </a:extLst>
          </p:cNvPr>
          <p:cNvGraphicFramePr>
            <a:graphicFrameLocks noGrp="1"/>
          </p:cNvGraphicFramePr>
          <p:nvPr>
            <p:extLst>
              <p:ext uri="{D42A27DB-BD31-4B8C-83A1-F6EECF244321}">
                <p14:modId xmlns:p14="http://schemas.microsoft.com/office/powerpoint/2010/main" val="1334017591"/>
              </p:ext>
            </p:extLst>
          </p:nvPr>
        </p:nvGraphicFramePr>
        <p:xfrm>
          <a:off x="696027" y="1885191"/>
          <a:ext cx="10781958" cy="3809757"/>
        </p:xfrm>
        <a:graphic>
          <a:graphicData uri="http://schemas.openxmlformats.org/drawingml/2006/table">
            <a:tbl>
              <a:tblPr firstRow="1" bandRow="1">
                <a:tableStyleId>{5C22544A-7EE6-4342-B048-85BDC9FD1C3A}</a:tableStyleId>
              </a:tblPr>
              <a:tblGrid>
                <a:gridCol w="1378752">
                  <a:extLst>
                    <a:ext uri="{9D8B030D-6E8A-4147-A177-3AD203B41FA5}">
                      <a16:colId xmlns:a16="http://schemas.microsoft.com/office/drawing/2014/main" val="3818149064"/>
                    </a:ext>
                  </a:extLst>
                </a:gridCol>
                <a:gridCol w="2606773">
                  <a:extLst>
                    <a:ext uri="{9D8B030D-6E8A-4147-A177-3AD203B41FA5}">
                      <a16:colId xmlns:a16="http://schemas.microsoft.com/office/drawing/2014/main" val="3916397287"/>
                    </a:ext>
                  </a:extLst>
                </a:gridCol>
                <a:gridCol w="2638995">
                  <a:extLst>
                    <a:ext uri="{9D8B030D-6E8A-4147-A177-3AD203B41FA5}">
                      <a16:colId xmlns:a16="http://schemas.microsoft.com/office/drawing/2014/main" val="3310255051"/>
                    </a:ext>
                  </a:extLst>
                </a:gridCol>
                <a:gridCol w="2245895">
                  <a:extLst>
                    <a:ext uri="{9D8B030D-6E8A-4147-A177-3AD203B41FA5}">
                      <a16:colId xmlns:a16="http://schemas.microsoft.com/office/drawing/2014/main" val="559176648"/>
                    </a:ext>
                  </a:extLst>
                </a:gridCol>
                <a:gridCol w="1911543">
                  <a:extLst>
                    <a:ext uri="{9D8B030D-6E8A-4147-A177-3AD203B41FA5}">
                      <a16:colId xmlns:a16="http://schemas.microsoft.com/office/drawing/2014/main" val="3940433338"/>
                    </a:ext>
                  </a:extLst>
                </a:gridCol>
              </a:tblGrid>
              <a:tr h="283407">
                <a:tc>
                  <a:txBody>
                    <a:bodyPr vert="horz" wrap="square"/>
                    <a:lstStyle/>
                    <a:p>
                      <a:pPr algn="ctr"/>
                      <a:r>
                        <a:rPr lang="zh-CN" altLang="en-US" sz="1200">
                          <a:latin typeface="Arial" pitchFamily="34" charset="0"/>
                          <a:ea typeface="微软雅黑" panose="020b0503020204020204" pitchFamily="34" charset="-122"/>
                          <a:sym typeface="Arial" pitchFamily="34" charset="0"/>
                        </a:rPr>
                        <a:t>药物大类</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rgbClr val="1F5FA0"/>
                    </a:solid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200">
                          <a:latin typeface="Arial" pitchFamily="34" charset="0"/>
                          <a:ea typeface="微软雅黑" panose="020b0503020204020204" pitchFamily="34" charset="-122"/>
                          <a:sym typeface="Arial" pitchFamily="34" charset="0"/>
                        </a:rPr>
                        <a:t>药物</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rgbClr val="1F5FA0"/>
                    </a:solid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200">
                          <a:latin typeface="Arial" pitchFamily="34" charset="0"/>
                          <a:ea typeface="微软雅黑" panose="020b0503020204020204" pitchFamily="34" charset="-122"/>
                          <a:sym typeface="Arial" pitchFamily="34" charset="0"/>
                        </a:rPr>
                        <a:t>起始剂量</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rgbClr val="1F5FA0"/>
                    </a:solidFill>
                  </a:tcPr>
                </a:tc>
                <a:tc>
                  <a:txBody>
                    <a:bodyPr vert="horz" wrap="square"/>
                    <a:lstStyle/>
                    <a:p>
                      <a:pPr algn="ctr"/>
                      <a:r>
                        <a:rPr lang="zh-CN" altLang="en-US" sz="1200">
                          <a:latin typeface="Arial" pitchFamily="34" charset="0"/>
                          <a:ea typeface="微软雅黑" panose="020b0503020204020204" pitchFamily="34" charset="-122"/>
                          <a:sym typeface="Arial" pitchFamily="34" charset="0"/>
                        </a:rPr>
                        <a:t>每日常用剂量（</a:t>
                      </a:r>
                      <a:r>
                        <a:rPr lang="en-US" altLang="zh-CN" sz="1200">
                          <a:latin typeface="Arial" pitchFamily="34" charset="0"/>
                          <a:ea typeface="微软雅黑" panose="020b0503020204020204" pitchFamily="34" charset="-122"/>
                          <a:sym typeface="Arial" pitchFamily="34" charset="0"/>
                        </a:rPr>
                        <a:t>mg</a:t>
                      </a:r>
                      <a:r>
                        <a:rPr lang="zh-CN" altLang="en-US" sz="1200">
                          <a:latin typeface="Arial" pitchFamily="34" charset="0"/>
                          <a:ea typeface="微软雅黑" panose="020b0503020204020204" pitchFamily="34" charset="-122"/>
                          <a:sym typeface="Arial" pitchFamily="34" charset="0"/>
                        </a:rPr>
                        <a:t>）</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rgbClr val="1F5FA0"/>
                    </a:solidFill>
                  </a:tcPr>
                </a:tc>
                <a:tc>
                  <a:txBody>
                    <a:bodyPr vert="horz" wrap="square"/>
                    <a:lstStyle/>
                    <a:p>
                      <a:pPr algn="ctr"/>
                      <a:r>
                        <a:rPr lang="zh-CN" altLang="en-US" sz="1200">
                          <a:latin typeface="Arial" pitchFamily="34" charset="0"/>
                          <a:ea typeface="微软雅黑" panose="020b0503020204020204" pitchFamily="34" charset="-122"/>
                          <a:sym typeface="Arial" pitchFamily="34" charset="0"/>
                        </a:rPr>
                        <a:t>每日最大剂量（</a:t>
                      </a:r>
                      <a:r>
                        <a:rPr lang="en-US" altLang="zh-CN" sz="1200">
                          <a:latin typeface="Arial" pitchFamily="34" charset="0"/>
                          <a:ea typeface="微软雅黑" panose="020b0503020204020204" pitchFamily="34" charset="-122"/>
                          <a:sym typeface="Arial" pitchFamily="34" charset="0"/>
                        </a:rPr>
                        <a:t>mg</a:t>
                      </a:r>
                      <a:r>
                        <a:rPr lang="zh-CN" altLang="en-US" sz="1200">
                          <a:latin typeface="Arial" pitchFamily="34" charset="0"/>
                          <a:ea typeface="微软雅黑" panose="020b0503020204020204" pitchFamily="34" charset="-122"/>
                          <a:sym typeface="Arial" pitchFamily="34" charset="0"/>
                        </a:rPr>
                        <a:t>）</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rgbClr val="1F5FA0"/>
                    </a:solidFill>
                  </a:tcPr>
                </a:tc>
                <a:extLst>
                  <a:ext uri="{0D108BD9-81ED-4DB2-BD59-A6C34878D82A}">
                    <a16:rowId xmlns:a16="http://schemas.microsoft.com/office/drawing/2014/main" val="1068759128"/>
                  </a:ext>
                </a:extLst>
              </a:tr>
              <a:tr h="314896">
                <a:tc rowSpan="3">
                  <a:txBody>
                    <a:bodyPr vert="horz" wrap="square"/>
                    <a:lstStyle/>
                    <a:p>
                      <a:pPr algn="l">
                        <a:lnSpc>
                          <a:spcPct val="120000"/>
                        </a:lnSpc>
                      </a:pPr>
                      <a:r>
                        <a:rPr lang="zh-CN" altLang="en-US" sz="1200">
                          <a:latin typeface="微软雅黑" panose="020b0503020204020204" pitchFamily="34" charset="-122"/>
                          <a:ea typeface="微软雅黑" panose="020b0503020204020204" pitchFamily="34" charset="-122"/>
                          <a:sym typeface="Arial" pitchFamily="34" charset="0"/>
                        </a:rPr>
                        <a:t>襻利尿剂</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l">
                        <a:lnSpc>
                          <a:spcPct val="120000"/>
                        </a:lnSpc>
                      </a:pPr>
                      <a:r>
                        <a:rPr lang="zh-CN" altLang="en-US" sz="1200">
                          <a:latin typeface="微软雅黑" panose="020b0503020204020204" pitchFamily="34" charset="-122"/>
                          <a:ea typeface="微软雅黑" panose="020b0503020204020204" pitchFamily="34" charset="-122"/>
                          <a:sym typeface="Arial" pitchFamily="34" charset="0"/>
                        </a:rPr>
                        <a:t>呋塞米</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l">
                        <a:lnSpc>
                          <a:spcPct val="120000"/>
                        </a:lnSpc>
                      </a:pPr>
                      <a:r>
                        <a:rPr lang="en-US" altLang="zh-CN" sz="1200" err="1">
                          <a:latin typeface="微软雅黑" panose="020b0503020204020204" pitchFamily="34" charset="-122"/>
                          <a:ea typeface="微软雅黑" panose="020b0503020204020204" pitchFamily="34" charset="-122"/>
                          <a:sym typeface="Arial" pitchFamily="34" charset="0"/>
                        </a:rPr>
                        <a:t>20~40mg</a:t>
                      </a:r>
                      <a:r>
                        <a:rPr lang="zh-CN" altLang="en-US" sz="1200">
                          <a:latin typeface="微软雅黑" panose="020b0503020204020204" pitchFamily="34" charset="-122"/>
                          <a:ea typeface="微软雅黑" panose="020b0503020204020204" pitchFamily="34" charset="-122"/>
                          <a:sym typeface="Arial" pitchFamily="34" charset="0"/>
                        </a:rPr>
                        <a:t>，</a:t>
                      </a:r>
                      <a:r>
                        <a:rPr lang="en-US" altLang="zh-CN" sz="1200">
                          <a:latin typeface="微软雅黑" panose="020b0503020204020204" pitchFamily="34" charset="-122"/>
                          <a:ea typeface="微软雅黑" panose="020b0503020204020204" pitchFamily="34" charset="-122"/>
                          <a:sym typeface="Arial" pitchFamily="34" charset="0"/>
                        </a:rPr>
                        <a:t>1~2</a:t>
                      </a:r>
                      <a:r>
                        <a:rPr lang="zh-CN" altLang="en-US" sz="1200">
                          <a:latin typeface="微软雅黑" panose="020b0503020204020204" pitchFamily="34" charset="-122"/>
                          <a:ea typeface="微软雅黑" panose="020b0503020204020204" pitchFamily="34" charset="-122"/>
                          <a:sym typeface="Arial" pitchFamily="34" charset="0"/>
                        </a:rPr>
                        <a:t>次</a:t>
                      </a:r>
                      <a:r>
                        <a:rPr lang="en-US" altLang="zh-CN" sz="1200">
                          <a:latin typeface="微软雅黑" panose="020b0503020204020204" pitchFamily="34" charset="-122"/>
                          <a:ea typeface="微软雅黑" panose="020b0503020204020204" pitchFamily="34" charset="-122"/>
                          <a:sym typeface="Arial" pitchFamily="34" charset="0"/>
                        </a:rPr>
                        <a:t>/d</a:t>
                      </a:r>
                      <a:endParaRPr lang="zh-CN" altLang="en-US" sz="12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ctr"/>
                      <a:r>
                        <a:rPr lang="en-US" altLang="zh-CN" sz="1400" kern="1200">
                          <a:solidFill>
                            <a:schemeClr val="dk1"/>
                          </a:solidFill>
                          <a:effectLst/>
                          <a:latin typeface="微软雅黑" panose="020b0503020204020204" pitchFamily="34" charset="-122"/>
                          <a:ea typeface="微软雅黑" panose="020b0503020204020204" pitchFamily="34" charset="-122"/>
                          <a:cs typeface="+mn-cs"/>
                          <a:sym typeface="Arial" pitchFamily="34" charset="0"/>
                        </a:rPr>
                        <a:t>20~80</a:t>
                      </a: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ctr"/>
                      <a:r>
                        <a:rPr lang="en-US" altLang="zh-CN" sz="1400">
                          <a:latin typeface="微软雅黑" panose="020b0503020204020204" pitchFamily="34" charset="-122"/>
                          <a:ea typeface="微软雅黑" panose="020b0503020204020204" pitchFamily="34" charset="-122"/>
                          <a:sym typeface="Arial" pitchFamily="34" charset="0"/>
                        </a:rPr>
                        <a:t>600</a:t>
                      </a: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445025003"/>
                  </a:ext>
                </a:extLst>
              </a:tr>
              <a:tr h="314896">
                <a:tc vMerge="1">
                  <a:txBody>
                    <a:bodyPr vert="horz" wrap="square"/>
                    <a:lstStyle/>
                    <a:p>
                      <a:pPr algn="l">
                        <a:lnSpc>
                          <a:spcPct val="120000"/>
                        </a:lnSpc>
                      </a:pPr>
                      <a:endParaRPr lang="zh-CN" altLang="en-US" sz="1000">
                        <a:latin typeface="Arial" pitchFamily="34" charset="0"/>
                        <a:ea typeface="微软雅黑" panose="020b0503020204020204" pitchFamily="34" charset="-122"/>
                        <a:sym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gn="l">
                        <a:lnSpc>
                          <a:spcPct val="120000"/>
                        </a:lnSpc>
                      </a:pPr>
                      <a:r>
                        <a:rPr lang="zh-CN" altLang="en-US" sz="1200">
                          <a:latin typeface="微软雅黑" panose="020b0503020204020204" pitchFamily="34" charset="-122"/>
                          <a:ea typeface="微软雅黑" panose="020b0503020204020204" pitchFamily="34" charset="-122"/>
                          <a:sym typeface="Arial" pitchFamily="34" charset="0"/>
                        </a:rPr>
                        <a:t>布美他尼</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l">
                        <a:lnSpc>
                          <a:spcPct val="120000"/>
                        </a:lnSpc>
                      </a:pPr>
                      <a:r>
                        <a:rPr lang="en-US" altLang="zh-CN" sz="1200" err="1">
                          <a:latin typeface="微软雅黑" panose="020b0503020204020204" pitchFamily="34" charset="-122"/>
                          <a:ea typeface="微软雅黑" panose="020b0503020204020204" pitchFamily="34" charset="-122"/>
                          <a:sym typeface="Arial" pitchFamily="34" charset="0"/>
                        </a:rPr>
                        <a:t>0.5~1mg</a:t>
                      </a:r>
                      <a:r>
                        <a:rPr lang="zh-CN" altLang="en-US" sz="1200">
                          <a:latin typeface="微软雅黑" panose="020b0503020204020204" pitchFamily="34" charset="-122"/>
                          <a:ea typeface="微软雅黑" panose="020b0503020204020204" pitchFamily="34" charset="-122"/>
                          <a:sym typeface="Arial" pitchFamily="34" charset="0"/>
                        </a:rPr>
                        <a:t>，</a:t>
                      </a:r>
                      <a:r>
                        <a:rPr lang="en-US" altLang="zh-CN" sz="1200">
                          <a:latin typeface="微软雅黑" panose="020b0503020204020204" pitchFamily="34" charset="-122"/>
                          <a:ea typeface="微软雅黑" panose="020b0503020204020204" pitchFamily="34" charset="-122"/>
                          <a:sym typeface="Arial" pitchFamily="34" charset="0"/>
                        </a:rPr>
                        <a:t>1~2</a:t>
                      </a:r>
                      <a:r>
                        <a:rPr lang="zh-CN" altLang="en-US" sz="1200">
                          <a:latin typeface="微软雅黑" panose="020b0503020204020204" pitchFamily="34" charset="-122"/>
                          <a:ea typeface="微软雅黑" panose="020b0503020204020204" pitchFamily="34" charset="-122"/>
                          <a:sym typeface="Arial" pitchFamily="34" charset="0"/>
                        </a:rPr>
                        <a:t>次</a:t>
                      </a:r>
                      <a:r>
                        <a:rPr lang="en-US" altLang="zh-CN" sz="1200">
                          <a:latin typeface="微软雅黑" panose="020b0503020204020204" pitchFamily="34" charset="-122"/>
                          <a:ea typeface="微软雅黑" panose="020b0503020204020204" pitchFamily="34" charset="-122"/>
                          <a:sym typeface="Arial" pitchFamily="34" charset="0"/>
                        </a:rPr>
                        <a:t>/d</a:t>
                      </a:r>
                      <a:endParaRPr lang="zh-CN" altLang="en-US" sz="12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ctr"/>
                      <a:r>
                        <a:rPr lang="en-US" altLang="zh-CN" sz="1400" kern="1200">
                          <a:solidFill>
                            <a:schemeClr val="dk1"/>
                          </a:solidFill>
                          <a:effectLst/>
                          <a:latin typeface="微软雅黑" panose="020b0503020204020204" pitchFamily="34" charset="-122"/>
                          <a:ea typeface="微软雅黑" panose="020b0503020204020204" pitchFamily="34" charset="-122"/>
                          <a:cs typeface="+mn-cs"/>
                          <a:sym typeface="Arial" pitchFamily="34" charset="0"/>
                        </a:rPr>
                        <a:t>1~4</a:t>
                      </a: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ctr"/>
                      <a:r>
                        <a:rPr lang="en-US" altLang="zh-CN" sz="1400">
                          <a:latin typeface="微软雅黑" panose="020b0503020204020204" pitchFamily="34" charset="-122"/>
                          <a:ea typeface="微软雅黑" panose="020b0503020204020204" pitchFamily="34" charset="-122"/>
                          <a:sym typeface="Arial" pitchFamily="34" charset="0"/>
                        </a:rPr>
                        <a:t>10</a:t>
                      </a: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725962"/>
                  </a:ext>
                </a:extLst>
              </a:tr>
              <a:tr h="314896">
                <a:tc vMerge="1">
                  <a:txBody>
                    <a:bodyPr vert="horz" wrap="square"/>
                    <a:lstStyle/>
                    <a:p>
                      <a:pPr algn="l">
                        <a:lnSpc>
                          <a:spcPct val="120000"/>
                        </a:lnSpc>
                      </a:pPr>
                      <a:endParaRPr lang="zh-CN" altLang="en-US" sz="12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gn="l">
                        <a:lnSpc>
                          <a:spcPct val="120000"/>
                        </a:lnSpc>
                      </a:pPr>
                      <a:r>
                        <a:rPr lang="zh-CN" altLang="en-US" sz="1200">
                          <a:latin typeface="微软雅黑" panose="020b0503020204020204" pitchFamily="34" charset="-122"/>
                          <a:ea typeface="微软雅黑" panose="020b0503020204020204" pitchFamily="34" charset="-122"/>
                          <a:sym typeface="Arial" pitchFamily="34" charset="0"/>
                        </a:rPr>
                        <a:t>托拉塞米</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l">
                        <a:lnSpc>
                          <a:spcPct val="120000"/>
                        </a:lnSpc>
                      </a:pPr>
                      <a:r>
                        <a:rPr lang="en-US" altLang="zh-CN" sz="1200" err="1">
                          <a:latin typeface="微软雅黑" panose="020b0503020204020204" pitchFamily="34" charset="-122"/>
                          <a:ea typeface="微软雅黑" panose="020b0503020204020204" pitchFamily="34" charset="-122"/>
                          <a:sym typeface="Arial" pitchFamily="34" charset="0"/>
                        </a:rPr>
                        <a:t>10mg</a:t>
                      </a:r>
                      <a:r>
                        <a:rPr lang="zh-CN" altLang="en-US" sz="1200">
                          <a:latin typeface="微软雅黑" panose="020b0503020204020204" pitchFamily="34" charset="-122"/>
                          <a:ea typeface="微软雅黑" panose="020b0503020204020204" pitchFamily="34" charset="-122"/>
                          <a:sym typeface="Arial" pitchFamily="34" charset="0"/>
                        </a:rPr>
                        <a:t>，</a:t>
                      </a:r>
                      <a:r>
                        <a:rPr lang="en-US" altLang="zh-CN" sz="1200">
                          <a:latin typeface="微软雅黑" panose="020b0503020204020204" pitchFamily="34" charset="-122"/>
                          <a:ea typeface="微软雅黑" panose="020b0503020204020204" pitchFamily="34" charset="-122"/>
                          <a:sym typeface="Arial" pitchFamily="34" charset="0"/>
                        </a:rPr>
                        <a:t>1</a:t>
                      </a:r>
                      <a:r>
                        <a:rPr lang="zh-CN" altLang="en-US" sz="1200">
                          <a:latin typeface="微软雅黑" panose="020b0503020204020204" pitchFamily="34" charset="-122"/>
                          <a:ea typeface="微软雅黑" panose="020b0503020204020204" pitchFamily="34" charset="-122"/>
                          <a:sym typeface="Arial" pitchFamily="34" charset="0"/>
                        </a:rPr>
                        <a:t>次</a:t>
                      </a:r>
                      <a:r>
                        <a:rPr lang="en-US" altLang="zh-CN" sz="1200">
                          <a:latin typeface="微软雅黑" panose="020b0503020204020204" pitchFamily="34" charset="-122"/>
                          <a:ea typeface="微软雅黑" panose="020b0503020204020204" pitchFamily="34" charset="-122"/>
                          <a:sym typeface="Arial" pitchFamily="34" charset="0"/>
                        </a:rPr>
                        <a:t>/d</a:t>
                      </a:r>
                      <a:endParaRPr lang="zh-CN" altLang="en-US" sz="12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ctr"/>
                      <a:r>
                        <a:rPr lang="en-US" altLang="zh-CN" sz="1400">
                          <a:latin typeface="微软雅黑" panose="020b0503020204020204" pitchFamily="34" charset="-122"/>
                          <a:ea typeface="微软雅黑" panose="020b0503020204020204" pitchFamily="34" charset="-122"/>
                          <a:sym typeface="Arial" pitchFamily="34" charset="0"/>
                        </a:rPr>
                        <a:t>10~40</a:t>
                      </a: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ctr"/>
                      <a:r>
                        <a:rPr lang="en-US" altLang="zh-CN" sz="1400">
                          <a:latin typeface="微软雅黑" panose="020b0503020204020204" pitchFamily="34" charset="-122"/>
                          <a:ea typeface="微软雅黑" panose="020b0503020204020204" pitchFamily="34" charset="-122"/>
                          <a:sym typeface="Arial" pitchFamily="34" charset="0"/>
                        </a:rPr>
                        <a:t>200</a:t>
                      </a: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819164197"/>
                  </a:ext>
                </a:extLst>
              </a:tr>
              <a:tr h="434517">
                <a:tc rowSpan="3">
                  <a:txBody>
                    <a:bodyPr vert="horz" wrap="square"/>
                    <a:lstStyle/>
                    <a:p>
                      <a:pPr algn="l">
                        <a:lnSpc>
                          <a:spcPct val="120000"/>
                        </a:lnSpc>
                      </a:pPr>
                      <a:r>
                        <a:rPr lang="zh-CN" altLang="en-US" sz="1200">
                          <a:latin typeface="微软雅黑" panose="020b0503020204020204" pitchFamily="34" charset="-122"/>
                          <a:ea typeface="微软雅黑" panose="020b0503020204020204" pitchFamily="34" charset="-122"/>
                          <a:sym typeface="Arial" pitchFamily="34" charset="0"/>
                        </a:rPr>
                        <a:t>噻嗪类利尿剂</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tc>
                  <a:txBody>
                    <a:bodyPr vert="horz" wrap="square"/>
                    <a:lstStyle/>
                    <a:p>
                      <a:pPr algn="l">
                        <a:lnSpc>
                          <a:spcPct val="120000"/>
                        </a:lnSpc>
                      </a:pPr>
                      <a:r>
                        <a:rPr lang="zh-CN" altLang="en-US" sz="1200">
                          <a:latin typeface="微软雅黑" panose="020b0503020204020204" pitchFamily="34" charset="-122"/>
                          <a:ea typeface="微软雅黑" panose="020b0503020204020204" pitchFamily="34" charset="-122"/>
                          <a:sym typeface="Arial" pitchFamily="34" charset="0"/>
                        </a:rPr>
                        <a:t>氢氯噻嗪</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tc>
                  <a:txBody>
                    <a:bodyPr vert="horz" wrap="square"/>
                    <a:lstStyle/>
                    <a:p>
                      <a:pPr marL="0" marR="0" lvl="0" indent="0" algn="l" defTabSz="914400" rtl="0" eaLnBrk="1" fontAlgn="auto" latinLnBrk="0" hangingPunct="1">
                        <a:lnSpc>
                          <a:spcPct val="120000"/>
                        </a:lnSpc>
                        <a:spcBef>
                          <a:spcPct val="0"/>
                        </a:spcBef>
                        <a:spcAft>
                          <a:spcPct val="0"/>
                        </a:spcAft>
                        <a:buClrTx/>
                        <a:buSzTx/>
                        <a:buFontTx/>
                        <a:buNone/>
                        <a:defRPr/>
                      </a:pPr>
                      <a:r>
                        <a:rPr lang="en-US" altLang="zh-CN" sz="1200" err="1">
                          <a:latin typeface="微软雅黑" panose="020b0503020204020204" pitchFamily="34" charset="-122"/>
                          <a:ea typeface="微软雅黑" panose="020b0503020204020204" pitchFamily="34" charset="-122"/>
                          <a:sym typeface="Arial" pitchFamily="34" charset="0"/>
                        </a:rPr>
                        <a:t>25mg</a:t>
                      </a:r>
                      <a:r>
                        <a:rPr lang="zh-CN" altLang="en-US" sz="1200">
                          <a:latin typeface="微软雅黑" panose="020b0503020204020204" pitchFamily="34" charset="-122"/>
                          <a:ea typeface="微软雅黑" panose="020b0503020204020204" pitchFamily="34" charset="-122"/>
                          <a:sym typeface="Arial" pitchFamily="34" charset="0"/>
                        </a:rPr>
                        <a:t>，</a:t>
                      </a:r>
                      <a:r>
                        <a:rPr lang="en-US" altLang="zh-CN" sz="1200">
                          <a:latin typeface="微软雅黑" panose="020b0503020204020204" pitchFamily="34" charset="-122"/>
                          <a:ea typeface="微软雅黑" panose="020b0503020204020204" pitchFamily="34" charset="-122"/>
                          <a:sym typeface="Arial" pitchFamily="34" charset="0"/>
                        </a:rPr>
                        <a:t>1~2</a:t>
                      </a:r>
                      <a:r>
                        <a:rPr lang="zh-CN" altLang="en-US" sz="1200">
                          <a:latin typeface="微软雅黑" panose="020b0503020204020204" pitchFamily="34" charset="-122"/>
                          <a:ea typeface="微软雅黑" panose="020b0503020204020204" pitchFamily="34" charset="-122"/>
                          <a:sym typeface="Arial" pitchFamily="34" charset="0"/>
                        </a:rPr>
                        <a:t>次</a:t>
                      </a:r>
                      <a:r>
                        <a:rPr lang="en-US" altLang="zh-CN" sz="1200">
                          <a:latin typeface="微软雅黑" panose="020b0503020204020204" pitchFamily="34" charset="-122"/>
                          <a:ea typeface="微软雅黑" panose="020b0503020204020204" pitchFamily="34" charset="-122"/>
                          <a:sym typeface="Arial" pitchFamily="34" charset="0"/>
                        </a:rPr>
                        <a:t>/d</a:t>
                      </a:r>
                      <a:endParaRPr lang="zh-CN" altLang="en-US" sz="12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tc>
                  <a:txBody>
                    <a:bodyPr vert="horz" wrap="square"/>
                    <a:lstStyle/>
                    <a:p>
                      <a:pPr algn="ctr"/>
                      <a:r>
                        <a:rPr lang="en-US" altLang="zh-CN" sz="1400" kern="1200">
                          <a:solidFill>
                            <a:schemeClr val="dk1"/>
                          </a:solidFill>
                          <a:effectLst/>
                          <a:latin typeface="微软雅黑" panose="020b0503020204020204" pitchFamily="34" charset="-122"/>
                          <a:ea typeface="微软雅黑" panose="020b0503020204020204" pitchFamily="34" charset="-122"/>
                          <a:cs typeface="+mn-cs"/>
                          <a:sym typeface="Arial" pitchFamily="34" charset="0"/>
                        </a:rPr>
                        <a:t>25~50</a:t>
                      </a: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tc>
                  <a:txBody>
                    <a:bodyPr vert="horz" wrap="square"/>
                    <a:lstStyle/>
                    <a:p>
                      <a:pPr algn="ctr"/>
                      <a:r>
                        <a:rPr lang="en-US" altLang="zh-CN" sz="1400">
                          <a:latin typeface="微软雅黑" panose="020b0503020204020204" pitchFamily="34" charset="-122"/>
                          <a:ea typeface="微软雅黑" panose="020b0503020204020204" pitchFamily="34" charset="-122"/>
                          <a:sym typeface="Arial" pitchFamily="34" charset="0"/>
                        </a:rPr>
                        <a:t>200</a:t>
                      </a: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929741961"/>
                  </a:ext>
                </a:extLst>
              </a:tr>
              <a:tr h="434517">
                <a:tc vMerge="1">
                  <a:txBody>
                    <a:bodyPr vert="horz" wrap="square"/>
                    <a:lstStyle/>
                    <a:p>
                      <a:pPr algn="l">
                        <a:lnSpc>
                          <a:spcPct val="120000"/>
                        </a:lnSpc>
                      </a:pPr>
                      <a:endParaRPr lang="zh-CN" altLang="en-US" sz="12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vert="horz" wrap="square"/>
                    <a:lstStyle/>
                    <a:p>
                      <a:pPr algn="l">
                        <a:lnSpc>
                          <a:spcPct val="120000"/>
                        </a:lnSpc>
                      </a:pPr>
                      <a:r>
                        <a:rPr lang="zh-CN" altLang="en-US" sz="1200">
                          <a:latin typeface="微软雅黑" panose="020b0503020204020204" pitchFamily="34" charset="-122"/>
                          <a:ea typeface="微软雅黑" panose="020b0503020204020204" pitchFamily="34" charset="-122"/>
                          <a:sym typeface="Arial" pitchFamily="34" charset="0"/>
                        </a:rPr>
                        <a:t>美托拉宗</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tc>
                  <a:txBody>
                    <a:bodyPr vert="horz" wrap="square"/>
                    <a:lstStyle/>
                    <a:p>
                      <a:pPr algn="l">
                        <a:lnSpc>
                          <a:spcPct val="120000"/>
                        </a:lnSpc>
                      </a:pPr>
                      <a:r>
                        <a:rPr lang="en-US" altLang="zh-CN" sz="1200" err="1">
                          <a:latin typeface="微软雅黑" panose="020b0503020204020204" pitchFamily="34" charset="-122"/>
                          <a:ea typeface="微软雅黑" panose="020b0503020204020204" pitchFamily="34" charset="-122"/>
                          <a:sym typeface="Arial" pitchFamily="34" charset="0"/>
                        </a:rPr>
                        <a:t>2.5mg</a:t>
                      </a:r>
                      <a:r>
                        <a:rPr lang="zh-CN" altLang="en-US" sz="1200">
                          <a:latin typeface="微软雅黑" panose="020b0503020204020204" pitchFamily="34" charset="-122"/>
                          <a:ea typeface="微软雅黑" panose="020b0503020204020204" pitchFamily="34" charset="-122"/>
                          <a:sym typeface="Arial" pitchFamily="34" charset="0"/>
                        </a:rPr>
                        <a:t>，</a:t>
                      </a:r>
                      <a:r>
                        <a:rPr lang="en-US" altLang="zh-CN" sz="1200">
                          <a:latin typeface="微软雅黑" panose="020b0503020204020204" pitchFamily="34" charset="-122"/>
                          <a:ea typeface="微软雅黑" panose="020b0503020204020204" pitchFamily="34" charset="-122"/>
                          <a:sym typeface="Arial" pitchFamily="34" charset="0"/>
                        </a:rPr>
                        <a:t>1</a:t>
                      </a:r>
                      <a:r>
                        <a:rPr lang="zh-CN" altLang="en-US" sz="1200">
                          <a:latin typeface="微软雅黑" panose="020b0503020204020204" pitchFamily="34" charset="-122"/>
                          <a:ea typeface="微软雅黑" panose="020b0503020204020204" pitchFamily="34" charset="-122"/>
                          <a:sym typeface="Arial" pitchFamily="34" charset="0"/>
                        </a:rPr>
                        <a:t>次</a:t>
                      </a:r>
                      <a:r>
                        <a:rPr lang="en-US" altLang="zh-CN" sz="1200">
                          <a:latin typeface="微软雅黑" panose="020b0503020204020204" pitchFamily="34" charset="-122"/>
                          <a:ea typeface="微软雅黑" panose="020b0503020204020204" pitchFamily="34" charset="-122"/>
                          <a:sym typeface="Arial" pitchFamily="34" charset="0"/>
                        </a:rPr>
                        <a:t>/d</a:t>
                      </a:r>
                      <a:endParaRPr lang="zh-CN" altLang="en-US" sz="12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tc>
                  <a:txBody>
                    <a:bodyPr vert="horz" wrap="square"/>
                    <a:lstStyle/>
                    <a:p>
                      <a:pPr algn="ctr"/>
                      <a:r>
                        <a:rPr lang="en-US" altLang="zh-CN" sz="1400" kern="1200">
                          <a:solidFill>
                            <a:schemeClr val="dk1"/>
                          </a:solidFill>
                          <a:effectLst/>
                          <a:latin typeface="微软雅黑" panose="020b0503020204020204" pitchFamily="34" charset="-122"/>
                          <a:ea typeface="微软雅黑" panose="020b0503020204020204" pitchFamily="34" charset="-122"/>
                          <a:cs typeface="+mn-cs"/>
                          <a:sym typeface="Arial" pitchFamily="34" charset="0"/>
                        </a:rPr>
                        <a:t>2.5~10</a:t>
                      </a: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tc>
                  <a:txBody>
                    <a:bodyPr vert="horz" wrap="square"/>
                    <a:lstStyle/>
                    <a:p>
                      <a:pPr algn="ctr"/>
                      <a:r>
                        <a:rPr lang="en-US" altLang="zh-CN" sz="1400">
                          <a:latin typeface="微软雅黑" panose="020b0503020204020204" pitchFamily="34" charset="-122"/>
                          <a:ea typeface="微软雅黑" panose="020b0503020204020204" pitchFamily="34" charset="-122"/>
                          <a:sym typeface="Arial" pitchFamily="34" charset="0"/>
                        </a:rPr>
                        <a:t>20</a:t>
                      </a: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311392327"/>
                  </a:ext>
                </a:extLst>
              </a:tr>
              <a:tr h="434517">
                <a:tc vMerge="1">
                  <a:txBody>
                    <a:bodyPr vert="horz" wrap="square"/>
                    <a:lstStyle/>
                    <a:p>
                      <a:pPr algn="l">
                        <a:lnSpc>
                          <a:spcPct val="120000"/>
                        </a:lnSpc>
                      </a:pPr>
                      <a:endParaRPr lang="zh-CN" altLang="en-US" sz="12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l">
                        <a:lnSpc>
                          <a:spcPct val="120000"/>
                        </a:lnSpc>
                      </a:pPr>
                      <a:r>
                        <a:rPr lang="zh-CN" altLang="en-US" sz="1200">
                          <a:latin typeface="微软雅黑" panose="020b0503020204020204" pitchFamily="34" charset="-122"/>
                          <a:ea typeface="微软雅黑" panose="020b0503020204020204" pitchFamily="34" charset="-122"/>
                          <a:sym typeface="Arial" pitchFamily="34" charset="0"/>
                        </a:rPr>
                        <a:t>吲达帕胺</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tc>
                  <a:txBody>
                    <a:bodyPr vert="horz" wrap="square"/>
                    <a:lstStyle/>
                    <a:p>
                      <a:pPr algn="l">
                        <a:lnSpc>
                          <a:spcPct val="120000"/>
                        </a:lnSpc>
                      </a:pPr>
                      <a:r>
                        <a:rPr lang="en-US" altLang="zh-CN" sz="1200" err="1">
                          <a:latin typeface="微软雅黑" panose="020b0503020204020204" pitchFamily="34" charset="-122"/>
                          <a:ea typeface="微软雅黑" panose="020b0503020204020204" pitchFamily="34" charset="-122"/>
                          <a:sym typeface="Arial" pitchFamily="34" charset="0"/>
                        </a:rPr>
                        <a:t>2.5mg</a:t>
                      </a:r>
                      <a:r>
                        <a:rPr lang="zh-CN" altLang="en-US" sz="1200">
                          <a:latin typeface="微软雅黑" panose="020b0503020204020204" pitchFamily="34" charset="-122"/>
                          <a:ea typeface="微软雅黑" panose="020b0503020204020204" pitchFamily="34" charset="-122"/>
                          <a:sym typeface="Arial" pitchFamily="34" charset="0"/>
                        </a:rPr>
                        <a:t>，</a:t>
                      </a:r>
                      <a:r>
                        <a:rPr lang="en-US" altLang="zh-CN" sz="1200">
                          <a:latin typeface="微软雅黑" panose="020b0503020204020204" pitchFamily="34" charset="-122"/>
                          <a:ea typeface="微软雅黑" panose="020b0503020204020204" pitchFamily="34" charset="-122"/>
                          <a:sym typeface="Arial" pitchFamily="34" charset="0"/>
                        </a:rPr>
                        <a:t>1</a:t>
                      </a:r>
                      <a:r>
                        <a:rPr lang="zh-CN" altLang="en-US" sz="1200">
                          <a:latin typeface="微软雅黑" panose="020b0503020204020204" pitchFamily="34" charset="-122"/>
                          <a:ea typeface="微软雅黑" panose="020b0503020204020204" pitchFamily="34" charset="-122"/>
                          <a:sym typeface="Arial" pitchFamily="34" charset="0"/>
                        </a:rPr>
                        <a:t>次</a:t>
                      </a:r>
                      <a:r>
                        <a:rPr lang="en-US" altLang="zh-CN" sz="1200">
                          <a:latin typeface="微软雅黑" panose="020b0503020204020204" pitchFamily="34" charset="-122"/>
                          <a:ea typeface="微软雅黑" panose="020b0503020204020204" pitchFamily="34" charset="-122"/>
                          <a:sym typeface="Arial" pitchFamily="34" charset="0"/>
                        </a:rPr>
                        <a:t>/d</a:t>
                      </a:r>
                      <a:endParaRPr lang="zh-CN" altLang="en-US" sz="12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tc>
                  <a:txBody>
                    <a:bodyPr vert="horz" wrap="square"/>
                    <a:lstStyle/>
                    <a:p>
                      <a:pPr algn="ctr"/>
                      <a:r>
                        <a:rPr lang="en-US" altLang="zh-CN" sz="1400">
                          <a:latin typeface="微软雅黑" panose="020b0503020204020204" pitchFamily="34" charset="-122"/>
                          <a:ea typeface="微软雅黑" panose="020b0503020204020204" pitchFamily="34" charset="-122"/>
                          <a:sym typeface="Arial" pitchFamily="34" charset="0"/>
                        </a:rPr>
                        <a:t>2.5~5</a:t>
                      </a: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tc>
                  <a:txBody>
                    <a:bodyPr vert="horz" wrap="square"/>
                    <a:lstStyle/>
                    <a:p>
                      <a:pPr algn="ctr"/>
                      <a:r>
                        <a:rPr lang="en-US" altLang="zh-CN" sz="1400">
                          <a:latin typeface="微软雅黑" panose="020b0503020204020204" pitchFamily="34" charset="-122"/>
                          <a:ea typeface="微软雅黑" panose="020b0503020204020204" pitchFamily="34" charset="-122"/>
                          <a:sym typeface="Arial" pitchFamily="34" charset="0"/>
                        </a:rPr>
                        <a:t>5</a:t>
                      </a: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822246215"/>
                  </a:ext>
                </a:extLst>
              </a:tr>
              <a:tr h="314896">
                <a:tc rowSpan="2">
                  <a:txBody>
                    <a:bodyPr vert="horz" wrap="square"/>
                    <a:lstStyle/>
                    <a:p>
                      <a:pPr algn="l">
                        <a:lnSpc>
                          <a:spcPct val="120000"/>
                        </a:lnSpc>
                      </a:pPr>
                      <a:r>
                        <a:rPr lang="zh-CN" altLang="en-US" sz="1200">
                          <a:latin typeface="微软雅黑" panose="020b0503020204020204" pitchFamily="34" charset="-122"/>
                          <a:ea typeface="微软雅黑" panose="020b0503020204020204" pitchFamily="34" charset="-122"/>
                          <a:sym typeface="Arial" pitchFamily="34" charset="0"/>
                        </a:rPr>
                        <a:t>保钾利尿剂</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l">
                        <a:lnSpc>
                          <a:spcPct val="120000"/>
                        </a:lnSpc>
                      </a:pPr>
                      <a:r>
                        <a:rPr lang="zh-CN" altLang="en-US" sz="1200">
                          <a:latin typeface="微软雅黑" panose="020b0503020204020204" pitchFamily="34" charset="-122"/>
                          <a:ea typeface="微软雅黑" panose="020b0503020204020204" pitchFamily="34" charset="-122"/>
                          <a:sym typeface="Arial" pitchFamily="34" charset="0"/>
                        </a:rPr>
                        <a:t>阿米洛利</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l">
                        <a:lnSpc>
                          <a:spcPct val="120000"/>
                        </a:lnSpc>
                      </a:pPr>
                      <a:r>
                        <a:rPr lang="en-US" altLang="zh-CN" sz="1200" err="1">
                          <a:latin typeface="微软雅黑" panose="020b0503020204020204" pitchFamily="34" charset="-122"/>
                          <a:ea typeface="微软雅黑" panose="020b0503020204020204" pitchFamily="34" charset="-122"/>
                          <a:sym typeface="Arial" pitchFamily="34" charset="0"/>
                        </a:rPr>
                        <a:t>2.5</a:t>
                      </a:r>
                      <a:r>
                        <a:rPr lang="en-US" altLang="zh-CN" sz="1200" baseline="30000" err="1">
                          <a:latin typeface="微软雅黑" panose="020b0503020204020204" pitchFamily="34" charset="-122"/>
                          <a:ea typeface="微软雅黑" panose="020b0503020204020204" pitchFamily="34" charset="-122"/>
                          <a:sym typeface="Arial" pitchFamily="34" charset="0"/>
                        </a:rPr>
                        <a:t>a</a:t>
                      </a:r>
                      <a:r>
                        <a:rPr lang="en-US" altLang="zh-CN" sz="1200">
                          <a:latin typeface="微软雅黑" panose="020b0503020204020204" pitchFamily="34" charset="-122"/>
                          <a:ea typeface="微软雅黑" panose="020b0503020204020204" pitchFamily="34" charset="-122"/>
                          <a:sym typeface="Arial" pitchFamily="34" charset="0"/>
                        </a:rPr>
                        <a:t>/5</a:t>
                      </a:r>
                      <a:r>
                        <a:rPr lang="en-US" altLang="zh-CN" sz="1200" baseline="30000" err="1">
                          <a:latin typeface="微软雅黑" panose="020b0503020204020204" pitchFamily="34" charset="-122"/>
                          <a:ea typeface="微软雅黑" panose="020b0503020204020204" pitchFamily="34" charset="-122"/>
                          <a:sym typeface="Arial" pitchFamily="34" charset="0"/>
                        </a:rPr>
                        <a:t>b</a:t>
                      </a:r>
                      <a:r>
                        <a:rPr lang="en-US" altLang="zh-CN" sz="1200" err="1">
                          <a:latin typeface="微软雅黑" panose="020b0503020204020204" pitchFamily="34" charset="-122"/>
                          <a:ea typeface="微软雅黑" panose="020b0503020204020204" pitchFamily="34" charset="-122"/>
                          <a:sym typeface="Arial" pitchFamily="34" charset="0"/>
                        </a:rPr>
                        <a:t>mg</a:t>
                      </a:r>
                      <a:r>
                        <a:rPr lang="zh-CN" altLang="en-US" sz="1200">
                          <a:latin typeface="微软雅黑" panose="020b0503020204020204" pitchFamily="34" charset="-122"/>
                          <a:ea typeface="微软雅黑" panose="020b0503020204020204" pitchFamily="34" charset="-122"/>
                          <a:sym typeface="Arial" pitchFamily="34" charset="0"/>
                        </a:rPr>
                        <a:t>，</a:t>
                      </a:r>
                      <a:r>
                        <a:rPr lang="en-US" altLang="zh-CN" sz="1200">
                          <a:latin typeface="微软雅黑" panose="020b0503020204020204" pitchFamily="34" charset="-122"/>
                          <a:ea typeface="微软雅黑" panose="020b0503020204020204" pitchFamily="34" charset="-122"/>
                          <a:sym typeface="Arial" pitchFamily="34" charset="0"/>
                        </a:rPr>
                        <a:t>1</a:t>
                      </a:r>
                      <a:r>
                        <a:rPr lang="zh-CN" altLang="en-US" sz="1200">
                          <a:latin typeface="微软雅黑" panose="020b0503020204020204" pitchFamily="34" charset="-122"/>
                          <a:ea typeface="微软雅黑" panose="020b0503020204020204" pitchFamily="34" charset="-122"/>
                          <a:sym typeface="Arial" pitchFamily="34" charset="0"/>
                        </a:rPr>
                        <a:t>次</a:t>
                      </a:r>
                      <a:r>
                        <a:rPr lang="en-US" altLang="zh-CN" sz="1200">
                          <a:latin typeface="微软雅黑" panose="020b0503020204020204" pitchFamily="34" charset="-122"/>
                          <a:ea typeface="微软雅黑" panose="020b0503020204020204" pitchFamily="34" charset="-122"/>
                          <a:sym typeface="Arial" pitchFamily="34" charset="0"/>
                        </a:rPr>
                        <a:t>/d</a:t>
                      </a:r>
                      <a:endParaRPr lang="zh-CN" altLang="en-US" sz="12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ctr"/>
                      <a:r>
                        <a:rPr lang="en-US" altLang="zh-CN" sz="1400" kern="1200" err="1">
                          <a:solidFill>
                            <a:schemeClr val="dk1"/>
                          </a:solidFill>
                          <a:effectLst/>
                          <a:latin typeface="微软雅黑" panose="020b0503020204020204" pitchFamily="34" charset="-122"/>
                          <a:ea typeface="微软雅黑" panose="020b0503020204020204" pitchFamily="34" charset="-122"/>
                          <a:cs typeface="+mn-cs"/>
                          <a:sym typeface="Arial" pitchFamily="34" charset="0"/>
                        </a:rPr>
                        <a:t>5~10</a:t>
                      </a:r>
                      <a:r>
                        <a:rPr lang="en-US" altLang="zh-CN" sz="1400" kern="1200" baseline="30000" err="1">
                          <a:solidFill>
                            <a:schemeClr val="dk1"/>
                          </a:solidFill>
                          <a:effectLst/>
                          <a:latin typeface="微软雅黑" panose="020b0503020204020204" pitchFamily="34" charset="-122"/>
                          <a:ea typeface="微软雅黑" panose="020b0503020204020204" pitchFamily="34" charset="-122"/>
                          <a:cs typeface="+mn-cs"/>
                          <a:sym typeface="Arial" pitchFamily="34" charset="0"/>
                        </a:rPr>
                        <a:t>a</a:t>
                      </a:r>
                      <a:r>
                        <a:rPr lang="en-US" altLang="zh-CN" sz="1400" kern="1200">
                          <a:solidFill>
                            <a:schemeClr val="dk1"/>
                          </a:solidFill>
                          <a:effectLst/>
                          <a:latin typeface="微软雅黑" panose="020b0503020204020204" pitchFamily="34" charset="-122"/>
                          <a:ea typeface="微软雅黑" panose="020b0503020204020204" pitchFamily="34" charset="-122"/>
                          <a:cs typeface="+mn-cs"/>
                          <a:sym typeface="Arial" pitchFamily="34" charset="0"/>
                        </a:rPr>
                        <a:t>/10~20</a:t>
                      </a:r>
                      <a:r>
                        <a:rPr lang="en-US" altLang="zh-CN" sz="1400" kern="1200" baseline="30000" err="1">
                          <a:solidFill>
                            <a:schemeClr val="dk1"/>
                          </a:solidFill>
                          <a:effectLst/>
                          <a:latin typeface="微软雅黑" panose="020b0503020204020204" pitchFamily="34" charset="-122"/>
                          <a:ea typeface="微软雅黑" panose="020b0503020204020204" pitchFamily="34" charset="-122"/>
                          <a:cs typeface="+mn-cs"/>
                          <a:sym typeface="Arial" pitchFamily="34" charset="0"/>
                        </a:rPr>
                        <a:t>b</a:t>
                      </a:r>
                      <a:endParaRPr lang="zh-CN" altLang="en-US" sz="1400" baseline="300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ctr"/>
                      <a:r>
                        <a:rPr lang="en-US" altLang="zh-CN" sz="1400">
                          <a:latin typeface="微软雅黑" panose="020b0503020204020204" pitchFamily="34" charset="-122"/>
                          <a:ea typeface="微软雅黑" panose="020b0503020204020204" pitchFamily="34" charset="-122"/>
                          <a:sym typeface="Arial" pitchFamily="34" charset="0"/>
                        </a:rPr>
                        <a:t>20</a:t>
                      </a: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207504015"/>
                  </a:ext>
                </a:extLst>
              </a:tr>
              <a:tr h="434517">
                <a:tc vMerge="1">
                  <a:txBody>
                    <a:bodyPr vert="horz" wrap="square"/>
                    <a:lstStyle/>
                    <a:p>
                      <a:pPr algn="l">
                        <a:lnSpc>
                          <a:spcPct val="120000"/>
                        </a:lnSpc>
                      </a:pPr>
                      <a:endParaRPr lang="zh-CN" altLang="en-US" sz="12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gn="l">
                        <a:lnSpc>
                          <a:spcPct val="120000"/>
                        </a:lnSpc>
                      </a:pPr>
                      <a:r>
                        <a:rPr lang="zh-CN" altLang="en-US" sz="1200">
                          <a:latin typeface="微软雅黑" panose="020b0503020204020204" pitchFamily="34" charset="-122"/>
                          <a:ea typeface="微软雅黑" panose="020b0503020204020204" pitchFamily="34" charset="-122"/>
                          <a:sym typeface="Arial" pitchFamily="34" charset="0"/>
                        </a:rPr>
                        <a:t>氨苯蝶啶</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l">
                        <a:lnSpc>
                          <a:spcPct val="120000"/>
                        </a:lnSpc>
                      </a:pPr>
                      <a:r>
                        <a:rPr lang="en-US" altLang="zh-CN" sz="1200" err="1">
                          <a:latin typeface="微软雅黑" panose="020b0503020204020204" pitchFamily="34" charset="-122"/>
                          <a:ea typeface="微软雅黑" panose="020b0503020204020204" pitchFamily="34" charset="-122"/>
                          <a:sym typeface="Arial" pitchFamily="34" charset="0"/>
                        </a:rPr>
                        <a:t>25</a:t>
                      </a:r>
                      <a:r>
                        <a:rPr lang="en-US" altLang="zh-CN" sz="1200" baseline="30000" err="1">
                          <a:latin typeface="微软雅黑" panose="020b0503020204020204" pitchFamily="34" charset="-122"/>
                          <a:ea typeface="微软雅黑" panose="020b0503020204020204" pitchFamily="34" charset="-122"/>
                          <a:sym typeface="Arial" pitchFamily="34" charset="0"/>
                        </a:rPr>
                        <a:t>a</a:t>
                      </a:r>
                      <a:r>
                        <a:rPr lang="en-US" altLang="zh-CN" sz="1200">
                          <a:latin typeface="微软雅黑" panose="020b0503020204020204" pitchFamily="34" charset="-122"/>
                          <a:ea typeface="微软雅黑" panose="020b0503020204020204" pitchFamily="34" charset="-122"/>
                          <a:sym typeface="Arial" pitchFamily="34" charset="0"/>
                        </a:rPr>
                        <a:t>/50</a:t>
                      </a:r>
                      <a:r>
                        <a:rPr lang="en-US" altLang="zh-CN" sz="1200" baseline="30000" err="1">
                          <a:latin typeface="微软雅黑" panose="020b0503020204020204" pitchFamily="34" charset="-122"/>
                          <a:ea typeface="微软雅黑" panose="020b0503020204020204" pitchFamily="34" charset="-122"/>
                          <a:sym typeface="Arial" pitchFamily="34" charset="0"/>
                        </a:rPr>
                        <a:t>b</a:t>
                      </a:r>
                      <a:r>
                        <a:rPr lang="en-US" altLang="zh-CN" sz="1200" err="1">
                          <a:latin typeface="微软雅黑" panose="020b0503020204020204" pitchFamily="34" charset="-122"/>
                          <a:ea typeface="微软雅黑" panose="020b0503020204020204" pitchFamily="34" charset="-122"/>
                          <a:sym typeface="Arial" pitchFamily="34" charset="0"/>
                        </a:rPr>
                        <a:t>mg</a:t>
                      </a:r>
                      <a:r>
                        <a:rPr lang="zh-CN" altLang="en-US" sz="1200">
                          <a:latin typeface="微软雅黑" panose="020b0503020204020204" pitchFamily="34" charset="-122"/>
                          <a:ea typeface="微软雅黑" panose="020b0503020204020204" pitchFamily="34" charset="-122"/>
                          <a:sym typeface="Arial" pitchFamily="34" charset="0"/>
                        </a:rPr>
                        <a:t>，</a:t>
                      </a:r>
                      <a:r>
                        <a:rPr lang="en-US" altLang="zh-CN" sz="1200">
                          <a:latin typeface="微软雅黑" panose="020b0503020204020204" pitchFamily="34" charset="-122"/>
                          <a:ea typeface="微软雅黑" panose="020b0503020204020204" pitchFamily="34" charset="-122"/>
                          <a:sym typeface="Arial" pitchFamily="34" charset="0"/>
                        </a:rPr>
                        <a:t>1</a:t>
                      </a:r>
                      <a:r>
                        <a:rPr lang="zh-CN" altLang="en-US" sz="1200">
                          <a:latin typeface="微软雅黑" panose="020b0503020204020204" pitchFamily="34" charset="-122"/>
                          <a:ea typeface="微软雅黑" panose="020b0503020204020204" pitchFamily="34" charset="-122"/>
                          <a:sym typeface="Arial" pitchFamily="34" charset="0"/>
                        </a:rPr>
                        <a:t>次</a:t>
                      </a:r>
                      <a:r>
                        <a:rPr lang="en-US" altLang="zh-CN" sz="1200">
                          <a:latin typeface="微软雅黑" panose="020b0503020204020204" pitchFamily="34" charset="-122"/>
                          <a:ea typeface="微软雅黑" panose="020b0503020204020204" pitchFamily="34" charset="-122"/>
                          <a:sym typeface="Arial" pitchFamily="34" charset="0"/>
                        </a:rPr>
                        <a:t>/d</a:t>
                      </a:r>
                      <a:endParaRPr lang="zh-CN" altLang="en-US" sz="12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ctr"/>
                      <a:r>
                        <a:rPr lang="en-US" altLang="zh-CN" sz="1400" kern="1200" err="1">
                          <a:solidFill>
                            <a:schemeClr val="dk1"/>
                          </a:solidFill>
                          <a:effectLst/>
                          <a:latin typeface="微软雅黑" panose="020b0503020204020204" pitchFamily="34" charset="-122"/>
                          <a:ea typeface="微软雅黑" panose="020b0503020204020204" pitchFamily="34" charset="-122"/>
                          <a:cs typeface="+mn-cs"/>
                          <a:sym typeface="Arial" pitchFamily="34" charset="0"/>
                        </a:rPr>
                        <a:t>100</a:t>
                      </a:r>
                      <a:r>
                        <a:rPr lang="en-US" altLang="zh-CN" sz="1400" kern="1200" baseline="30000" err="1">
                          <a:solidFill>
                            <a:schemeClr val="dk1"/>
                          </a:solidFill>
                          <a:effectLst/>
                          <a:latin typeface="微软雅黑" panose="020b0503020204020204" pitchFamily="34" charset="-122"/>
                          <a:ea typeface="微软雅黑" panose="020b0503020204020204" pitchFamily="34" charset="-122"/>
                          <a:cs typeface="+mn-cs"/>
                          <a:sym typeface="Arial" pitchFamily="34" charset="0"/>
                        </a:rPr>
                        <a:t>a</a:t>
                      </a:r>
                      <a:r>
                        <a:rPr lang="en-US" altLang="zh-CN" sz="1400" kern="1200">
                          <a:solidFill>
                            <a:schemeClr val="dk1"/>
                          </a:solidFill>
                          <a:effectLst/>
                          <a:latin typeface="微软雅黑" panose="020b0503020204020204" pitchFamily="34" charset="-122"/>
                          <a:ea typeface="微软雅黑" panose="020b0503020204020204" pitchFamily="34" charset="-122"/>
                          <a:cs typeface="+mn-cs"/>
                          <a:sym typeface="Arial" pitchFamily="34" charset="0"/>
                        </a:rPr>
                        <a:t>/200</a:t>
                      </a:r>
                      <a:r>
                        <a:rPr lang="en-US" altLang="zh-CN" sz="1400" kern="1200" baseline="30000" err="1">
                          <a:solidFill>
                            <a:schemeClr val="dk1"/>
                          </a:solidFill>
                          <a:effectLst/>
                          <a:latin typeface="微软雅黑" panose="020b0503020204020204" pitchFamily="34" charset="-122"/>
                          <a:ea typeface="微软雅黑" panose="020b0503020204020204" pitchFamily="34" charset="-122"/>
                          <a:cs typeface="+mn-cs"/>
                          <a:sym typeface="Arial" pitchFamily="34" charset="0"/>
                        </a:rPr>
                        <a:t>b</a:t>
                      </a:r>
                      <a:endParaRPr lang="zh-CN" altLang="en-US" sz="1400" baseline="300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ctr"/>
                      <a:r>
                        <a:rPr lang="en-US" altLang="zh-CN" sz="1400">
                          <a:latin typeface="微软雅黑" panose="020b0503020204020204" pitchFamily="34" charset="-122"/>
                          <a:ea typeface="微软雅黑" panose="020b0503020204020204" pitchFamily="34" charset="-122"/>
                          <a:sym typeface="Arial" pitchFamily="34" charset="0"/>
                        </a:rPr>
                        <a:t>200</a:t>
                      </a: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365321316"/>
                  </a:ext>
                </a:extLst>
              </a:tr>
              <a:tr h="528698">
                <a:tc>
                  <a:txBody>
                    <a:bodyPr vert="horz" wrap="square"/>
                    <a:lstStyle/>
                    <a:p>
                      <a:pPr algn="l">
                        <a:lnSpc>
                          <a:spcPct val="120000"/>
                        </a:lnSpc>
                      </a:pPr>
                      <a:r>
                        <a:rPr lang="zh-CN" altLang="en-US" sz="1200">
                          <a:latin typeface="微软雅黑" panose="020b0503020204020204" pitchFamily="34" charset="-122"/>
                          <a:ea typeface="微软雅黑" panose="020b0503020204020204" pitchFamily="34" charset="-122"/>
                          <a:sym typeface="Arial" pitchFamily="34" charset="0"/>
                        </a:rPr>
                        <a:t>血管加压素</a:t>
                      </a:r>
                      <a:r>
                        <a:rPr lang="en-US" altLang="zh-CN" sz="1200" err="1">
                          <a:latin typeface="微软雅黑" panose="020b0503020204020204" pitchFamily="34" charset="-122"/>
                          <a:ea typeface="微软雅黑" panose="020b0503020204020204" pitchFamily="34" charset="-122"/>
                          <a:sym typeface="Arial" pitchFamily="34" charset="0"/>
                        </a:rPr>
                        <a:t>V2</a:t>
                      </a:r>
                      <a:r>
                        <a:rPr lang="zh-CN" altLang="en-US" sz="1200">
                          <a:latin typeface="微软雅黑" panose="020b0503020204020204" pitchFamily="34" charset="-122"/>
                          <a:ea typeface="微软雅黑" panose="020b0503020204020204" pitchFamily="34" charset="-122"/>
                          <a:sym typeface="Arial" pitchFamily="34" charset="0"/>
                        </a:rPr>
                        <a:t>受体拮抗剂</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tc>
                  <a:txBody>
                    <a:bodyPr vert="horz" wrap="square"/>
                    <a:lstStyle/>
                    <a:p>
                      <a:pPr algn="l">
                        <a:lnSpc>
                          <a:spcPct val="120000"/>
                        </a:lnSpc>
                      </a:pPr>
                      <a:r>
                        <a:rPr lang="zh-CN" altLang="en-US" sz="1200">
                          <a:latin typeface="微软雅黑" panose="020b0503020204020204" pitchFamily="34" charset="-122"/>
                          <a:ea typeface="微软雅黑" panose="020b0503020204020204" pitchFamily="34" charset="-122"/>
                          <a:sym typeface="Arial" pitchFamily="34" charset="0"/>
                        </a:rPr>
                        <a:t>托伐普坦</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tc>
                  <a:txBody>
                    <a:bodyPr vert="horz" wrap="square"/>
                    <a:lstStyle/>
                    <a:p>
                      <a:pPr algn="l">
                        <a:lnSpc>
                          <a:spcPct val="120000"/>
                        </a:lnSpc>
                      </a:pPr>
                      <a:r>
                        <a:rPr lang="en-US" altLang="zh-CN" sz="1200" err="1">
                          <a:latin typeface="微软雅黑" panose="020b0503020204020204" pitchFamily="34" charset="-122"/>
                          <a:ea typeface="微软雅黑" panose="020b0503020204020204" pitchFamily="34" charset="-122"/>
                          <a:sym typeface="Arial" pitchFamily="34" charset="0"/>
                        </a:rPr>
                        <a:t>7.5~15mg</a:t>
                      </a:r>
                      <a:r>
                        <a:rPr lang="zh-CN" altLang="en-US" sz="1200">
                          <a:latin typeface="微软雅黑" panose="020b0503020204020204" pitchFamily="34" charset="-122"/>
                          <a:ea typeface="微软雅黑" panose="020b0503020204020204" pitchFamily="34" charset="-122"/>
                          <a:sym typeface="Arial" pitchFamily="34" charset="0"/>
                        </a:rPr>
                        <a:t>，</a:t>
                      </a:r>
                      <a:r>
                        <a:rPr lang="en-US" altLang="zh-CN" sz="1200">
                          <a:latin typeface="微软雅黑" panose="020b0503020204020204" pitchFamily="34" charset="-122"/>
                          <a:ea typeface="微软雅黑" panose="020b0503020204020204" pitchFamily="34" charset="-122"/>
                          <a:sym typeface="Arial" pitchFamily="34" charset="0"/>
                        </a:rPr>
                        <a:t>1</a:t>
                      </a:r>
                      <a:r>
                        <a:rPr lang="zh-CN" altLang="en-US" sz="1200">
                          <a:latin typeface="微软雅黑" panose="020b0503020204020204" pitchFamily="34" charset="-122"/>
                          <a:ea typeface="微软雅黑" panose="020b0503020204020204" pitchFamily="34" charset="-122"/>
                          <a:sym typeface="Arial" pitchFamily="34" charset="0"/>
                        </a:rPr>
                        <a:t>次</a:t>
                      </a:r>
                      <a:r>
                        <a:rPr lang="en-US" altLang="zh-CN" sz="1200">
                          <a:latin typeface="微软雅黑" panose="020b0503020204020204" pitchFamily="34" charset="-122"/>
                          <a:ea typeface="微软雅黑" panose="020b0503020204020204" pitchFamily="34" charset="-122"/>
                          <a:sym typeface="Arial" pitchFamily="34" charset="0"/>
                        </a:rPr>
                        <a:t>/d</a:t>
                      </a:r>
                      <a:endParaRPr lang="zh-CN" altLang="en-US" sz="12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tc>
                  <a:txBody>
                    <a:bodyPr vert="horz" wrap="square"/>
                    <a:lstStyle/>
                    <a:p>
                      <a:pPr algn="ctr"/>
                      <a:r>
                        <a:rPr lang="en-US" altLang="zh-CN" sz="1400" kern="1200">
                          <a:solidFill>
                            <a:schemeClr val="dk1"/>
                          </a:solidFill>
                          <a:effectLst/>
                          <a:latin typeface="微软雅黑" panose="020b0503020204020204" pitchFamily="34" charset="-122"/>
                          <a:ea typeface="微软雅黑" panose="020b0503020204020204" pitchFamily="34" charset="-122"/>
                          <a:cs typeface="+mn-cs"/>
                          <a:sym typeface="Arial" pitchFamily="34" charset="0"/>
                        </a:rPr>
                        <a:t>15</a:t>
                      </a: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tc>
                  <a:txBody>
                    <a:bodyPr vert="horz" wrap="square"/>
                    <a:lstStyle/>
                    <a:p>
                      <a:pPr algn="ctr"/>
                      <a:r>
                        <a:rPr lang="en-US" altLang="zh-CN" sz="1400">
                          <a:latin typeface="微软雅黑" panose="020b0503020204020204" pitchFamily="34" charset="-122"/>
                          <a:ea typeface="微软雅黑" panose="020b0503020204020204" pitchFamily="34" charset="-122"/>
                          <a:sym typeface="Arial" pitchFamily="34" charset="0"/>
                        </a:rPr>
                        <a:t>30</a:t>
                      </a: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673344791"/>
                  </a:ext>
                </a:extLst>
              </a:tr>
            </a:tbl>
          </a:graphicData>
        </a:graphic>
      </p:graphicFrame>
      <p:cxnSp>
        <p:nvCxnSpPr>
          <p:cNvPr id="4" name="直接连接符 3">
            <a:extLst>
              <a:ext uri="{FF2B5EF4-FFF2-40B4-BE49-F238E27FC236}">
                <a16:creationId xmlns:a16="http://schemas.microsoft.com/office/drawing/2014/main" id="{5817B401-9B77-F1CE-D4F0-57E7B6D58B13}"/>
              </a:ext>
            </a:extLst>
          </p:cNvPr>
          <p:cNvCxnSpPr/>
          <p:nvPr/>
        </p:nvCxnSpPr>
        <p:spPr>
          <a:xfrm>
            <a:off x="3578663" y="1493717"/>
            <a:ext cx="818707" cy="0"/>
          </a:xfrm>
          <a:prstGeom prst="line">
            <a:avLst/>
          </a:prstGeom>
          <a:ln>
            <a:gradFill>
              <a:gsLst>
                <a:gs pos="0">
                  <a:schemeClr val="accent1">
                    <a:lumMod val="5000"/>
                    <a:lumOff val="95000"/>
                  </a:schemeClr>
                </a:gs>
                <a:gs pos="92000">
                  <a:srgbClr val="1F5FA0"/>
                </a:gs>
              </a:gsLst>
              <a:lin ang="4800000" scaled="0"/>
            </a:gradFill>
          </a:ln>
        </p:spPr>
        <p:style>
          <a:lnRef idx="3">
            <a:schemeClr val="accent3"/>
          </a:lnRef>
          <a:fillRef idx="0">
            <a:schemeClr val="accent3"/>
          </a:fillRef>
          <a:effectRef idx="2">
            <a:schemeClr val="accent3"/>
          </a:effectRef>
          <a:fontRef idx="minor">
            <a:schemeClr val="tx1"/>
          </a:fontRef>
        </p:style>
      </p:cxnSp>
      <p:cxnSp>
        <p:nvCxnSpPr>
          <p:cNvPr id="5" name="直接连接符 4">
            <a:extLst>
              <a:ext uri="{FF2B5EF4-FFF2-40B4-BE49-F238E27FC236}">
                <a16:creationId xmlns:a16="http://schemas.microsoft.com/office/drawing/2014/main" id="{10E917F7-58E6-D104-1342-23239E306867}"/>
              </a:ext>
            </a:extLst>
          </p:cNvPr>
          <p:cNvCxnSpPr/>
          <p:nvPr/>
        </p:nvCxnSpPr>
        <p:spPr>
          <a:xfrm flipH="1">
            <a:off x="7808805" y="1493717"/>
            <a:ext cx="761996" cy="0"/>
          </a:xfrm>
          <a:prstGeom prst="line">
            <a:avLst/>
          </a:prstGeom>
          <a:ln>
            <a:gradFill>
              <a:gsLst>
                <a:gs pos="0">
                  <a:schemeClr val="accent1">
                    <a:lumMod val="5000"/>
                    <a:lumOff val="95000"/>
                  </a:schemeClr>
                </a:gs>
                <a:gs pos="92000">
                  <a:srgbClr val="1F5FA0"/>
                </a:gs>
              </a:gsLst>
              <a:lin ang="4800000" scaled="0"/>
            </a:gradFill>
          </a:ln>
        </p:spPr>
        <p:style>
          <a:lnRef idx="3">
            <a:schemeClr val="accent3"/>
          </a:lnRef>
          <a:fillRef idx="0">
            <a:schemeClr val="accent3"/>
          </a:fillRef>
          <a:effectRef idx="2">
            <a:schemeClr val="accent3"/>
          </a:effectRef>
          <a:fontRef idx="minor">
            <a:schemeClr val="tx1"/>
          </a:fontRef>
        </p:style>
      </p:cxnSp>
      <p:sp>
        <p:nvSpPr>
          <p:cNvPr id="6" name="文本框 5">
            <a:extLst>
              <a:ext uri="{FF2B5EF4-FFF2-40B4-BE49-F238E27FC236}">
                <a16:creationId xmlns:a16="http://schemas.microsoft.com/office/drawing/2014/main" id="{AC1EFF2D-C491-2048-E5E2-52A3B5176496}"/>
              </a:ext>
            </a:extLst>
          </p:cNvPr>
          <p:cNvSpPr txBox="1"/>
          <p:nvPr/>
        </p:nvSpPr>
        <p:spPr>
          <a:xfrm>
            <a:off x="3010103" y="1331821"/>
            <a:ext cx="6193203"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a:solidFill>
                  <a:srgbClr val="0460A9"/>
                </a:solidFill>
                <a:latin typeface="微软雅黑" panose="020b0503020204020204" pitchFamily="34" charset="-122"/>
                <a:ea typeface="微软雅黑" panose="020b0503020204020204" pitchFamily="34" charset="-122"/>
                <a:cs typeface="+mn-ea"/>
                <a:sym typeface="Arial" pitchFamily="34" charset="0"/>
              </a:rPr>
              <a:t>治疗慢性</a:t>
            </a:r>
            <a:r>
              <a:rPr lang="en-US" altLang="zh-CN" sz="1400" b="1" err="1">
                <a:solidFill>
                  <a:srgbClr val="0460A9"/>
                </a:solidFill>
                <a:latin typeface="微软雅黑" panose="020b0503020204020204" pitchFamily="34" charset="-122"/>
                <a:ea typeface="微软雅黑" panose="020b0503020204020204" pitchFamily="34" charset="-122"/>
                <a:cs typeface="+mn-ea"/>
                <a:sym typeface="Arial" pitchFamily="34" charset="0"/>
              </a:rPr>
              <a:t>HFrEF</a:t>
            </a:r>
            <a:r>
              <a:rPr lang="zh-CN" altLang="en-US" sz="1400" b="1">
                <a:solidFill>
                  <a:srgbClr val="0460A9"/>
                </a:solidFill>
                <a:latin typeface="微软雅黑" panose="020b0503020204020204" pitchFamily="34" charset="-122"/>
                <a:ea typeface="微软雅黑" panose="020b0503020204020204" pitchFamily="34" charset="-122"/>
                <a:cs typeface="+mn-ea"/>
                <a:sym typeface="Arial" pitchFamily="34" charset="0"/>
              </a:rPr>
              <a:t>的常用利尿剂及其剂量</a:t>
            </a:r>
          </a:p>
        </p:txBody>
      </p:sp>
      <p:sp>
        <p:nvSpPr>
          <p:cNvPr id="7" name="文本框 6">
            <a:extLst>
              <a:ext uri="{FF2B5EF4-FFF2-40B4-BE49-F238E27FC236}">
                <a16:creationId xmlns:a16="http://schemas.microsoft.com/office/drawing/2014/main" id="{96555F79-C743-6158-08F0-5A86457D1C7E}"/>
              </a:ext>
            </a:extLst>
          </p:cNvPr>
          <p:cNvSpPr txBox="1"/>
          <p:nvPr/>
        </p:nvSpPr>
        <p:spPr>
          <a:xfrm>
            <a:off x="10584379" y="1545136"/>
            <a:ext cx="892989"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a:solidFill>
                  <a:srgbClr val="0460A9"/>
                </a:solidFill>
                <a:latin typeface="微软雅黑" panose="020b0503020204020204" pitchFamily="34" charset="-122"/>
                <a:ea typeface="微软雅黑" panose="020b0503020204020204" pitchFamily="34" charset="-122"/>
              </a:rPr>
              <a:t>表</a:t>
            </a:r>
            <a:r>
              <a:rPr lang="en-US" altLang="zh-CN" sz="1400" b="1">
                <a:solidFill>
                  <a:srgbClr val="0460A9"/>
                </a:solidFill>
                <a:latin typeface="微软雅黑" panose="020b0503020204020204" pitchFamily="34" charset="-122"/>
                <a:ea typeface="微软雅黑" panose="020b0503020204020204" pitchFamily="34" charset="-122"/>
              </a:rPr>
              <a:t>5</a:t>
            </a:r>
            <a:endParaRPr lang="zh-CN" altLang="en-US" sz="1400" b="1">
              <a:solidFill>
                <a:srgbClr val="0460A9"/>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C7C8CFEC-0250-659E-CD43-26D545E9ED66}"/>
              </a:ext>
            </a:extLst>
          </p:cNvPr>
          <p:cNvSpPr txBox="1"/>
          <p:nvPr/>
        </p:nvSpPr>
        <p:spPr>
          <a:xfrm>
            <a:off x="660400" y="5791198"/>
            <a:ext cx="10858500" cy="2616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b="1">
                <a:solidFill>
                  <a:srgbClr val="C00000"/>
                </a:solidFill>
                <a:latin typeface="+mn-ea"/>
              </a:rPr>
              <a:t>注</a:t>
            </a:r>
            <a:r>
              <a:rPr lang="zh-CN" altLang="en-US" sz="1100">
                <a:latin typeface="+mn-ea"/>
              </a:rPr>
              <a:t>：</a:t>
            </a:r>
            <a:r>
              <a:rPr lang="en-US" altLang="zh-CN" sz="1100" err="1">
                <a:latin typeface="+mn-ea"/>
              </a:rPr>
              <a:t>HFrEF</a:t>
            </a:r>
            <a:r>
              <a:rPr lang="zh-CN" altLang="en-US" sz="1100">
                <a:latin typeface="+mn-ea"/>
              </a:rPr>
              <a:t>为射血分数降低的心力衰竭；</a:t>
            </a:r>
            <a:r>
              <a:rPr lang="en-US" altLang="zh-CN" sz="1100">
                <a:solidFill>
                  <a:srgbClr val="C00000"/>
                </a:solidFill>
                <a:latin typeface="+mn-ea"/>
              </a:rPr>
              <a:t>a</a:t>
            </a:r>
            <a:r>
              <a:rPr lang="zh-CN" altLang="en-US" sz="1100">
                <a:latin typeface="+mn-ea"/>
              </a:rPr>
              <a:t>与血管紧张素转换酶抑制剂（</a:t>
            </a:r>
            <a:r>
              <a:rPr lang="en-US" altLang="zh-CN" sz="1100">
                <a:latin typeface="+mn-ea"/>
              </a:rPr>
              <a:t>ACEI</a:t>
            </a:r>
            <a:r>
              <a:rPr lang="zh-CN" altLang="en-US" sz="1100">
                <a:latin typeface="+mn-ea"/>
              </a:rPr>
              <a:t>）或血管紧张素</a:t>
            </a:r>
            <a:r>
              <a:rPr lang="en-US" altLang="zh-CN" sz="1100">
                <a:latin typeface="+mn-ea"/>
              </a:rPr>
              <a:t>Ⅱ</a:t>
            </a:r>
            <a:r>
              <a:rPr lang="zh-CN" altLang="en-US" sz="1100">
                <a:latin typeface="+mn-ea"/>
              </a:rPr>
              <a:t>受体阻滞剂（</a:t>
            </a:r>
            <a:r>
              <a:rPr lang="en-US" altLang="zh-CN" sz="1100">
                <a:latin typeface="+mn-ea"/>
              </a:rPr>
              <a:t>ARB</a:t>
            </a:r>
            <a:r>
              <a:rPr lang="zh-CN" altLang="en-US" sz="1100">
                <a:latin typeface="+mn-ea"/>
              </a:rPr>
              <a:t>）合用时的剂量；</a:t>
            </a:r>
            <a:r>
              <a:rPr lang="en-US" altLang="zh-CN" sz="1100">
                <a:solidFill>
                  <a:srgbClr val="C00000"/>
                </a:solidFill>
                <a:latin typeface="+mn-ea"/>
              </a:rPr>
              <a:t>b</a:t>
            </a:r>
            <a:r>
              <a:rPr lang="zh-CN" altLang="en-US" sz="1100">
                <a:latin typeface="+mn-ea"/>
              </a:rPr>
              <a:t>不与</a:t>
            </a:r>
            <a:r>
              <a:rPr lang="en-US" altLang="zh-CN" sz="1100">
                <a:latin typeface="+mn-ea"/>
              </a:rPr>
              <a:t>ACEI</a:t>
            </a:r>
            <a:r>
              <a:rPr lang="zh-CN" altLang="en-US" sz="1100">
                <a:latin typeface="+mn-ea"/>
              </a:rPr>
              <a:t>或</a:t>
            </a:r>
            <a:r>
              <a:rPr lang="en-US" altLang="zh-CN" sz="1100">
                <a:latin typeface="+mn-ea"/>
              </a:rPr>
              <a:t>ARB</a:t>
            </a:r>
            <a:r>
              <a:rPr lang="zh-CN" altLang="en-US" sz="1100">
                <a:latin typeface="+mn-ea"/>
              </a:rPr>
              <a:t>合用时的剂量</a:t>
            </a:r>
          </a:p>
        </p:txBody>
      </p:sp>
      <p:sp>
        <p:nvSpPr>
          <p:cNvPr id="9" name="文本框 8">
            <a:extLst>
              <a:ext uri="{FF2B5EF4-FFF2-40B4-BE49-F238E27FC236}">
                <a16:creationId xmlns:a16="http://schemas.microsoft.com/office/drawing/2014/main" id="{69EC52E4-3A9B-F0C2-1AC4-5AA01ADC6A08}"/>
              </a:ext>
            </a:extLst>
          </p:cNvPr>
          <p:cNvSpPr txBox="1"/>
          <p:nvPr/>
        </p:nvSpPr>
        <p:spPr>
          <a:xfrm rot="19672943">
            <a:off x="474500" y="129004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0" name="文本框 9">
            <a:extLst>
              <a:ext uri="{FF2B5EF4-FFF2-40B4-BE49-F238E27FC236}">
                <a16:creationId xmlns:a16="http://schemas.microsoft.com/office/drawing/2014/main" id="{B3B65C28-1718-D451-55DE-A63577190C09}"/>
              </a:ext>
            </a:extLst>
          </p:cNvPr>
          <p:cNvSpPr txBox="1"/>
          <p:nvPr/>
        </p:nvSpPr>
        <p:spPr>
          <a:xfrm rot="19672943">
            <a:off x="1033026" y="1818288"/>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1" name="文本框 10">
            <a:extLst>
              <a:ext uri="{FF2B5EF4-FFF2-40B4-BE49-F238E27FC236}">
                <a16:creationId xmlns:a16="http://schemas.microsoft.com/office/drawing/2014/main" id="{97218058-6190-F55B-4425-797ADF9C42A2}"/>
              </a:ext>
            </a:extLst>
          </p:cNvPr>
          <p:cNvSpPr txBox="1"/>
          <p:nvPr/>
        </p:nvSpPr>
        <p:spPr>
          <a:xfrm rot="19672943">
            <a:off x="1940304" y="2604178"/>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2" name="文本框 11">
            <a:extLst>
              <a:ext uri="{FF2B5EF4-FFF2-40B4-BE49-F238E27FC236}">
                <a16:creationId xmlns:a16="http://schemas.microsoft.com/office/drawing/2014/main" id="{FE74F216-1753-EB96-A2CE-59C0CEBCAEA6}"/>
              </a:ext>
            </a:extLst>
          </p:cNvPr>
          <p:cNvSpPr txBox="1"/>
          <p:nvPr/>
        </p:nvSpPr>
        <p:spPr>
          <a:xfrm rot="19672943">
            <a:off x="2879417" y="372994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3" name="文本框 12">
            <a:extLst>
              <a:ext uri="{FF2B5EF4-FFF2-40B4-BE49-F238E27FC236}">
                <a16:creationId xmlns:a16="http://schemas.microsoft.com/office/drawing/2014/main" id="{10266CF0-C5E3-239C-7D00-0BBDE9CB8F7A}"/>
              </a:ext>
            </a:extLst>
          </p:cNvPr>
          <p:cNvSpPr txBox="1"/>
          <p:nvPr/>
        </p:nvSpPr>
        <p:spPr>
          <a:xfrm rot="19672943">
            <a:off x="3724619" y="458997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4" name="文本框 13">
            <a:extLst>
              <a:ext uri="{FF2B5EF4-FFF2-40B4-BE49-F238E27FC236}">
                <a16:creationId xmlns:a16="http://schemas.microsoft.com/office/drawing/2014/main" id="{5D2413A6-3CCE-524C-7660-70494FE2E8A4}"/>
              </a:ext>
            </a:extLst>
          </p:cNvPr>
          <p:cNvSpPr txBox="1"/>
          <p:nvPr/>
        </p:nvSpPr>
        <p:spPr>
          <a:xfrm rot="19672943">
            <a:off x="4851553" y="5421191"/>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5" name="文本框 14">
            <a:extLst>
              <a:ext uri="{FF2B5EF4-FFF2-40B4-BE49-F238E27FC236}">
                <a16:creationId xmlns:a16="http://schemas.microsoft.com/office/drawing/2014/main" id="{02608937-2AF2-5E87-BAD9-42B5AF510F36}"/>
              </a:ext>
            </a:extLst>
          </p:cNvPr>
          <p:cNvSpPr txBox="1"/>
          <p:nvPr/>
        </p:nvSpPr>
        <p:spPr>
          <a:xfrm rot="19672943">
            <a:off x="6806316" y="4258187"/>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6" name="文本框 15">
            <a:extLst>
              <a:ext uri="{FF2B5EF4-FFF2-40B4-BE49-F238E27FC236}">
                <a16:creationId xmlns:a16="http://schemas.microsoft.com/office/drawing/2014/main" id="{C9785E91-6F54-CC58-D588-D84FA9A143C1}"/>
              </a:ext>
            </a:extLst>
          </p:cNvPr>
          <p:cNvSpPr txBox="1"/>
          <p:nvPr/>
        </p:nvSpPr>
        <p:spPr>
          <a:xfrm rot="19672943">
            <a:off x="8521433" y="306699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7" name="文本框 16">
            <a:extLst>
              <a:ext uri="{FF2B5EF4-FFF2-40B4-BE49-F238E27FC236}">
                <a16:creationId xmlns:a16="http://schemas.microsoft.com/office/drawing/2014/main" id="{20153FFD-5CDB-85C5-DA01-0C45C932EC46}"/>
              </a:ext>
            </a:extLst>
          </p:cNvPr>
          <p:cNvSpPr txBox="1"/>
          <p:nvPr/>
        </p:nvSpPr>
        <p:spPr>
          <a:xfrm rot="19672943">
            <a:off x="9902506" y="2010509"/>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Tree>
    <p:custDataLst>
      <p:tags r:id="rId3"/>
    </p:custDataLst>
    <p:extLst>
      <p:ext uri="{BB962C8B-B14F-4D97-AF65-F5344CB8AC3E}">
        <p14:creationId xmlns:p14="http://schemas.microsoft.com/office/powerpoint/2010/main" val="985973722"/>
      </p:ext>
    </p:ext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27DCB673-1E95-8E46-BDCD-76CCDE9E30E9}"/>
              </a:ext>
            </a:extLst>
          </p:cNvPr>
          <p:cNvSpPr txBox="1"/>
          <p:nvPr/>
        </p:nvSpPr>
        <p:spPr>
          <a:xfrm>
            <a:off x="660400" y="584200"/>
            <a:ext cx="108585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460A9"/>
                </a:solidFill>
                <a:latin typeface="Arial" pitchFamily="34" charset="0"/>
                <a:ea typeface="微软雅黑" panose="020b0503020204020204" pitchFamily="34" charset="-122"/>
                <a:sym typeface="Arial" pitchFamily="34" charset="0"/>
              </a:rPr>
              <a:t>二、肾素</a:t>
            </a:r>
            <a:r>
              <a:rPr lang="en-US" altLang="zh-CN" sz="2400" b="1">
                <a:solidFill>
                  <a:srgbClr val="0460A9"/>
                </a:solidFill>
                <a:latin typeface="Arial" pitchFamily="34" charset="0"/>
                <a:ea typeface="微软雅黑" panose="020b0503020204020204" pitchFamily="34" charset="-122"/>
                <a:sym typeface="Arial" pitchFamily="34" charset="0"/>
              </a:rPr>
              <a:t>⁃</a:t>
            </a:r>
            <a:r>
              <a:rPr lang="zh-CN" altLang="en-US" sz="2400" b="1">
                <a:solidFill>
                  <a:srgbClr val="0460A9"/>
                </a:solidFill>
                <a:latin typeface="Arial" pitchFamily="34" charset="0"/>
                <a:ea typeface="微软雅黑" panose="020b0503020204020204" pitchFamily="34" charset="-122"/>
                <a:sym typeface="Arial" pitchFamily="34" charset="0"/>
              </a:rPr>
              <a:t>血管紧张素系统抑制剂（</a:t>
            </a:r>
            <a:r>
              <a:rPr lang="en-US" altLang="zh-CN" sz="2400" b="1" err="1">
                <a:solidFill>
                  <a:srgbClr val="0460A9"/>
                </a:solidFill>
                <a:latin typeface="Arial" pitchFamily="34" charset="0"/>
                <a:ea typeface="微软雅黑" panose="020b0503020204020204" pitchFamily="34" charset="-122"/>
                <a:sym typeface="Arial" pitchFamily="34" charset="0"/>
              </a:rPr>
              <a:t>RASI</a:t>
            </a:r>
            <a:r>
              <a:rPr lang="zh-CN" altLang="en-US" sz="2400" b="1">
                <a:solidFill>
                  <a:srgbClr val="0460A9"/>
                </a:solidFill>
                <a:latin typeface="Arial" pitchFamily="34" charset="0"/>
                <a:ea typeface="微软雅黑" panose="020b0503020204020204" pitchFamily="34" charset="-122"/>
                <a:sym typeface="Arial" pitchFamily="34" charset="0"/>
              </a:rPr>
              <a:t>）</a:t>
            </a:r>
          </a:p>
        </p:txBody>
      </p:sp>
      <p:sp>
        <p:nvSpPr>
          <p:cNvPr id="3" name="文本框 2">
            <a:extLst>
              <a:ext uri="{FF2B5EF4-FFF2-40B4-BE49-F238E27FC236}">
                <a16:creationId xmlns:a16="http://schemas.microsoft.com/office/drawing/2014/main" id="{134F44CA-9C69-2DF1-7E00-F07D716DA934}"/>
              </a:ext>
            </a:extLst>
          </p:cNvPr>
          <p:cNvSpPr txBox="1"/>
          <p:nvPr/>
        </p:nvSpPr>
        <p:spPr>
          <a:xfrm>
            <a:off x="660400" y="1130300"/>
            <a:ext cx="10858500" cy="8744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Clr>
                <a:srgbClr val="0460A9"/>
              </a:buClr>
              <a:buFont typeface="Wingdings" panose="05000000000000000000" pitchFamily="2" charset="2"/>
              <a:buChar char="n"/>
            </a:pPr>
            <a:r>
              <a:rPr lang="zh-CN" altLang="en-US">
                <a:latin typeface="+mn-ea"/>
              </a:rPr>
              <a:t>推荐在</a:t>
            </a:r>
            <a:r>
              <a:rPr lang="en-US" altLang="zh-CN" err="1">
                <a:latin typeface="+mn-ea"/>
              </a:rPr>
              <a:t>HFrEF</a:t>
            </a:r>
            <a:r>
              <a:rPr lang="zh-CN" altLang="en-US">
                <a:latin typeface="+mn-ea"/>
              </a:rPr>
              <a:t>患者中应用</a:t>
            </a:r>
            <a:r>
              <a:rPr lang="en-US" altLang="zh-CN" err="1">
                <a:latin typeface="+mn-ea"/>
              </a:rPr>
              <a:t>ARNI</a:t>
            </a:r>
            <a:r>
              <a:rPr lang="zh-CN" altLang="en-US">
                <a:latin typeface="+mn-ea"/>
              </a:rPr>
              <a:t>（</a:t>
            </a:r>
            <a:r>
              <a:rPr lang="en-US" altLang="zh-CN">
                <a:latin typeface="+mn-ea"/>
              </a:rPr>
              <a:t>Ⅰ</a:t>
            </a:r>
            <a:r>
              <a:rPr lang="zh-CN" altLang="en-US">
                <a:latin typeface="+mn-ea"/>
              </a:rPr>
              <a:t>，</a:t>
            </a:r>
            <a:r>
              <a:rPr lang="en-US" altLang="zh-CN">
                <a:latin typeface="+mn-ea"/>
              </a:rPr>
              <a:t>A</a:t>
            </a:r>
            <a:r>
              <a:rPr lang="zh-CN" altLang="en-US">
                <a:latin typeface="+mn-ea"/>
              </a:rPr>
              <a:t>）或</a:t>
            </a:r>
            <a:r>
              <a:rPr lang="en-US" altLang="zh-CN">
                <a:latin typeface="+mn-ea"/>
              </a:rPr>
              <a:t>ACEI</a:t>
            </a:r>
            <a:r>
              <a:rPr lang="zh-CN" altLang="en-US">
                <a:latin typeface="+mn-ea"/>
              </a:rPr>
              <a:t>（</a:t>
            </a:r>
            <a:r>
              <a:rPr lang="en-US" altLang="zh-CN">
                <a:latin typeface="+mn-ea"/>
              </a:rPr>
              <a:t>Ⅰ</a:t>
            </a:r>
            <a:r>
              <a:rPr lang="zh-CN" altLang="en-US">
                <a:latin typeface="+mn-ea"/>
              </a:rPr>
              <a:t>，</a:t>
            </a:r>
            <a:r>
              <a:rPr lang="en-US" altLang="zh-CN">
                <a:latin typeface="+mn-ea"/>
              </a:rPr>
              <a:t>A</a:t>
            </a:r>
            <a:r>
              <a:rPr lang="zh-CN" altLang="en-US">
                <a:latin typeface="+mn-ea"/>
              </a:rPr>
              <a:t>）或</a:t>
            </a:r>
            <a:r>
              <a:rPr lang="en-US" altLang="zh-CN">
                <a:latin typeface="+mn-ea"/>
              </a:rPr>
              <a:t>ARB</a:t>
            </a:r>
            <a:r>
              <a:rPr lang="zh-CN" altLang="en-US">
                <a:latin typeface="+mn-ea"/>
              </a:rPr>
              <a:t>（</a:t>
            </a:r>
            <a:r>
              <a:rPr lang="en-US" altLang="zh-CN">
                <a:latin typeface="+mn-ea"/>
              </a:rPr>
              <a:t>Ⅰ</a:t>
            </a:r>
            <a:r>
              <a:rPr lang="zh-CN" altLang="en-US">
                <a:latin typeface="+mn-ea"/>
              </a:rPr>
              <a:t>，</a:t>
            </a:r>
            <a:r>
              <a:rPr lang="en-US" altLang="zh-CN">
                <a:latin typeface="+mn-ea"/>
              </a:rPr>
              <a:t>A</a:t>
            </a:r>
            <a:r>
              <a:rPr lang="zh-CN" altLang="en-US">
                <a:latin typeface="+mn-ea"/>
              </a:rPr>
              <a:t>）抑制肾素</a:t>
            </a:r>
            <a:r>
              <a:rPr lang="en-US" altLang="zh-CN">
                <a:latin typeface="+mn-ea"/>
              </a:rPr>
              <a:t>⁃</a:t>
            </a:r>
            <a:r>
              <a:rPr lang="zh-CN" altLang="en-US">
                <a:latin typeface="+mn-ea"/>
              </a:rPr>
              <a:t>血管紧张素系统以降低心衰的发病率和死亡率。</a:t>
            </a:r>
          </a:p>
        </p:txBody>
      </p:sp>
      <p:sp>
        <p:nvSpPr>
          <p:cNvPr id="4" name="椭圆 3">
            <a:extLst>
              <a:ext uri="{FF2B5EF4-FFF2-40B4-BE49-F238E27FC236}">
                <a16:creationId xmlns:a16="http://schemas.microsoft.com/office/drawing/2014/main" id="{5CAA40C7-CD38-9C57-9710-47E0AD0A75E7}"/>
              </a:ext>
            </a:extLst>
          </p:cNvPr>
          <p:cNvSpPr/>
          <p:nvPr/>
        </p:nvSpPr>
        <p:spPr>
          <a:xfrm>
            <a:off x="839788" y="2204860"/>
            <a:ext cx="311028" cy="311028"/>
          </a:xfrm>
          <a:prstGeom prst="ellipse">
            <a:avLst/>
          </a:prstGeom>
          <a:solidFill>
            <a:srgbClr val="1F5F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5" name="Oval 5">
            <a:extLst>
              <a:ext uri="{FF2B5EF4-FFF2-40B4-BE49-F238E27FC236}">
                <a16:creationId xmlns:a16="http://schemas.microsoft.com/office/drawing/2014/main" id="{4B506D5E-5074-C748-7395-25741086D658}"/>
              </a:ext>
            </a:extLst>
          </p:cNvPr>
          <p:cNvSpPr/>
          <p:nvPr/>
        </p:nvSpPr>
        <p:spPr>
          <a:xfrm rot="172630">
            <a:off x="899666" y="2307033"/>
            <a:ext cx="190664" cy="130443"/>
          </a:xfrm>
          <a:custGeom>
            <a:gdLst>
              <a:gd name="T0" fmla="*/ 661 w 2433"/>
              <a:gd name="T1" fmla="*/ 359 h 1667"/>
              <a:gd name="T2" fmla="*/ 489 w 2433"/>
              <a:gd name="T3" fmla="*/ 615 h 1667"/>
              <a:gd name="T4" fmla="*/ 612 w 2433"/>
              <a:gd name="T5" fmla="*/ 269 h 1667"/>
              <a:gd name="T6" fmla="*/ 1026 w 2433"/>
              <a:gd name="T7" fmla="*/ 422 h 1667"/>
              <a:gd name="T8" fmla="*/ 2433 w 2433"/>
              <a:gd name="T9" fmla="*/ 926 h 1667"/>
              <a:gd name="T10" fmla="*/ 1982 w 2433"/>
              <a:gd name="T11" fmla="*/ 977 h 1667"/>
              <a:gd name="T12" fmla="*/ 1169 w 2433"/>
              <a:gd name="T13" fmla="*/ 1667 h 1667"/>
              <a:gd name="T14" fmla="*/ 352 w 2433"/>
              <a:gd name="T15" fmla="*/ 971 h 1667"/>
              <a:gd name="T16" fmla="*/ 0 w 2433"/>
              <a:gd name="T17" fmla="*/ 920 h 1667"/>
              <a:gd name="T18" fmla="*/ 290 w 2433"/>
              <a:gd name="T19" fmla="*/ 869 h 1667"/>
              <a:gd name="T20" fmla="*/ 210 w 2433"/>
              <a:gd name="T21" fmla="*/ 564 h 1667"/>
              <a:gd name="T22" fmla="*/ 774 w 2433"/>
              <a:gd name="T23" fmla="*/ 0 h 1667"/>
              <a:gd name="T24" fmla="*/ 1563 w 2433"/>
              <a:gd name="T25" fmla="*/ 0 h 1667"/>
              <a:gd name="T26" fmla="*/ 2127 w 2433"/>
              <a:gd name="T27" fmla="*/ 564 h 1667"/>
              <a:gd name="T28" fmla="*/ 2045 w 2433"/>
              <a:gd name="T29" fmla="*/ 875 h 1667"/>
              <a:gd name="T30" fmla="*/ 2433 w 2433"/>
              <a:gd name="T31" fmla="*/ 926 h 1667"/>
              <a:gd name="T32" fmla="*/ 902 w 2433"/>
              <a:gd name="T33" fmla="*/ 869 h 1667"/>
              <a:gd name="T34" fmla="*/ 1052 w 2433"/>
              <a:gd name="T35" fmla="*/ 1054 h 1667"/>
              <a:gd name="T36" fmla="*/ 1436 w 2433"/>
              <a:gd name="T37" fmla="*/ 522 h 1667"/>
              <a:gd name="T38" fmla="*/ 1594 w 2433"/>
              <a:gd name="T39" fmla="*/ 874 h 1667"/>
              <a:gd name="T40" fmla="*/ 2001 w 2433"/>
              <a:gd name="T41" fmla="*/ 711 h 1667"/>
              <a:gd name="T42" fmla="*/ 1786 w 2433"/>
              <a:gd name="T43" fmla="*/ 160 h 1667"/>
              <a:gd name="T44" fmla="*/ 1208 w 2433"/>
              <a:gd name="T45" fmla="*/ 269 h 1667"/>
              <a:gd name="T46" fmla="*/ 1129 w 2433"/>
              <a:gd name="T47" fmla="*/ 269 h 1667"/>
              <a:gd name="T48" fmla="*/ 551 w 2433"/>
              <a:gd name="T49" fmla="*/ 160 h 1667"/>
              <a:gd name="T50" fmla="*/ 335 w 2433"/>
              <a:gd name="T51" fmla="*/ 706 h 1667"/>
              <a:gd name="T52" fmla="*/ 1853 w 2433"/>
              <a:gd name="T53" fmla="*/ 977 h 1667"/>
              <a:gd name="T54" fmla="*/ 1510 w 2433"/>
              <a:gd name="T55" fmla="*/ 943 h 1667"/>
              <a:gd name="T56" fmla="*/ 1095 w 2433"/>
              <a:gd name="T57" fmla="*/ 1175 h 1667"/>
              <a:gd name="T58" fmla="*/ 1053 w 2433"/>
              <a:gd name="T59" fmla="*/ 1198 h 1667"/>
              <a:gd name="T60" fmla="*/ 874 w 2433"/>
              <a:gd name="T61" fmla="*/ 971 h 1667"/>
              <a:gd name="T62" fmla="*/ 1169 w 2433"/>
              <a:gd name="T63" fmla="*/ 1555 h 166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3" h="1667">
                <a:moveTo>
                  <a:pt x="954" y="415"/>
                </a:moveTo>
                <a:cubicBezTo>
                  <a:pt x="884" y="330"/>
                  <a:pt x="757" y="306"/>
                  <a:pt x="661" y="359"/>
                </a:cubicBezTo>
                <a:cubicBezTo>
                  <a:pt x="587" y="400"/>
                  <a:pt x="540" y="479"/>
                  <a:pt x="540" y="564"/>
                </a:cubicBezTo>
                <a:cubicBezTo>
                  <a:pt x="540" y="592"/>
                  <a:pt x="517" y="615"/>
                  <a:pt x="489" y="615"/>
                </a:cubicBezTo>
                <a:cubicBezTo>
                  <a:pt x="460" y="615"/>
                  <a:pt x="438" y="592"/>
                  <a:pt x="438" y="564"/>
                </a:cubicBezTo>
                <a:cubicBezTo>
                  <a:pt x="438" y="442"/>
                  <a:pt x="504" y="329"/>
                  <a:pt x="612" y="269"/>
                </a:cubicBezTo>
                <a:cubicBezTo>
                  <a:pt x="750" y="193"/>
                  <a:pt x="932" y="228"/>
                  <a:pt x="1033" y="350"/>
                </a:cubicBezTo>
                <a:cubicBezTo>
                  <a:pt x="1051" y="371"/>
                  <a:pt x="1048" y="404"/>
                  <a:pt x="1026" y="422"/>
                </a:cubicBezTo>
                <a:cubicBezTo>
                  <a:pt x="1005" y="440"/>
                  <a:pt x="972" y="437"/>
                  <a:pt x="954" y="415"/>
                </a:cubicBezTo>
                <a:close/>
                <a:moveTo>
                  <a:pt x="2433" y="926"/>
                </a:moveTo>
                <a:cubicBezTo>
                  <a:pt x="2433" y="954"/>
                  <a:pt x="2410" y="977"/>
                  <a:pt x="2382" y="977"/>
                </a:cubicBezTo>
                <a:lnTo>
                  <a:pt x="1982" y="977"/>
                </a:lnTo>
                <a:cubicBezTo>
                  <a:pt x="1738" y="1316"/>
                  <a:pt x="1223" y="1643"/>
                  <a:pt x="1196" y="1660"/>
                </a:cubicBezTo>
                <a:cubicBezTo>
                  <a:pt x="1188" y="1665"/>
                  <a:pt x="1178" y="1667"/>
                  <a:pt x="1169" y="1667"/>
                </a:cubicBezTo>
                <a:cubicBezTo>
                  <a:pt x="1159" y="1667"/>
                  <a:pt x="1150" y="1665"/>
                  <a:pt x="1142" y="1660"/>
                </a:cubicBezTo>
                <a:cubicBezTo>
                  <a:pt x="1115" y="1643"/>
                  <a:pt x="596" y="1314"/>
                  <a:pt x="352" y="971"/>
                </a:cubicBezTo>
                <a:lnTo>
                  <a:pt x="51" y="971"/>
                </a:lnTo>
                <a:cubicBezTo>
                  <a:pt x="23" y="971"/>
                  <a:pt x="0" y="948"/>
                  <a:pt x="0" y="920"/>
                </a:cubicBezTo>
                <a:cubicBezTo>
                  <a:pt x="0" y="892"/>
                  <a:pt x="23" y="869"/>
                  <a:pt x="51" y="869"/>
                </a:cubicBezTo>
                <a:lnTo>
                  <a:pt x="290" y="869"/>
                </a:lnTo>
                <a:cubicBezTo>
                  <a:pt x="266" y="823"/>
                  <a:pt x="247" y="778"/>
                  <a:pt x="237" y="733"/>
                </a:cubicBezTo>
                <a:cubicBezTo>
                  <a:pt x="219" y="681"/>
                  <a:pt x="210" y="623"/>
                  <a:pt x="210" y="564"/>
                </a:cubicBezTo>
                <a:cubicBezTo>
                  <a:pt x="210" y="359"/>
                  <a:pt x="322" y="169"/>
                  <a:pt x="502" y="70"/>
                </a:cubicBezTo>
                <a:cubicBezTo>
                  <a:pt x="585" y="24"/>
                  <a:pt x="679" y="0"/>
                  <a:pt x="774" y="0"/>
                </a:cubicBezTo>
                <a:cubicBezTo>
                  <a:pt x="922" y="0"/>
                  <a:pt x="1064" y="58"/>
                  <a:pt x="1169" y="161"/>
                </a:cubicBezTo>
                <a:cubicBezTo>
                  <a:pt x="1274" y="58"/>
                  <a:pt x="1415" y="0"/>
                  <a:pt x="1563" y="0"/>
                </a:cubicBezTo>
                <a:cubicBezTo>
                  <a:pt x="1658" y="0"/>
                  <a:pt x="1752" y="24"/>
                  <a:pt x="1836" y="70"/>
                </a:cubicBezTo>
                <a:cubicBezTo>
                  <a:pt x="2016" y="170"/>
                  <a:pt x="2127" y="359"/>
                  <a:pt x="2127" y="564"/>
                </a:cubicBezTo>
                <a:cubicBezTo>
                  <a:pt x="2127" y="623"/>
                  <a:pt x="2118" y="681"/>
                  <a:pt x="2100" y="738"/>
                </a:cubicBezTo>
                <a:cubicBezTo>
                  <a:pt x="2090" y="783"/>
                  <a:pt x="2070" y="828"/>
                  <a:pt x="2045" y="875"/>
                </a:cubicBezTo>
                <a:lnTo>
                  <a:pt x="2382" y="875"/>
                </a:lnTo>
                <a:cubicBezTo>
                  <a:pt x="2410" y="874"/>
                  <a:pt x="2433" y="897"/>
                  <a:pt x="2433" y="926"/>
                </a:cubicBezTo>
                <a:close/>
                <a:moveTo>
                  <a:pt x="408" y="869"/>
                </a:moveTo>
                <a:lnTo>
                  <a:pt x="902" y="869"/>
                </a:lnTo>
                <a:cubicBezTo>
                  <a:pt x="919" y="869"/>
                  <a:pt x="935" y="877"/>
                  <a:pt x="944" y="892"/>
                </a:cubicBezTo>
                <a:lnTo>
                  <a:pt x="1052" y="1054"/>
                </a:lnTo>
                <a:lnTo>
                  <a:pt x="1387" y="545"/>
                </a:lnTo>
                <a:cubicBezTo>
                  <a:pt x="1398" y="529"/>
                  <a:pt x="1417" y="520"/>
                  <a:pt x="1436" y="522"/>
                </a:cubicBezTo>
                <a:cubicBezTo>
                  <a:pt x="1455" y="524"/>
                  <a:pt x="1471" y="537"/>
                  <a:pt x="1478" y="556"/>
                </a:cubicBezTo>
                <a:lnTo>
                  <a:pt x="1594" y="874"/>
                </a:lnTo>
                <a:lnTo>
                  <a:pt x="1927" y="874"/>
                </a:lnTo>
                <a:cubicBezTo>
                  <a:pt x="1962" y="819"/>
                  <a:pt x="1989" y="764"/>
                  <a:pt x="2001" y="711"/>
                </a:cubicBezTo>
                <a:cubicBezTo>
                  <a:pt x="2017" y="660"/>
                  <a:pt x="2025" y="612"/>
                  <a:pt x="2025" y="564"/>
                </a:cubicBezTo>
                <a:cubicBezTo>
                  <a:pt x="2025" y="396"/>
                  <a:pt x="1933" y="241"/>
                  <a:pt x="1786" y="160"/>
                </a:cubicBezTo>
                <a:cubicBezTo>
                  <a:pt x="1718" y="122"/>
                  <a:pt x="1641" y="102"/>
                  <a:pt x="1563" y="102"/>
                </a:cubicBezTo>
                <a:cubicBezTo>
                  <a:pt x="1426" y="102"/>
                  <a:pt x="1296" y="163"/>
                  <a:pt x="1208" y="269"/>
                </a:cubicBezTo>
                <a:cubicBezTo>
                  <a:pt x="1198" y="281"/>
                  <a:pt x="1184" y="288"/>
                  <a:pt x="1169" y="288"/>
                </a:cubicBezTo>
                <a:cubicBezTo>
                  <a:pt x="1153" y="288"/>
                  <a:pt x="1139" y="281"/>
                  <a:pt x="1129" y="269"/>
                </a:cubicBezTo>
                <a:cubicBezTo>
                  <a:pt x="1041" y="163"/>
                  <a:pt x="911" y="102"/>
                  <a:pt x="774" y="102"/>
                </a:cubicBezTo>
                <a:cubicBezTo>
                  <a:pt x="696" y="102"/>
                  <a:pt x="619" y="122"/>
                  <a:pt x="551" y="160"/>
                </a:cubicBezTo>
                <a:cubicBezTo>
                  <a:pt x="404" y="241"/>
                  <a:pt x="312" y="396"/>
                  <a:pt x="312" y="564"/>
                </a:cubicBezTo>
                <a:cubicBezTo>
                  <a:pt x="312" y="612"/>
                  <a:pt x="320" y="660"/>
                  <a:pt x="335" y="706"/>
                </a:cubicBezTo>
                <a:cubicBezTo>
                  <a:pt x="347" y="759"/>
                  <a:pt x="373" y="813"/>
                  <a:pt x="408" y="869"/>
                </a:cubicBezTo>
                <a:close/>
                <a:moveTo>
                  <a:pt x="1853" y="977"/>
                </a:moveTo>
                <a:lnTo>
                  <a:pt x="1558" y="977"/>
                </a:lnTo>
                <a:cubicBezTo>
                  <a:pt x="1537" y="977"/>
                  <a:pt x="1517" y="963"/>
                  <a:pt x="1510" y="943"/>
                </a:cubicBezTo>
                <a:lnTo>
                  <a:pt x="1416" y="686"/>
                </a:lnTo>
                <a:lnTo>
                  <a:pt x="1095" y="1175"/>
                </a:lnTo>
                <a:cubicBezTo>
                  <a:pt x="1086" y="1189"/>
                  <a:pt x="1070" y="1197"/>
                  <a:pt x="1053" y="1198"/>
                </a:cubicBezTo>
                <a:lnTo>
                  <a:pt x="1053" y="1198"/>
                </a:lnTo>
                <a:cubicBezTo>
                  <a:pt x="1036" y="1198"/>
                  <a:pt x="1020" y="1189"/>
                  <a:pt x="1010" y="1175"/>
                </a:cubicBezTo>
                <a:lnTo>
                  <a:pt x="874" y="971"/>
                </a:lnTo>
                <a:lnTo>
                  <a:pt x="481" y="971"/>
                </a:lnTo>
                <a:cubicBezTo>
                  <a:pt x="694" y="1234"/>
                  <a:pt x="1065" y="1488"/>
                  <a:pt x="1169" y="1555"/>
                </a:cubicBezTo>
                <a:cubicBezTo>
                  <a:pt x="1271" y="1488"/>
                  <a:pt x="1640" y="1237"/>
                  <a:pt x="1853" y="97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Arial" pitchFamily="34" charset="0"/>
              <a:ea typeface="微软雅黑" panose="020b0503020204020204" pitchFamily="34" charset="-122"/>
              <a:sym typeface="Arial" pitchFamily="34" charset="0"/>
            </a:endParaRPr>
          </a:p>
        </p:txBody>
      </p:sp>
      <p:sp>
        <p:nvSpPr>
          <p:cNvPr id="6" name="矩形: 圆角 5">
            <a:extLst>
              <a:ext uri="{FF2B5EF4-FFF2-40B4-BE49-F238E27FC236}">
                <a16:creationId xmlns:a16="http://schemas.microsoft.com/office/drawing/2014/main" id="{9F7ECF1B-BAD9-8347-A487-593A60ECA02F}"/>
              </a:ext>
            </a:extLst>
          </p:cNvPr>
          <p:cNvSpPr/>
          <p:nvPr/>
        </p:nvSpPr>
        <p:spPr>
          <a:xfrm>
            <a:off x="1265077" y="2227443"/>
            <a:ext cx="831271" cy="254572"/>
          </a:xfrm>
          <a:prstGeom prst="roundRect">
            <a:avLst>
              <a:gd name="adj" fmla="val 49321"/>
            </a:avLst>
          </a:prstGeom>
          <a:solidFill>
            <a:srgbClr val="1F5F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7" name="矩形: 圆角 6">
            <a:extLst>
              <a:ext uri="{FF2B5EF4-FFF2-40B4-BE49-F238E27FC236}">
                <a16:creationId xmlns:a16="http://schemas.microsoft.com/office/drawing/2014/main" id="{F8D2391B-F952-AA61-DDFF-64C700AC865D}"/>
              </a:ext>
            </a:extLst>
          </p:cNvPr>
          <p:cNvSpPr/>
          <p:nvPr/>
        </p:nvSpPr>
        <p:spPr>
          <a:xfrm>
            <a:off x="1315876" y="2213588"/>
            <a:ext cx="1514758" cy="291517"/>
          </a:xfrm>
          <a:prstGeom prst="roundRect">
            <a:avLst>
              <a:gd name="adj" fmla="val 49321"/>
            </a:avLst>
          </a:prstGeom>
          <a:gradFill>
            <a:gsLst>
              <a:gs pos="0">
                <a:schemeClr val="accent1">
                  <a:lumMod val="5000"/>
                  <a:lumOff val="95000"/>
                  <a:alpha val="0"/>
                </a:schemeClr>
              </a:gs>
              <a:gs pos="47000">
                <a:schemeClr val="accent1">
                  <a:lumMod val="20000"/>
                  <a:lumOff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8" name="文本框 7">
            <a:extLst>
              <a:ext uri="{FF2B5EF4-FFF2-40B4-BE49-F238E27FC236}">
                <a16:creationId xmlns:a16="http://schemas.microsoft.com/office/drawing/2014/main" id="{20DDC138-6DE2-3AC6-7C55-11424796A482}"/>
              </a:ext>
            </a:extLst>
          </p:cNvPr>
          <p:cNvSpPr txBox="1"/>
          <p:nvPr/>
        </p:nvSpPr>
        <p:spPr>
          <a:xfrm>
            <a:off x="1385148" y="2213589"/>
            <a:ext cx="2050030"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1F5FA0"/>
              </a:buClr>
            </a:pPr>
            <a:r>
              <a:rPr lang="en-US" altLang="zh-CN" sz="1400" b="1" err="1">
                <a:latin typeface="Arial" pitchFamily="34" charset="0"/>
                <a:ea typeface="微软雅黑" panose="020b0503020204020204" pitchFamily="34" charset="-122"/>
                <a:sym typeface="Arial" pitchFamily="34" charset="0"/>
              </a:rPr>
              <a:t>1.ARNI</a:t>
            </a:r>
            <a:endParaRPr lang="zh-CN" altLang="en-US" sz="1400" b="1">
              <a:latin typeface="Arial" pitchFamily="34" charset="0"/>
              <a:ea typeface="微软雅黑" panose="020b0503020204020204" pitchFamily="34" charset="-122"/>
              <a:sym typeface="Arial" pitchFamily="34" charset="0"/>
            </a:endParaRPr>
          </a:p>
        </p:txBody>
      </p:sp>
      <p:sp>
        <p:nvSpPr>
          <p:cNvPr id="9" name="矩形 8">
            <a:extLst>
              <a:ext uri="{FF2B5EF4-FFF2-40B4-BE49-F238E27FC236}">
                <a16:creationId xmlns:a16="http://schemas.microsoft.com/office/drawing/2014/main" id="{75327082-31BB-D415-49A3-A66A9F0D2BEE}"/>
              </a:ext>
            </a:extLst>
          </p:cNvPr>
          <p:cNvSpPr/>
          <p:nvPr/>
        </p:nvSpPr>
        <p:spPr>
          <a:xfrm>
            <a:off x="863598" y="2778018"/>
            <a:ext cx="3713747"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0" name="文本框 9">
            <a:extLst>
              <a:ext uri="{FF2B5EF4-FFF2-40B4-BE49-F238E27FC236}">
                <a16:creationId xmlns:a16="http://schemas.microsoft.com/office/drawing/2014/main" id="{A94D2907-AD3B-511D-F6AF-BCF164453218}"/>
              </a:ext>
            </a:extLst>
          </p:cNvPr>
          <p:cNvSpPr txBox="1"/>
          <p:nvPr/>
        </p:nvSpPr>
        <p:spPr>
          <a:xfrm>
            <a:off x="882073" y="2774554"/>
            <a:ext cx="3695271"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1</a:t>
            </a:r>
            <a:r>
              <a:rPr lang="zh-CN" altLang="en-US" sz="1400" b="1">
                <a:solidFill>
                  <a:schemeClr val="bg1"/>
                </a:solidFill>
                <a:latin typeface="Arial" pitchFamily="34" charset="0"/>
                <a:ea typeface="微软雅黑" panose="020b0503020204020204" pitchFamily="34" charset="-122"/>
                <a:sym typeface="Arial" pitchFamily="34" charset="0"/>
              </a:rPr>
              <a:t>、适应症</a:t>
            </a:r>
          </a:p>
        </p:txBody>
      </p:sp>
      <p:sp>
        <p:nvSpPr>
          <p:cNvPr id="11" name="矩形 10">
            <a:extLst>
              <a:ext uri="{FF2B5EF4-FFF2-40B4-BE49-F238E27FC236}">
                <a16:creationId xmlns:a16="http://schemas.microsoft.com/office/drawing/2014/main" id="{36DAD3A7-02ED-E432-D5D6-8AFEC33403E8}"/>
              </a:ext>
            </a:extLst>
          </p:cNvPr>
          <p:cNvSpPr/>
          <p:nvPr/>
        </p:nvSpPr>
        <p:spPr>
          <a:xfrm>
            <a:off x="863600" y="3240990"/>
            <a:ext cx="3713748" cy="2888348"/>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2" name="矩形 11">
            <a:extLst>
              <a:ext uri="{FF2B5EF4-FFF2-40B4-BE49-F238E27FC236}">
                <a16:creationId xmlns:a16="http://schemas.microsoft.com/office/drawing/2014/main" id="{4FB5BF2B-1AB8-B7CA-4CEA-FE39A19FE339}"/>
              </a:ext>
            </a:extLst>
          </p:cNvPr>
          <p:cNvSpPr/>
          <p:nvPr/>
        </p:nvSpPr>
        <p:spPr>
          <a:xfrm>
            <a:off x="5343236" y="2769207"/>
            <a:ext cx="6175664"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3" name="文本框 12">
            <a:extLst>
              <a:ext uri="{FF2B5EF4-FFF2-40B4-BE49-F238E27FC236}">
                <a16:creationId xmlns:a16="http://schemas.microsoft.com/office/drawing/2014/main" id="{1116151E-0CAA-D7F1-ECE8-7D1D2C1086A3}"/>
              </a:ext>
            </a:extLst>
          </p:cNvPr>
          <p:cNvSpPr txBox="1"/>
          <p:nvPr/>
        </p:nvSpPr>
        <p:spPr>
          <a:xfrm>
            <a:off x="5361710" y="2779599"/>
            <a:ext cx="6157190"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2</a:t>
            </a:r>
            <a:r>
              <a:rPr lang="zh-CN" altLang="en-US" sz="1400" b="1">
                <a:solidFill>
                  <a:schemeClr val="bg1"/>
                </a:solidFill>
                <a:latin typeface="Arial" pitchFamily="34" charset="0"/>
                <a:ea typeface="微软雅黑" panose="020b0503020204020204" pitchFamily="34" charset="-122"/>
                <a:sym typeface="Arial" pitchFamily="34" charset="0"/>
              </a:rPr>
              <a:t>、禁忌证</a:t>
            </a:r>
          </a:p>
        </p:txBody>
      </p:sp>
      <p:sp>
        <p:nvSpPr>
          <p:cNvPr id="14" name="矩形 13">
            <a:extLst>
              <a:ext uri="{FF2B5EF4-FFF2-40B4-BE49-F238E27FC236}">
                <a16:creationId xmlns:a16="http://schemas.microsoft.com/office/drawing/2014/main" id="{53F4E096-2BF4-C58A-FE10-EC9BEDB63B36}"/>
              </a:ext>
            </a:extLst>
          </p:cNvPr>
          <p:cNvSpPr/>
          <p:nvPr/>
        </p:nvSpPr>
        <p:spPr>
          <a:xfrm>
            <a:off x="5343236" y="3232178"/>
            <a:ext cx="6175664" cy="2901921"/>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5" name="文本框 14">
            <a:extLst>
              <a:ext uri="{FF2B5EF4-FFF2-40B4-BE49-F238E27FC236}">
                <a16:creationId xmlns:a16="http://schemas.microsoft.com/office/drawing/2014/main" id="{E7BE3689-DD31-8924-199F-F45D8442F37E}"/>
              </a:ext>
            </a:extLst>
          </p:cNvPr>
          <p:cNvSpPr txBox="1"/>
          <p:nvPr/>
        </p:nvSpPr>
        <p:spPr>
          <a:xfrm>
            <a:off x="902006" y="3752640"/>
            <a:ext cx="3643258" cy="17216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lnSpc>
                <a:spcPct val="150000"/>
              </a:lnSpc>
              <a:buFont typeface="+mj-ea"/>
              <a:buAutoNum type="circleNumDbPlain"/>
            </a:pPr>
            <a:r>
              <a:rPr lang="zh-CN" altLang="en-US" sz="1200">
                <a:latin typeface="+mn-ea"/>
                <a:sym typeface="Arial" pitchFamily="34" charset="0"/>
              </a:rPr>
              <a:t>对</a:t>
            </a:r>
            <a:r>
              <a:rPr lang="en-US" altLang="zh-CN" sz="1200" err="1">
                <a:latin typeface="+mn-ea"/>
                <a:sym typeface="Arial" pitchFamily="34" charset="0"/>
              </a:rPr>
              <a:t>NYHA</a:t>
            </a:r>
            <a:r>
              <a:rPr lang="zh-CN" altLang="en-US" sz="1200">
                <a:latin typeface="+mn-ea"/>
                <a:sym typeface="Arial" pitchFamily="34" charset="0"/>
              </a:rPr>
              <a:t>心功能</a:t>
            </a:r>
            <a:r>
              <a:rPr lang="en-US" altLang="zh-CN" sz="1200">
                <a:latin typeface="+mn-ea"/>
                <a:sym typeface="Arial" pitchFamily="34" charset="0"/>
              </a:rPr>
              <a:t>Ⅱ/Ⅲ</a:t>
            </a:r>
            <a:r>
              <a:rPr lang="zh-CN" altLang="en-US" sz="1200">
                <a:latin typeface="+mn-ea"/>
                <a:sym typeface="Arial" pitchFamily="34" charset="0"/>
              </a:rPr>
              <a:t>级的</a:t>
            </a:r>
            <a:r>
              <a:rPr lang="en-US" altLang="zh-CN" sz="1200" err="1">
                <a:latin typeface="+mn-ea"/>
                <a:sym typeface="Arial" pitchFamily="34" charset="0"/>
              </a:rPr>
              <a:t>HFrEF</a:t>
            </a:r>
            <a:r>
              <a:rPr lang="zh-CN" altLang="en-US" sz="1200">
                <a:latin typeface="+mn-ea"/>
                <a:sym typeface="Arial" pitchFamily="34" charset="0"/>
              </a:rPr>
              <a:t>患者，推荐使用</a:t>
            </a:r>
            <a:r>
              <a:rPr lang="en-US" altLang="zh-CN" sz="1200" err="1">
                <a:latin typeface="+mn-ea"/>
                <a:sym typeface="Arial" pitchFamily="34" charset="0"/>
              </a:rPr>
              <a:t>ARNI</a:t>
            </a:r>
            <a:r>
              <a:rPr lang="zh-CN" altLang="en-US" sz="1200">
                <a:latin typeface="+mn-ea"/>
                <a:sym typeface="Arial" pitchFamily="34" charset="0"/>
              </a:rPr>
              <a:t>降低心衰的发病率及死亡率（</a:t>
            </a:r>
            <a:r>
              <a:rPr lang="en-US" altLang="zh-CN" sz="1200">
                <a:latin typeface="+mn-ea"/>
                <a:sym typeface="Arial" pitchFamily="34" charset="0"/>
              </a:rPr>
              <a:t>Ⅰ</a:t>
            </a:r>
            <a:r>
              <a:rPr lang="zh-CN" altLang="en-US" sz="1200">
                <a:latin typeface="+mn-ea"/>
                <a:sym typeface="Arial" pitchFamily="34" charset="0"/>
              </a:rPr>
              <a:t>，</a:t>
            </a:r>
            <a:r>
              <a:rPr lang="en-US" altLang="zh-CN" sz="1200">
                <a:latin typeface="+mn-ea"/>
                <a:sym typeface="Arial" pitchFamily="34" charset="0"/>
              </a:rPr>
              <a:t>A</a:t>
            </a:r>
            <a:r>
              <a:rPr lang="zh-CN" altLang="en-US" sz="1200">
                <a:latin typeface="+mn-ea"/>
                <a:sym typeface="Arial" pitchFamily="34" charset="0"/>
              </a:rPr>
              <a:t>）。</a:t>
            </a:r>
            <a:endParaRPr lang="en-US" altLang="zh-CN" sz="1200">
              <a:latin typeface="+mn-ea"/>
              <a:sym typeface="Arial" pitchFamily="34" charset="0"/>
            </a:endParaRPr>
          </a:p>
          <a:p>
            <a:pPr marL="228600" indent="-228600">
              <a:lnSpc>
                <a:spcPct val="150000"/>
              </a:lnSpc>
              <a:buFont typeface="+mj-ea"/>
              <a:buAutoNum type="circleNumDbPlain"/>
            </a:pPr>
            <a:r>
              <a:rPr lang="zh-CN" altLang="en-US" sz="1200">
                <a:latin typeface="+mn-ea"/>
                <a:sym typeface="Arial" pitchFamily="34" charset="0"/>
              </a:rPr>
              <a:t>对</a:t>
            </a:r>
            <a:r>
              <a:rPr lang="en-US" altLang="zh-CN" sz="1200" err="1">
                <a:latin typeface="+mn-ea"/>
                <a:sym typeface="Arial" pitchFamily="34" charset="0"/>
              </a:rPr>
              <a:t>NYHA</a:t>
            </a:r>
            <a:r>
              <a:rPr lang="zh-CN" altLang="en-US" sz="1200">
                <a:latin typeface="+mn-ea"/>
                <a:sym typeface="Arial" pitchFamily="34" charset="0"/>
              </a:rPr>
              <a:t>心功能</a:t>
            </a:r>
            <a:r>
              <a:rPr lang="en-US" altLang="zh-CN" sz="1200">
                <a:latin typeface="+mn-ea"/>
                <a:sym typeface="Arial" pitchFamily="34" charset="0"/>
              </a:rPr>
              <a:t>Ⅱ/Ⅲ</a:t>
            </a:r>
            <a:r>
              <a:rPr lang="zh-CN" altLang="en-US" sz="1200">
                <a:latin typeface="+mn-ea"/>
                <a:sym typeface="Arial" pitchFamily="34" charset="0"/>
              </a:rPr>
              <a:t>级、接受</a:t>
            </a:r>
            <a:r>
              <a:rPr lang="en-US" altLang="zh-CN" sz="1200">
                <a:latin typeface="+mn-ea"/>
                <a:sym typeface="Arial" pitchFamily="34" charset="0"/>
              </a:rPr>
              <a:t>ACEI/ARB</a:t>
            </a:r>
            <a:r>
              <a:rPr lang="zh-CN" altLang="en-US" sz="1200">
                <a:latin typeface="+mn-ea"/>
                <a:sym typeface="Arial" pitchFamily="34" charset="0"/>
              </a:rPr>
              <a:t>治疗仍有症状的</a:t>
            </a:r>
            <a:r>
              <a:rPr lang="en-US" altLang="zh-CN" sz="1200" err="1">
                <a:latin typeface="+mn-ea"/>
                <a:sym typeface="Arial" pitchFamily="34" charset="0"/>
              </a:rPr>
              <a:t>HFrEF</a:t>
            </a:r>
            <a:r>
              <a:rPr lang="zh-CN" altLang="en-US" sz="1200">
                <a:latin typeface="+mn-ea"/>
                <a:sym typeface="Arial" pitchFamily="34" charset="0"/>
              </a:rPr>
              <a:t>患者，推荐使用</a:t>
            </a:r>
            <a:r>
              <a:rPr lang="en-US" altLang="zh-CN" sz="1200" err="1">
                <a:latin typeface="+mn-ea"/>
                <a:sym typeface="Arial" pitchFamily="34" charset="0"/>
              </a:rPr>
              <a:t>ARNI</a:t>
            </a:r>
            <a:r>
              <a:rPr lang="zh-CN" altLang="en-US" sz="1200">
                <a:latin typeface="+mn-ea"/>
                <a:sym typeface="Arial" pitchFamily="34" charset="0"/>
              </a:rPr>
              <a:t>替代</a:t>
            </a:r>
            <a:r>
              <a:rPr lang="en-US" altLang="zh-CN" sz="1200">
                <a:latin typeface="+mn-ea"/>
                <a:sym typeface="Arial" pitchFamily="34" charset="0"/>
              </a:rPr>
              <a:t>ACEI/ARB</a:t>
            </a:r>
            <a:r>
              <a:rPr lang="zh-CN" altLang="en-US" sz="1200">
                <a:latin typeface="+mn-ea"/>
                <a:sym typeface="Arial" pitchFamily="34" charset="0"/>
              </a:rPr>
              <a:t>，以进一步降低心衰发病率及死亡率（</a:t>
            </a:r>
            <a:r>
              <a:rPr lang="en-US" altLang="zh-CN" sz="1200">
                <a:latin typeface="+mn-ea"/>
                <a:sym typeface="Arial" pitchFamily="34" charset="0"/>
              </a:rPr>
              <a:t>Ⅰ</a:t>
            </a:r>
            <a:r>
              <a:rPr lang="zh-CN" altLang="en-US" sz="1200">
                <a:latin typeface="+mn-ea"/>
                <a:sym typeface="Arial" pitchFamily="34" charset="0"/>
              </a:rPr>
              <a:t>，</a:t>
            </a:r>
            <a:r>
              <a:rPr lang="en-US" altLang="zh-CN" sz="1200">
                <a:latin typeface="+mn-ea"/>
                <a:sym typeface="Arial" pitchFamily="34" charset="0"/>
              </a:rPr>
              <a:t>B</a:t>
            </a:r>
            <a:r>
              <a:rPr lang="zh-CN" altLang="en-US" sz="1200">
                <a:latin typeface="+mn-ea"/>
                <a:sym typeface="Arial" pitchFamily="34" charset="0"/>
              </a:rPr>
              <a:t>）。</a:t>
            </a:r>
          </a:p>
        </p:txBody>
      </p:sp>
      <p:sp>
        <p:nvSpPr>
          <p:cNvPr id="16" name="文本框 15">
            <a:extLst>
              <a:ext uri="{FF2B5EF4-FFF2-40B4-BE49-F238E27FC236}">
                <a16:creationId xmlns:a16="http://schemas.microsoft.com/office/drawing/2014/main" id="{991E0CD3-A6C6-0EF2-82E9-333A778E2C30}"/>
              </a:ext>
            </a:extLst>
          </p:cNvPr>
          <p:cNvSpPr txBox="1"/>
          <p:nvPr/>
        </p:nvSpPr>
        <p:spPr>
          <a:xfrm>
            <a:off x="5349069" y="3413501"/>
            <a:ext cx="6255386" cy="25526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a:latin typeface="+mn-ea"/>
                <a:sym typeface="Arial" pitchFamily="34" charset="0"/>
              </a:rPr>
              <a:t>1</a:t>
            </a:r>
            <a:r>
              <a:rPr lang="zh-CN" altLang="en-US" sz="1200">
                <a:latin typeface="+mn-ea"/>
                <a:sym typeface="Arial" pitchFamily="34" charset="0"/>
              </a:rPr>
              <a:t>）有血管神经性水肿病史；</a:t>
            </a:r>
            <a:endParaRPr lang="en-US" altLang="zh-CN" sz="1200">
              <a:latin typeface="+mn-ea"/>
              <a:sym typeface="Arial" pitchFamily="34" charset="0"/>
            </a:endParaRPr>
          </a:p>
          <a:p>
            <a:pPr>
              <a:lnSpc>
                <a:spcPct val="150000"/>
              </a:lnSpc>
            </a:pPr>
            <a:r>
              <a:rPr lang="en-US" altLang="zh-CN" sz="1200">
                <a:latin typeface="+mn-ea"/>
                <a:sym typeface="Arial" pitchFamily="34" charset="0"/>
              </a:rPr>
              <a:t>2</a:t>
            </a:r>
            <a:r>
              <a:rPr lang="zh-CN" altLang="en-US" sz="1200">
                <a:latin typeface="+mn-ea"/>
                <a:sym typeface="Arial" pitchFamily="34" charset="0"/>
              </a:rPr>
              <a:t>）双侧肾动脉严重狭窄；</a:t>
            </a:r>
            <a:endParaRPr lang="en-US" altLang="zh-CN" sz="1200">
              <a:latin typeface="+mn-ea"/>
              <a:sym typeface="Arial" pitchFamily="34" charset="0"/>
            </a:endParaRPr>
          </a:p>
          <a:p>
            <a:pPr>
              <a:lnSpc>
                <a:spcPct val="150000"/>
              </a:lnSpc>
            </a:pPr>
            <a:r>
              <a:rPr lang="en-US" altLang="zh-CN" sz="1200">
                <a:latin typeface="+mn-ea"/>
                <a:sym typeface="Arial" pitchFamily="34" charset="0"/>
              </a:rPr>
              <a:t>3</a:t>
            </a:r>
            <a:r>
              <a:rPr lang="zh-CN" altLang="en-US" sz="1200">
                <a:latin typeface="+mn-ea"/>
                <a:sym typeface="Arial" pitchFamily="34" charset="0"/>
              </a:rPr>
              <a:t>）妊娠妇女、哺乳期妇女；</a:t>
            </a:r>
          </a:p>
          <a:p>
            <a:pPr>
              <a:lnSpc>
                <a:spcPct val="150000"/>
              </a:lnSpc>
            </a:pPr>
            <a:r>
              <a:rPr lang="en-US" altLang="zh-CN" sz="1200">
                <a:latin typeface="+mn-ea"/>
                <a:sym typeface="Arial" pitchFamily="34" charset="0"/>
              </a:rPr>
              <a:t>4</a:t>
            </a:r>
            <a:r>
              <a:rPr lang="zh-CN" altLang="en-US" sz="1200">
                <a:latin typeface="+mn-ea"/>
                <a:sym typeface="Arial" pitchFamily="34" charset="0"/>
              </a:rPr>
              <a:t>）重度肝功能损害（</a:t>
            </a:r>
            <a:r>
              <a:rPr lang="en-US" altLang="zh-CN" sz="1200" err="1">
                <a:latin typeface="+mn-ea"/>
                <a:sym typeface="Arial" pitchFamily="34" charset="0"/>
              </a:rPr>
              <a:t>Child⁃Pugh</a:t>
            </a:r>
            <a:r>
              <a:rPr lang="zh-CN" altLang="en-US" sz="1200">
                <a:latin typeface="+mn-ea"/>
                <a:sym typeface="Arial" pitchFamily="34" charset="0"/>
              </a:rPr>
              <a:t>分级</a:t>
            </a:r>
            <a:r>
              <a:rPr lang="en-US" altLang="zh-CN" sz="1200">
                <a:latin typeface="+mn-ea"/>
                <a:sym typeface="Arial" pitchFamily="34" charset="0"/>
              </a:rPr>
              <a:t>C</a:t>
            </a:r>
            <a:r>
              <a:rPr lang="zh-CN" altLang="en-US" sz="1200">
                <a:latin typeface="+mn-ea"/>
                <a:sym typeface="Arial" pitchFamily="34" charset="0"/>
              </a:rPr>
              <a:t>级），胆汁性肝硬化和胆汁淤积；</a:t>
            </a:r>
            <a:endParaRPr lang="en-US" altLang="zh-CN" sz="1200">
              <a:latin typeface="+mn-ea"/>
              <a:sym typeface="Arial" pitchFamily="34" charset="0"/>
            </a:endParaRPr>
          </a:p>
          <a:p>
            <a:pPr>
              <a:lnSpc>
                <a:spcPct val="150000"/>
              </a:lnSpc>
            </a:pPr>
            <a:r>
              <a:rPr lang="en-US" altLang="zh-CN" sz="1200">
                <a:latin typeface="+mn-ea"/>
                <a:sym typeface="Arial" pitchFamily="34" charset="0"/>
              </a:rPr>
              <a:t>5</a:t>
            </a:r>
            <a:r>
              <a:rPr lang="zh-CN" altLang="en-US" sz="1200">
                <a:latin typeface="+mn-ea"/>
                <a:sym typeface="Arial" pitchFamily="34" charset="0"/>
              </a:rPr>
              <a:t>）已知对</a:t>
            </a:r>
            <a:r>
              <a:rPr lang="en-US" altLang="zh-CN" sz="1200">
                <a:latin typeface="+mn-ea"/>
                <a:sym typeface="Arial" pitchFamily="34" charset="0"/>
              </a:rPr>
              <a:t>ARB</a:t>
            </a:r>
            <a:r>
              <a:rPr lang="zh-CN" altLang="en-US" sz="1200">
                <a:latin typeface="+mn-ea"/>
                <a:sym typeface="Arial" pitchFamily="34" charset="0"/>
              </a:rPr>
              <a:t>或</a:t>
            </a:r>
            <a:r>
              <a:rPr lang="en-US" altLang="zh-CN" sz="1200" err="1">
                <a:latin typeface="+mn-ea"/>
                <a:sym typeface="Arial" pitchFamily="34" charset="0"/>
              </a:rPr>
              <a:t>ARNI</a:t>
            </a:r>
            <a:r>
              <a:rPr lang="zh-CN" altLang="en-US" sz="1200">
                <a:latin typeface="+mn-ea"/>
                <a:sym typeface="Arial" pitchFamily="34" charset="0"/>
              </a:rPr>
              <a:t>过敏。</a:t>
            </a:r>
            <a:endParaRPr lang="en-US" altLang="zh-CN" sz="1200">
              <a:latin typeface="+mn-ea"/>
              <a:sym typeface="Arial" pitchFamily="34" charset="0"/>
            </a:endParaRPr>
          </a:p>
          <a:p>
            <a:pPr marL="171450" indent="-171450">
              <a:lnSpc>
                <a:spcPct val="150000"/>
              </a:lnSpc>
              <a:buFont typeface="Wingdings" panose="05000000000000000000" pitchFamily="2" charset="2"/>
              <a:buChar char="n"/>
            </a:pPr>
            <a:r>
              <a:rPr lang="zh-CN" altLang="en-US" sz="1200" b="1">
                <a:solidFill>
                  <a:srgbClr val="C00000"/>
                </a:solidFill>
                <a:latin typeface="+mn-ea"/>
                <a:sym typeface="Arial" pitchFamily="34" charset="0"/>
              </a:rPr>
              <a:t>有以下情况者须慎用：</a:t>
            </a:r>
            <a:endParaRPr lang="en-US" altLang="zh-CN" sz="1200" b="1">
              <a:solidFill>
                <a:srgbClr val="C00000"/>
              </a:solidFill>
              <a:latin typeface="+mn-ea"/>
              <a:sym typeface="Arial" pitchFamily="34" charset="0"/>
            </a:endParaRPr>
          </a:p>
          <a:p>
            <a:pPr marL="228600" indent="-228600">
              <a:lnSpc>
                <a:spcPct val="150000"/>
              </a:lnSpc>
              <a:buFont typeface="+mj-ea"/>
              <a:buAutoNum type="circleNumDbPlain"/>
            </a:pPr>
            <a:r>
              <a:rPr lang="zh-CN" altLang="en-US" sz="1200">
                <a:latin typeface="+mn-ea"/>
                <a:sym typeface="Arial" pitchFamily="34" charset="0"/>
              </a:rPr>
              <a:t>血肌酐</a:t>
            </a:r>
            <a:r>
              <a:rPr lang="en-US" altLang="zh-CN" sz="1200">
                <a:latin typeface="+mn-ea"/>
                <a:sym typeface="Arial" pitchFamily="34" charset="0"/>
              </a:rPr>
              <a:t>&gt;221μmol/L</a:t>
            </a:r>
            <a:r>
              <a:rPr lang="zh-CN" altLang="en-US" sz="1200">
                <a:latin typeface="+mn-ea"/>
                <a:sym typeface="Arial" pitchFamily="34" charset="0"/>
              </a:rPr>
              <a:t>（</a:t>
            </a:r>
            <a:r>
              <a:rPr lang="en-US" altLang="zh-CN" sz="1200" err="1">
                <a:latin typeface="+mn-ea"/>
                <a:sym typeface="Arial" pitchFamily="34" charset="0"/>
              </a:rPr>
              <a:t>2.5mg/dl</a:t>
            </a:r>
            <a:r>
              <a:rPr lang="zh-CN" altLang="en-US" sz="1200">
                <a:latin typeface="+mn-ea"/>
                <a:sym typeface="Arial" pitchFamily="34" charset="0"/>
              </a:rPr>
              <a:t>）或</a:t>
            </a:r>
            <a:r>
              <a:rPr lang="en-US" altLang="zh-CN" sz="1200">
                <a:latin typeface="+mn-ea"/>
                <a:sym typeface="Arial" pitchFamily="34" charset="0"/>
              </a:rPr>
              <a:t>eGFR&lt;30ml·min</a:t>
            </a:r>
            <a:r>
              <a:rPr lang="en-US" altLang="zh-CN" sz="1200" baseline="30000" err="1">
                <a:latin typeface="+mn-ea"/>
                <a:sym typeface="Arial" pitchFamily="34" charset="0"/>
              </a:rPr>
              <a:t>-1</a:t>
            </a:r>
            <a:r>
              <a:rPr lang="en-US" altLang="zh-CN" sz="1200" err="1">
                <a:latin typeface="+mn-ea"/>
                <a:sym typeface="Arial" pitchFamily="34" charset="0"/>
              </a:rPr>
              <a:t>·1.73m</a:t>
            </a:r>
            <a:r>
              <a:rPr lang="en-US" altLang="zh-CN" sz="1200" baseline="30000" err="1">
                <a:latin typeface="+mn-ea"/>
                <a:sym typeface="Arial" pitchFamily="34" charset="0"/>
              </a:rPr>
              <a:t>-2</a:t>
            </a:r>
            <a:r>
              <a:rPr lang="zh-CN" altLang="en-US" sz="1200">
                <a:latin typeface="+mn-ea"/>
                <a:sym typeface="Arial" pitchFamily="34" charset="0"/>
              </a:rPr>
              <a:t>，</a:t>
            </a:r>
            <a:endParaRPr lang="en-US" altLang="zh-CN" sz="1200">
              <a:latin typeface="+mn-ea"/>
              <a:sym typeface="Arial" pitchFamily="34" charset="0"/>
            </a:endParaRPr>
          </a:p>
          <a:p>
            <a:pPr marL="228600" indent="-228600">
              <a:lnSpc>
                <a:spcPct val="150000"/>
              </a:lnSpc>
              <a:buFont typeface="+mj-ea"/>
              <a:buAutoNum type="circleNumDbPlain"/>
            </a:pPr>
            <a:r>
              <a:rPr lang="zh-CN" altLang="en-US" sz="1200">
                <a:latin typeface="+mn-ea"/>
                <a:sym typeface="Arial" pitchFamily="34" charset="0"/>
              </a:rPr>
              <a:t>血钾</a:t>
            </a:r>
            <a:r>
              <a:rPr lang="en-US" altLang="zh-CN" sz="1200">
                <a:latin typeface="+mn-ea"/>
                <a:sym typeface="Arial" pitchFamily="34" charset="0"/>
              </a:rPr>
              <a:t>&gt;5.0mmol/L</a:t>
            </a:r>
            <a:r>
              <a:rPr lang="zh-CN" altLang="en-US" sz="1200">
                <a:latin typeface="+mn-ea"/>
                <a:sym typeface="Arial" pitchFamily="34" charset="0"/>
              </a:rPr>
              <a:t>，</a:t>
            </a:r>
            <a:endParaRPr lang="en-US" altLang="zh-CN" sz="1200">
              <a:latin typeface="+mn-ea"/>
              <a:sym typeface="Arial" pitchFamily="34" charset="0"/>
            </a:endParaRPr>
          </a:p>
          <a:p>
            <a:pPr marL="228600" indent="-228600">
              <a:lnSpc>
                <a:spcPct val="150000"/>
              </a:lnSpc>
              <a:buFont typeface="+mj-ea"/>
              <a:buAutoNum type="circleNumDbPlain"/>
            </a:pPr>
            <a:r>
              <a:rPr lang="zh-CN" altLang="en-US" sz="1200">
                <a:latin typeface="+mn-ea"/>
                <a:sym typeface="Arial" pitchFamily="34" charset="0"/>
              </a:rPr>
              <a:t>症状性低血压或收缩压</a:t>
            </a:r>
            <a:r>
              <a:rPr lang="en-US" altLang="zh-CN" sz="1200">
                <a:latin typeface="+mn-ea"/>
                <a:sym typeface="Arial" pitchFamily="34" charset="0"/>
              </a:rPr>
              <a:t>&lt;95mmHg</a:t>
            </a:r>
            <a:r>
              <a:rPr lang="zh-CN" altLang="en-US" sz="1200">
                <a:latin typeface="+mn-ea"/>
                <a:sym typeface="Arial" pitchFamily="34" charset="0"/>
              </a:rPr>
              <a:t>。</a:t>
            </a:r>
            <a:endParaRPr lang="en-US" altLang="zh-CN" sz="1200">
              <a:latin typeface="+mn-ea"/>
              <a:sym typeface="Arial" pitchFamily="34" charset="0"/>
            </a:endParaRPr>
          </a:p>
        </p:txBody>
      </p:sp>
    </p:spTree>
    <p:extLst>
      <p:ext uri="{BB962C8B-B14F-4D97-AF65-F5344CB8AC3E}">
        <p14:creationId xmlns:p14="http://schemas.microsoft.com/office/powerpoint/2010/main" val="1718783625"/>
      </p:ext>
    </p:ext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a:extLst>
              <a:ext uri="{FF2B5EF4-FFF2-40B4-BE49-F238E27FC236}">
                <a16:creationId xmlns:a16="http://schemas.microsoft.com/office/drawing/2014/main" id="{5FCC16C0-8E5A-2499-38DA-ED40BCD4319C}"/>
              </a:ext>
            </a:extLst>
          </p:cNvPr>
          <p:cNvSpPr txBox="1"/>
          <p:nvPr/>
        </p:nvSpPr>
        <p:spPr>
          <a:xfrm>
            <a:off x="660400" y="584200"/>
            <a:ext cx="108585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460A9"/>
                </a:solidFill>
                <a:latin typeface="Arial" pitchFamily="34" charset="0"/>
                <a:ea typeface="微软雅黑" panose="020b0503020204020204" pitchFamily="34" charset="-122"/>
                <a:sym typeface="Arial" pitchFamily="34" charset="0"/>
              </a:rPr>
              <a:t>二、肾素</a:t>
            </a:r>
            <a:r>
              <a:rPr lang="en-US" altLang="zh-CN" sz="2400" b="1">
                <a:solidFill>
                  <a:srgbClr val="0460A9"/>
                </a:solidFill>
                <a:latin typeface="Arial" pitchFamily="34" charset="0"/>
                <a:ea typeface="微软雅黑" panose="020b0503020204020204" pitchFamily="34" charset="-122"/>
                <a:sym typeface="Arial" pitchFamily="34" charset="0"/>
              </a:rPr>
              <a:t>⁃</a:t>
            </a:r>
            <a:r>
              <a:rPr lang="zh-CN" altLang="en-US" sz="2400" b="1">
                <a:solidFill>
                  <a:srgbClr val="0460A9"/>
                </a:solidFill>
                <a:latin typeface="Arial" pitchFamily="34" charset="0"/>
                <a:ea typeface="微软雅黑" panose="020b0503020204020204" pitchFamily="34" charset="-122"/>
                <a:sym typeface="Arial" pitchFamily="34" charset="0"/>
              </a:rPr>
              <a:t>血管紧张素系统抑制剂（</a:t>
            </a:r>
            <a:r>
              <a:rPr lang="en-US" altLang="zh-CN" sz="2400" b="1" err="1">
                <a:solidFill>
                  <a:srgbClr val="0460A9"/>
                </a:solidFill>
                <a:latin typeface="Arial" pitchFamily="34" charset="0"/>
                <a:ea typeface="微软雅黑" panose="020b0503020204020204" pitchFamily="34" charset="-122"/>
                <a:sym typeface="Arial" pitchFamily="34" charset="0"/>
              </a:rPr>
              <a:t>RASI</a:t>
            </a:r>
            <a:r>
              <a:rPr lang="zh-CN" altLang="en-US" sz="2400" b="1">
                <a:solidFill>
                  <a:srgbClr val="0460A9"/>
                </a:solidFill>
                <a:latin typeface="Arial" pitchFamily="34" charset="0"/>
                <a:ea typeface="微软雅黑" panose="020b0503020204020204" pitchFamily="34" charset="-122"/>
                <a:sym typeface="Arial" pitchFamily="34" charset="0"/>
              </a:rPr>
              <a:t>）</a:t>
            </a:r>
          </a:p>
        </p:txBody>
      </p:sp>
      <p:sp>
        <p:nvSpPr>
          <p:cNvPr id="3" name="矩形 2">
            <a:extLst>
              <a:ext uri="{FF2B5EF4-FFF2-40B4-BE49-F238E27FC236}">
                <a16:creationId xmlns:a16="http://schemas.microsoft.com/office/drawing/2014/main" id="{5BDDAD34-C00B-121E-5855-CD44C81A9872}"/>
              </a:ext>
            </a:extLst>
          </p:cNvPr>
          <p:cNvSpPr/>
          <p:nvPr/>
        </p:nvSpPr>
        <p:spPr>
          <a:xfrm>
            <a:off x="856775" y="1132909"/>
            <a:ext cx="5201794"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4" name="文本框 3">
            <a:extLst>
              <a:ext uri="{FF2B5EF4-FFF2-40B4-BE49-F238E27FC236}">
                <a16:creationId xmlns:a16="http://schemas.microsoft.com/office/drawing/2014/main" id="{A99C1ABC-98DB-EBB0-6527-76E318298AE6}"/>
              </a:ext>
            </a:extLst>
          </p:cNvPr>
          <p:cNvSpPr txBox="1"/>
          <p:nvPr/>
        </p:nvSpPr>
        <p:spPr>
          <a:xfrm>
            <a:off x="875249" y="1143301"/>
            <a:ext cx="5183319"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3</a:t>
            </a:r>
            <a:r>
              <a:rPr lang="zh-CN" altLang="en-US" sz="1400" b="1">
                <a:solidFill>
                  <a:schemeClr val="bg1"/>
                </a:solidFill>
                <a:latin typeface="Arial" pitchFamily="34" charset="0"/>
                <a:ea typeface="微软雅黑" panose="020b0503020204020204" pitchFamily="34" charset="-122"/>
                <a:sym typeface="Arial" pitchFamily="34" charset="0"/>
              </a:rPr>
              <a:t>、应用方法</a:t>
            </a:r>
          </a:p>
        </p:txBody>
      </p:sp>
      <p:sp>
        <p:nvSpPr>
          <p:cNvPr id="5" name="矩形 4">
            <a:extLst>
              <a:ext uri="{FF2B5EF4-FFF2-40B4-BE49-F238E27FC236}">
                <a16:creationId xmlns:a16="http://schemas.microsoft.com/office/drawing/2014/main" id="{9C6FF656-24A7-2F25-675A-5B9B3B531ECF}"/>
              </a:ext>
            </a:extLst>
          </p:cNvPr>
          <p:cNvSpPr/>
          <p:nvPr/>
        </p:nvSpPr>
        <p:spPr>
          <a:xfrm>
            <a:off x="856775" y="1595880"/>
            <a:ext cx="10662124" cy="4533458"/>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6" name="文本框 5">
            <a:extLst>
              <a:ext uri="{FF2B5EF4-FFF2-40B4-BE49-F238E27FC236}">
                <a16:creationId xmlns:a16="http://schemas.microsoft.com/office/drawing/2014/main" id="{2E2108BF-E7B5-8A9D-6154-28815475BB10}"/>
              </a:ext>
            </a:extLst>
          </p:cNvPr>
          <p:cNvSpPr txBox="1"/>
          <p:nvPr/>
        </p:nvSpPr>
        <p:spPr>
          <a:xfrm>
            <a:off x="862608" y="1648868"/>
            <a:ext cx="10656291" cy="425808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nSpc>
                <a:spcPct val="150000"/>
              </a:lnSpc>
              <a:buFont typeface="Wingdings" panose="05000000000000000000" pitchFamily="2" charset="2"/>
              <a:buChar char="n"/>
            </a:pPr>
            <a:r>
              <a:rPr lang="zh-CN" altLang="en-US" sz="1300">
                <a:latin typeface="+mn-ea"/>
                <a:sym typeface="Arial" pitchFamily="34" charset="0"/>
              </a:rPr>
              <a:t>沙库巴曲缬沙坦起始剂量选择需个体化，</a:t>
            </a:r>
            <a:r>
              <a:rPr lang="zh-CN" altLang="en-US" sz="1300">
                <a:solidFill>
                  <a:srgbClr val="0460A9"/>
                </a:solidFill>
                <a:latin typeface="+mn-ea"/>
                <a:sym typeface="Arial" pitchFamily="34" charset="0"/>
              </a:rPr>
              <a:t>推荐起始剂量为</a:t>
            </a:r>
            <a:r>
              <a:rPr lang="en-US" altLang="zh-CN" sz="1300" err="1">
                <a:solidFill>
                  <a:srgbClr val="0460A9"/>
                </a:solidFill>
                <a:latin typeface="+mn-ea"/>
                <a:sym typeface="Arial" pitchFamily="34" charset="0"/>
              </a:rPr>
              <a:t>50mg</a:t>
            </a:r>
            <a:r>
              <a:rPr lang="zh-CN" altLang="en-US" sz="1300">
                <a:solidFill>
                  <a:srgbClr val="0460A9"/>
                </a:solidFill>
                <a:latin typeface="+mn-ea"/>
                <a:sym typeface="Arial" pitchFamily="34" charset="0"/>
              </a:rPr>
              <a:t>，</a:t>
            </a:r>
            <a:r>
              <a:rPr lang="en-US" altLang="zh-CN" sz="1300">
                <a:solidFill>
                  <a:srgbClr val="0460A9"/>
                </a:solidFill>
                <a:latin typeface="+mn-ea"/>
                <a:sym typeface="Arial" pitchFamily="34" charset="0"/>
              </a:rPr>
              <a:t>2</a:t>
            </a:r>
            <a:r>
              <a:rPr lang="zh-CN" altLang="en-US" sz="1300">
                <a:solidFill>
                  <a:srgbClr val="0460A9"/>
                </a:solidFill>
                <a:latin typeface="+mn-ea"/>
                <a:sym typeface="Arial" pitchFamily="34" charset="0"/>
              </a:rPr>
              <a:t>次</a:t>
            </a:r>
            <a:r>
              <a:rPr lang="en-US" altLang="zh-CN" sz="1300">
                <a:solidFill>
                  <a:srgbClr val="0460A9"/>
                </a:solidFill>
                <a:latin typeface="+mn-ea"/>
                <a:sym typeface="Arial" pitchFamily="34" charset="0"/>
              </a:rPr>
              <a:t>/d</a:t>
            </a:r>
            <a:r>
              <a:rPr lang="zh-CN" altLang="en-US" sz="1300">
                <a:solidFill>
                  <a:srgbClr val="0460A9"/>
                </a:solidFill>
                <a:latin typeface="+mn-ea"/>
                <a:sym typeface="Arial" pitchFamily="34" charset="0"/>
              </a:rPr>
              <a:t>，</a:t>
            </a:r>
            <a:r>
              <a:rPr lang="zh-CN" altLang="en-US" sz="1300">
                <a:latin typeface="+mn-ea"/>
                <a:sym typeface="Arial" pitchFamily="34" charset="0"/>
              </a:rPr>
              <a:t>包括下列患者：</a:t>
            </a:r>
            <a:endParaRPr lang="en-US" altLang="zh-CN" sz="1300">
              <a:latin typeface="+mn-ea"/>
              <a:sym typeface="Arial" pitchFamily="34" charset="0"/>
            </a:endParaRPr>
          </a:p>
          <a:p>
            <a:pPr marL="685800" lvl="1" indent="-228600">
              <a:lnSpc>
                <a:spcPct val="150000"/>
              </a:lnSpc>
              <a:buFont typeface="+mj-ea"/>
              <a:buAutoNum type="circleNumDbPlain"/>
            </a:pPr>
            <a:r>
              <a:rPr lang="zh-CN" altLang="en-US" sz="1300">
                <a:latin typeface="+mn-ea"/>
                <a:sym typeface="Arial" pitchFamily="34" charset="0"/>
              </a:rPr>
              <a:t>新诊断的心衰患者；</a:t>
            </a:r>
            <a:endParaRPr lang="en-US" altLang="zh-CN" sz="1300">
              <a:latin typeface="+mn-ea"/>
              <a:sym typeface="Arial" pitchFamily="34" charset="0"/>
            </a:endParaRPr>
          </a:p>
          <a:p>
            <a:pPr marL="685800" lvl="1" indent="-228600">
              <a:lnSpc>
                <a:spcPct val="150000"/>
              </a:lnSpc>
              <a:buFont typeface="+mj-ea"/>
              <a:buAutoNum type="circleNumDbPlain"/>
            </a:pPr>
            <a:r>
              <a:rPr lang="zh-CN" altLang="en-US" sz="1300">
                <a:latin typeface="+mn-ea"/>
                <a:sym typeface="Arial" pitchFamily="34" charset="0"/>
              </a:rPr>
              <a:t>未服用过</a:t>
            </a:r>
            <a:r>
              <a:rPr lang="en-US" altLang="zh-CN" sz="1300">
                <a:latin typeface="+mn-ea"/>
                <a:sym typeface="Arial" pitchFamily="34" charset="0"/>
              </a:rPr>
              <a:t>ACEI</a:t>
            </a:r>
            <a:r>
              <a:rPr lang="zh-CN" altLang="en-US" sz="1300">
                <a:latin typeface="+mn-ea"/>
                <a:sym typeface="Arial" pitchFamily="34" charset="0"/>
              </a:rPr>
              <a:t>或</a:t>
            </a:r>
            <a:r>
              <a:rPr lang="en-US" altLang="zh-CN" sz="1300">
                <a:latin typeface="+mn-ea"/>
                <a:sym typeface="Arial" pitchFamily="34" charset="0"/>
              </a:rPr>
              <a:t>ARB</a:t>
            </a:r>
            <a:r>
              <a:rPr lang="zh-CN" altLang="en-US" sz="1300">
                <a:latin typeface="+mn-ea"/>
                <a:sym typeface="Arial" pitchFamily="34" charset="0"/>
              </a:rPr>
              <a:t>的患者；</a:t>
            </a:r>
            <a:endParaRPr lang="en-US" altLang="zh-CN" sz="1300">
              <a:latin typeface="+mn-ea"/>
              <a:sym typeface="Arial" pitchFamily="34" charset="0"/>
            </a:endParaRPr>
          </a:p>
          <a:p>
            <a:pPr marL="685800" lvl="1" indent="-228600">
              <a:lnSpc>
                <a:spcPct val="150000"/>
              </a:lnSpc>
              <a:buFont typeface="+mj-ea"/>
              <a:buAutoNum type="circleNumDbPlain"/>
            </a:pPr>
            <a:r>
              <a:rPr lang="zh-CN" altLang="en-US" sz="1300">
                <a:latin typeface="+mn-ea"/>
                <a:sym typeface="Arial" pitchFamily="34" charset="0"/>
              </a:rPr>
              <a:t>既往使用低剂量或中等剂量的</a:t>
            </a:r>
            <a:r>
              <a:rPr lang="en-US" altLang="zh-CN" sz="1300">
                <a:latin typeface="+mn-ea"/>
                <a:sym typeface="Arial" pitchFamily="34" charset="0"/>
              </a:rPr>
              <a:t>ACEI</a:t>
            </a:r>
            <a:r>
              <a:rPr lang="zh-CN" altLang="en-US" sz="1300">
                <a:latin typeface="+mn-ea"/>
                <a:sym typeface="Arial" pitchFamily="34" charset="0"/>
              </a:rPr>
              <a:t>（≤</a:t>
            </a:r>
            <a:r>
              <a:rPr lang="en-US" altLang="zh-CN" sz="1300" err="1">
                <a:latin typeface="+mn-ea"/>
                <a:sym typeface="Arial" pitchFamily="34" charset="0"/>
              </a:rPr>
              <a:t>10mg/d</a:t>
            </a:r>
            <a:r>
              <a:rPr lang="zh-CN" altLang="en-US" sz="1300">
                <a:latin typeface="+mn-ea"/>
                <a:sym typeface="Arial" pitchFamily="34" charset="0"/>
              </a:rPr>
              <a:t>的依那普利或同等剂量的其他</a:t>
            </a:r>
            <a:r>
              <a:rPr lang="en-US" altLang="zh-CN" sz="1300">
                <a:latin typeface="+mn-ea"/>
                <a:sym typeface="Arial" pitchFamily="34" charset="0"/>
              </a:rPr>
              <a:t>ACEI</a:t>
            </a:r>
            <a:r>
              <a:rPr lang="zh-CN" altLang="en-US" sz="1300">
                <a:latin typeface="+mn-ea"/>
                <a:sym typeface="Arial" pitchFamily="34" charset="0"/>
              </a:rPr>
              <a:t>）</a:t>
            </a:r>
            <a:endParaRPr lang="en-US" altLang="zh-CN" sz="1300">
              <a:latin typeface="+mn-ea"/>
              <a:sym typeface="Arial" pitchFamily="34" charset="0"/>
            </a:endParaRPr>
          </a:p>
          <a:p>
            <a:pPr lvl="1">
              <a:lnSpc>
                <a:spcPct val="150000"/>
              </a:lnSpc>
            </a:pPr>
            <a:r>
              <a:rPr lang="zh-CN" altLang="en-US" sz="1300">
                <a:latin typeface="+mn-ea"/>
                <a:sym typeface="Arial" pitchFamily="34" charset="0"/>
              </a:rPr>
              <a:t>或</a:t>
            </a:r>
            <a:r>
              <a:rPr lang="en-US" altLang="zh-CN" sz="1300">
                <a:latin typeface="+mn-ea"/>
                <a:sym typeface="Arial" pitchFamily="34" charset="0"/>
              </a:rPr>
              <a:t>ARB</a:t>
            </a:r>
            <a:r>
              <a:rPr lang="zh-CN" altLang="en-US" sz="1300">
                <a:latin typeface="+mn-ea"/>
                <a:sym typeface="Arial" pitchFamily="34" charset="0"/>
              </a:rPr>
              <a:t>（≤</a:t>
            </a:r>
            <a:r>
              <a:rPr lang="en-US" altLang="zh-CN" sz="1300" err="1">
                <a:latin typeface="+mn-ea"/>
                <a:sym typeface="Arial" pitchFamily="34" charset="0"/>
              </a:rPr>
              <a:t>160mg/d</a:t>
            </a:r>
            <a:r>
              <a:rPr lang="zh-CN" altLang="en-US" sz="1300">
                <a:latin typeface="+mn-ea"/>
                <a:sym typeface="Arial" pitchFamily="34" charset="0"/>
              </a:rPr>
              <a:t>的缬沙坦或同等剂量的其他</a:t>
            </a:r>
            <a:r>
              <a:rPr lang="en-US" altLang="zh-CN" sz="1300">
                <a:latin typeface="+mn-ea"/>
                <a:sym typeface="Arial" pitchFamily="34" charset="0"/>
              </a:rPr>
              <a:t>ARB</a:t>
            </a:r>
            <a:r>
              <a:rPr lang="zh-CN" altLang="en-US" sz="1300">
                <a:latin typeface="+mn-ea"/>
                <a:sym typeface="Arial" pitchFamily="34" charset="0"/>
              </a:rPr>
              <a:t>）的患者；</a:t>
            </a:r>
            <a:endParaRPr lang="en-US" altLang="zh-CN" sz="1300">
              <a:latin typeface="+mn-ea"/>
              <a:sym typeface="Arial" pitchFamily="34" charset="0"/>
            </a:endParaRPr>
          </a:p>
          <a:p>
            <a:pPr marL="800100" lvl="1" indent="-342900">
              <a:lnSpc>
                <a:spcPct val="150000"/>
              </a:lnSpc>
              <a:buFont typeface="+mj-ea"/>
              <a:buAutoNum type="circleNumDbPlain" startAt="4"/>
            </a:pPr>
            <a:r>
              <a:rPr lang="zh-CN" altLang="en-US" sz="1300">
                <a:latin typeface="+mn-ea"/>
                <a:sym typeface="Arial" pitchFamily="34" charset="0"/>
              </a:rPr>
              <a:t>收缩压</a:t>
            </a:r>
            <a:r>
              <a:rPr lang="en-US" altLang="zh-CN" sz="1300" err="1">
                <a:latin typeface="+mn-ea"/>
                <a:sym typeface="Arial" pitchFamily="34" charset="0"/>
              </a:rPr>
              <a:t>100~110mmHg</a:t>
            </a:r>
            <a:r>
              <a:rPr lang="zh-CN" altLang="en-US" sz="1300">
                <a:latin typeface="+mn-ea"/>
                <a:sym typeface="Arial" pitchFamily="34" charset="0"/>
              </a:rPr>
              <a:t>的患者；</a:t>
            </a:r>
            <a:endParaRPr lang="en-US" altLang="zh-CN" sz="1300">
              <a:latin typeface="+mn-ea"/>
              <a:sym typeface="Arial" pitchFamily="34" charset="0"/>
            </a:endParaRPr>
          </a:p>
          <a:p>
            <a:pPr marL="800100" lvl="1" indent="-342900">
              <a:lnSpc>
                <a:spcPct val="150000"/>
              </a:lnSpc>
              <a:buFont typeface="+mj-ea"/>
              <a:buAutoNum type="circleNumDbPlain" startAt="4"/>
            </a:pPr>
            <a:r>
              <a:rPr lang="zh-CN" altLang="en-US" sz="1300">
                <a:latin typeface="+mn-ea"/>
                <a:sym typeface="Arial" pitchFamily="34" charset="0"/>
              </a:rPr>
              <a:t>中度肝功能损害（</a:t>
            </a:r>
            <a:r>
              <a:rPr lang="en-US" altLang="zh-CN" sz="1300" err="1">
                <a:latin typeface="+mn-ea"/>
                <a:sym typeface="Arial" pitchFamily="34" charset="0"/>
              </a:rPr>
              <a:t>Child⁃Pugh</a:t>
            </a:r>
            <a:r>
              <a:rPr lang="zh-CN" altLang="en-US" sz="1300">
                <a:latin typeface="+mn-ea"/>
                <a:sym typeface="Arial" pitchFamily="34" charset="0"/>
              </a:rPr>
              <a:t>分级</a:t>
            </a:r>
            <a:r>
              <a:rPr lang="en-US" altLang="zh-CN" sz="1300">
                <a:latin typeface="+mn-ea"/>
                <a:sym typeface="Arial" pitchFamily="34" charset="0"/>
              </a:rPr>
              <a:t>B</a:t>
            </a:r>
            <a:r>
              <a:rPr lang="zh-CN" altLang="en-US" sz="1300">
                <a:latin typeface="+mn-ea"/>
                <a:sym typeface="Arial" pitchFamily="34" charset="0"/>
              </a:rPr>
              <a:t>级）患者；</a:t>
            </a:r>
            <a:endParaRPr lang="en-US" altLang="zh-CN" sz="1300">
              <a:latin typeface="+mn-ea"/>
              <a:sym typeface="Arial" pitchFamily="34" charset="0"/>
            </a:endParaRPr>
          </a:p>
          <a:p>
            <a:pPr marL="800100" lvl="1" indent="-342900">
              <a:lnSpc>
                <a:spcPct val="150000"/>
              </a:lnSpc>
              <a:buFont typeface="+mj-ea"/>
              <a:buAutoNum type="circleNumDbPlain" startAt="4"/>
            </a:pPr>
            <a:r>
              <a:rPr lang="zh-CN" altLang="en-US" sz="1300">
                <a:latin typeface="+mn-ea"/>
                <a:sym typeface="Arial" pitchFamily="34" charset="0"/>
              </a:rPr>
              <a:t>年龄≥</a:t>
            </a:r>
            <a:r>
              <a:rPr lang="en-US" altLang="zh-CN" sz="1300">
                <a:latin typeface="+mn-ea"/>
                <a:sym typeface="Arial" pitchFamily="34" charset="0"/>
              </a:rPr>
              <a:t>75</a:t>
            </a:r>
            <a:r>
              <a:rPr lang="zh-CN" altLang="en-US" sz="1300">
                <a:latin typeface="+mn-ea"/>
                <a:sym typeface="Arial" pitchFamily="34" charset="0"/>
              </a:rPr>
              <a:t>岁的老年人。</a:t>
            </a:r>
            <a:endParaRPr lang="en-US" altLang="zh-CN" sz="1300">
              <a:latin typeface="+mn-ea"/>
              <a:sym typeface="Arial" pitchFamily="34" charset="0"/>
            </a:endParaRPr>
          </a:p>
          <a:p>
            <a:pPr marL="171450" indent="-171450">
              <a:lnSpc>
                <a:spcPct val="150000"/>
              </a:lnSpc>
              <a:buFont typeface="Wingdings" panose="05000000000000000000" pitchFamily="2" charset="2"/>
              <a:buChar char="n"/>
            </a:pPr>
            <a:r>
              <a:rPr lang="zh-CN" altLang="en-US" sz="1300">
                <a:solidFill>
                  <a:srgbClr val="0460A9"/>
                </a:solidFill>
                <a:latin typeface="+mn-ea"/>
                <a:sym typeface="Arial" pitchFamily="34" charset="0"/>
              </a:rPr>
              <a:t>对于收缩压</a:t>
            </a:r>
            <a:r>
              <a:rPr lang="en-US" altLang="zh-CN" sz="1300" err="1">
                <a:solidFill>
                  <a:srgbClr val="0460A9"/>
                </a:solidFill>
                <a:latin typeface="+mn-ea"/>
                <a:sym typeface="Arial" pitchFamily="34" charset="0"/>
              </a:rPr>
              <a:t>95~100mmHg</a:t>
            </a:r>
            <a:r>
              <a:rPr lang="zh-CN" altLang="en-US" sz="1300">
                <a:solidFill>
                  <a:srgbClr val="0460A9"/>
                </a:solidFill>
                <a:latin typeface="+mn-ea"/>
                <a:sym typeface="Arial" pitchFamily="34" charset="0"/>
              </a:rPr>
              <a:t>以及合并脏器功能损伤的高龄患者，起始剂量需降至</a:t>
            </a:r>
            <a:r>
              <a:rPr lang="en-US" altLang="zh-CN" sz="1300" err="1">
                <a:solidFill>
                  <a:srgbClr val="0460A9"/>
                </a:solidFill>
                <a:latin typeface="+mn-ea"/>
                <a:sym typeface="Arial" pitchFamily="34" charset="0"/>
              </a:rPr>
              <a:t>25mg</a:t>
            </a:r>
            <a:r>
              <a:rPr lang="zh-CN" altLang="en-US" sz="1300">
                <a:solidFill>
                  <a:srgbClr val="0460A9"/>
                </a:solidFill>
                <a:latin typeface="+mn-ea"/>
                <a:sym typeface="Arial" pitchFamily="34" charset="0"/>
              </a:rPr>
              <a:t>，</a:t>
            </a:r>
            <a:r>
              <a:rPr lang="en-US" altLang="zh-CN" sz="1300">
                <a:solidFill>
                  <a:srgbClr val="0460A9"/>
                </a:solidFill>
                <a:latin typeface="+mn-ea"/>
                <a:sym typeface="Arial" pitchFamily="34" charset="0"/>
              </a:rPr>
              <a:t>2</a:t>
            </a:r>
            <a:r>
              <a:rPr lang="zh-CN" altLang="en-US" sz="1300">
                <a:solidFill>
                  <a:srgbClr val="0460A9"/>
                </a:solidFill>
                <a:latin typeface="+mn-ea"/>
                <a:sym typeface="Arial" pitchFamily="34" charset="0"/>
              </a:rPr>
              <a:t>次</a:t>
            </a:r>
            <a:r>
              <a:rPr lang="en-US" altLang="zh-CN" sz="1300">
                <a:solidFill>
                  <a:srgbClr val="0460A9"/>
                </a:solidFill>
                <a:latin typeface="+mn-ea"/>
                <a:sym typeface="Arial" pitchFamily="34" charset="0"/>
              </a:rPr>
              <a:t>/d</a:t>
            </a:r>
            <a:r>
              <a:rPr lang="zh-CN" altLang="en-US" sz="1300">
                <a:solidFill>
                  <a:srgbClr val="0460A9"/>
                </a:solidFill>
                <a:latin typeface="+mn-ea"/>
                <a:sym typeface="Arial" pitchFamily="34" charset="0"/>
              </a:rPr>
              <a:t>。</a:t>
            </a:r>
            <a:endParaRPr lang="en-US" altLang="zh-CN" sz="1300">
              <a:solidFill>
                <a:srgbClr val="0460A9"/>
              </a:solidFill>
              <a:latin typeface="+mn-ea"/>
              <a:sym typeface="Arial" pitchFamily="34" charset="0"/>
            </a:endParaRPr>
          </a:p>
          <a:p>
            <a:pPr marL="171450" indent="-171450">
              <a:lnSpc>
                <a:spcPct val="150000"/>
              </a:lnSpc>
              <a:buFont typeface="Wingdings" panose="05000000000000000000" pitchFamily="2" charset="2"/>
              <a:buChar char="n"/>
            </a:pPr>
            <a:r>
              <a:rPr lang="zh-CN" altLang="en-US" sz="1300">
                <a:solidFill>
                  <a:srgbClr val="0460A9"/>
                </a:solidFill>
                <a:latin typeface="+mn-ea"/>
                <a:sym typeface="Arial" pitchFamily="34" charset="0"/>
              </a:rPr>
              <a:t>对于以下人群起始剂量可调整为</a:t>
            </a:r>
            <a:r>
              <a:rPr lang="en-US" altLang="zh-CN" sz="1300" err="1">
                <a:solidFill>
                  <a:srgbClr val="0460A9"/>
                </a:solidFill>
                <a:latin typeface="+mn-ea"/>
                <a:sym typeface="Arial" pitchFamily="34" charset="0"/>
              </a:rPr>
              <a:t>100mg</a:t>
            </a:r>
            <a:r>
              <a:rPr lang="zh-CN" altLang="en-US" sz="1300">
                <a:solidFill>
                  <a:srgbClr val="0460A9"/>
                </a:solidFill>
                <a:latin typeface="+mn-ea"/>
                <a:sym typeface="Arial" pitchFamily="34" charset="0"/>
              </a:rPr>
              <a:t>，</a:t>
            </a:r>
            <a:r>
              <a:rPr lang="en-US" altLang="zh-CN" sz="1300">
                <a:solidFill>
                  <a:srgbClr val="0460A9"/>
                </a:solidFill>
                <a:latin typeface="+mn-ea"/>
                <a:sym typeface="Arial" pitchFamily="34" charset="0"/>
              </a:rPr>
              <a:t>2</a:t>
            </a:r>
            <a:r>
              <a:rPr lang="zh-CN" altLang="en-US" sz="1300">
                <a:solidFill>
                  <a:srgbClr val="0460A9"/>
                </a:solidFill>
                <a:latin typeface="+mn-ea"/>
                <a:sym typeface="Arial" pitchFamily="34" charset="0"/>
              </a:rPr>
              <a:t>次</a:t>
            </a:r>
            <a:r>
              <a:rPr lang="en-US" altLang="zh-CN" sz="1300">
                <a:solidFill>
                  <a:srgbClr val="0460A9"/>
                </a:solidFill>
                <a:latin typeface="+mn-ea"/>
                <a:sym typeface="Arial" pitchFamily="34" charset="0"/>
              </a:rPr>
              <a:t>/d</a:t>
            </a:r>
            <a:r>
              <a:rPr lang="zh-CN" altLang="en-US" sz="1300">
                <a:latin typeface="+mn-ea"/>
                <a:sym typeface="Arial" pitchFamily="34" charset="0"/>
              </a:rPr>
              <a:t>：</a:t>
            </a:r>
            <a:endParaRPr lang="en-US" altLang="zh-CN" sz="1300">
              <a:latin typeface="+mn-ea"/>
              <a:sym typeface="Arial" pitchFamily="34" charset="0"/>
            </a:endParaRPr>
          </a:p>
          <a:p>
            <a:pPr>
              <a:lnSpc>
                <a:spcPct val="150000"/>
              </a:lnSpc>
            </a:pPr>
            <a:r>
              <a:rPr lang="zh-CN" altLang="en-US" sz="1300">
                <a:latin typeface="+mn-ea"/>
                <a:sym typeface="Arial" pitchFamily="34" charset="0"/>
              </a:rPr>
              <a:t>（</a:t>
            </a:r>
            <a:r>
              <a:rPr lang="en-US" altLang="zh-CN" sz="1300">
                <a:latin typeface="+mn-ea"/>
                <a:sym typeface="Arial" pitchFamily="34" charset="0"/>
              </a:rPr>
              <a:t>1</a:t>
            </a:r>
            <a:r>
              <a:rPr lang="zh-CN" altLang="en-US" sz="1300">
                <a:latin typeface="+mn-ea"/>
                <a:sym typeface="Arial" pitchFamily="34" charset="0"/>
              </a:rPr>
              <a:t>）合并高血压；</a:t>
            </a:r>
          </a:p>
          <a:p>
            <a:pPr>
              <a:lnSpc>
                <a:spcPct val="150000"/>
              </a:lnSpc>
            </a:pPr>
            <a:r>
              <a:rPr lang="zh-CN" altLang="en-US" sz="1300">
                <a:latin typeface="+mn-ea"/>
                <a:sym typeface="Arial" pitchFamily="34" charset="0"/>
              </a:rPr>
              <a:t>（</a:t>
            </a:r>
            <a:r>
              <a:rPr lang="en-US" altLang="zh-CN" sz="1300">
                <a:latin typeface="+mn-ea"/>
                <a:sym typeface="Arial" pitchFamily="34" charset="0"/>
              </a:rPr>
              <a:t>2</a:t>
            </a:r>
            <a:r>
              <a:rPr lang="zh-CN" altLang="en-US" sz="1300">
                <a:latin typeface="+mn-ea"/>
                <a:sym typeface="Arial" pitchFamily="34" charset="0"/>
              </a:rPr>
              <a:t>）既往服用中等以上剂量的</a:t>
            </a:r>
            <a:r>
              <a:rPr lang="en-US" altLang="zh-CN" sz="1300">
                <a:latin typeface="+mn-ea"/>
                <a:sym typeface="Arial" pitchFamily="34" charset="0"/>
              </a:rPr>
              <a:t>ACEI</a:t>
            </a:r>
            <a:r>
              <a:rPr lang="zh-CN" altLang="en-US" sz="1300">
                <a:latin typeface="+mn-ea"/>
                <a:sym typeface="Arial" pitchFamily="34" charset="0"/>
              </a:rPr>
              <a:t>（</a:t>
            </a:r>
            <a:r>
              <a:rPr lang="en-US" altLang="zh-CN" sz="1300">
                <a:latin typeface="+mn-ea"/>
                <a:sym typeface="Arial" pitchFamily="34" charset="0"/>
              </a:rPr>
              <a:t>&gt;10mg/d</a:t>
            </a:r>
            <a:r>
              <a:rPr lang="zh-CN" altLang="en-US" sz="1300">
                <a:latin typeface="+mn-ea"/>
                <a:sym typeface="Arial" pitchFamily="34" charset="0"/>
              </a:rPr>
              <a:t>的依那普利或同等剂量的其他</a:t>
            </a:r>
            <a:r>
              <a:rPr lang="en-US" altLang="zh-CN" sz="1300">
                <a:latin typeface="+mn-ea"/>
                <a:sym typeface="Arial" pitchFamily="34" charset="0"/>
              </a:rPr>
              <a:t>ACEI</a:t>
            </a:r>
            <a:r>
              <a:rPr lang="zh-CN" altLang="en-US" sz="1300">
                <a:latin typeface="+mn-ea"/>
                <a:sym typeface="Arial" pitchFamily="34" charset="0"/>
              </a:rPr>
              <a:t>）或</a:t>
            </a:r>
            <a:r>
              <a:rPr lang="en-US" altLang="zh-CN" sz="1300">
                <a:latin typeface="+mn-ea"/>
                <a:sym typeface="Arial" pitchFamily="34" charset="0"/>
              </a:rPr>
              <a:t>ARB</a:t>
            </a:r>
            <a:r>
              <a:rPr lang="zh-CN" altLang="en-US" sz="1300">
                <a:latin typeface="+mn-ea"/>
                <a:sym typeface="Arial" pitchFamily="34" charset="0"/>
              </a:rPr>
              <a:t>（</a:t>
            </a:r>
            <a:r>
              <a:rPr lang="en-US" altLang="zh-CN" sz="1300">
                <a:latin typeface="+mn-ea"/>
                <a:sym typeface="Arial" pitchFamily="34" charset="0"/>
              </a:rPr>
              <a:t>&gt;160mg/d</a:t>
            </a:r>
            <a:r>
              <a:rPr lang="zh-CN" altLang="en-US" sz="1300">
                <a:latin typeface="+mn-ea"/>
                <a:sym typeface="Arial" pitchFamily="34" charset="0"/>
              </a:rPr>
              <a:t>的缬沙坦或同等剂量的其他</a:t>
            </a:r>
            <a:r>
              <a:rPr lang="en-US" altLang="zh-CN" sz="1300">
                <a:latin typeface="+mn-ea"/>
                <a:sym typeface="Arial" pitchFamily="34" charset="0"/>
              </a:rPr>
              <a:t>ARB</a:t>
            </a:r>
            <a:r>
              <a:rPr lang="zh-CN" altLang="en-US" sz="1300">
                <a:latin typeface="+mn-ea"/>
                <a:sym typeface="Arial" pitchFamily="34" charset="0"/>
              </a:rPr>
              <a:t>）。</a:t>
            </a:r>
            <a:endParaRPr lang="en-US" altLang="zh-CN" sz="1300">
              <a:latin typeface="+mn-ea"/>
              <a:sym typeface="Arial" pitchFamily="34" charset="0"/>
            </a:endParaRPr>
          </a:p>
          <a:p>
            <a:pPr>
              <a:lnSpc>
                <a:spcPct val="150000"/>
              </a:lnSpc>
            </a:pPr>
            <a:r>
              <a:rPr lang="zh-CN" altLang="en-US" sz="1300">
                <a:solidFill>
                  <a:srgbClr val="C00000"/>
                </a:solidFill>
                <a:latin typeface="+mn-ea"/>
                <a:sym typeface="Arial" pitchFamily="34" charset="0"/>
              </a:rPr>
              <a:t>注意：</a:t>
            </a:r>
            <a:r>
              <a:rPr lang="zh-CN" altLang="en-US" sz="1300">
                <a:latin typeface="+mn-ea"/>
                <a:sym typeface="Arial" pitchFamily="34" charset="0"/>
              </a:rPr>
              <a:t>由</a:t>
            </a:r>
            <a:r>
              <a:rPr lang="en-US" altLang="zh-CN" sz="1300">
                <a:latin typeface="+mn-ea"/>
                <a:sym typeface="Arial" pitchFamily="34" charset="0"/>
              </a:rPr>
              <a:t>ACEI/ARB</a:t>
            </a:r>
            <a:r>
              <a:rPr lang="zh-CN" altLang="en-US" sz="1300">
                <a:latin typeface="+mn-ea"/>
                <a:sym typeface="Arial" pitchFamily="34" charset="0"/>
              </a:rPr>
              <a:t>转为</a:t>
            </a:r>
            <a:r>
              <a:rPr lang="en-US" altLang="zh-CN" sz="1300" err="1">
                <a:latin typeface="+mn-ea"/>
                <a:sym typeface="Arial" pitchFamily="34" charset="0"/>
              </a:rPr>
              <a:t>ARNI</a:t>
            </a:r>
            <a:r>
              <a:rPr lang="zh-CN" altLang="en-US" sz="1300">
                <a:latin typeface="+mn-ea"/>
                <a:sym typeface="Arial" pitchFamily="34" charset="0"/>
              </a:rPr>
              <a:t>治疗前患者血压需稳定，</a:t>
            </a:r>
            <a:r>
              <a:rPr lang="en-US" altLang="zh-CN" sz="1300" err="1">
                <a:solidFill>
                  <a:srgbClr val="C00000"/>
                </a:solidFill>
                <a:latin typeface="+mn-ea"/>
                <a:sym typeface="Arial" pitchFamily="34" charset="0"/>
              </a:rPr>
              <a:t>eGFR≥30ml·min</a:t>
            </a:r>
            <a:r>
              <a:rPr lang="en-US" altLang="zh-CN" sz="1300" baseline="30000" err="1">
                <a:solidFill>
                  <a:srgbClr val="C00000"/>
                </a:solidFill>
                <a:latin typeface="+mn-ea"/>
                <a:sym typeface="Arial" pitchFamily="34" charset="0"/>
              </a:rPr>
              <a:t>-1</a:t>
            </a:r>
            <a:r>
              <a:rPr lang="en-US" altLang="zh-CN" sz="1300" err="1">
                <a:solidFill>
                  <a:srgbClr val="C00000"/>
                </a:solidFill>
                <a:latin typeface="+mn-ea"/>
                <a:sym typeface="Arial" pitchFamily="34" charset="0"/>
              </a:rPr>
              <a:t>·1.73m</a:t>
            </a:r>
            <a:r>
              <a:rPr lang="en-US" altLang="zh-CN" sz="1300" baseline="30000" err="1">
                <a:solidFill>
                  <a:srgbClr val="C00000"/>
                </a:solidFill>
                <a:latin typeface="+mn-ea"/>
                <a:sym typeface="Arial" pitchFamily="34" charset="0"/>
              </a:rPr>
              <a:t>-2</a:t>
            </a:r>
            <a:r>
              <a:rPr lang="zh-CN" altLang="en-US" sz="1300">
                <a:solidFill>
                  <a:srgbClr val="C00000"/>
                </a:solidFill>
                <a:latin typeface="+mn-ea"/>
                <a:sym typeface="Arial" pitchFamily="34" charset="0"/>
              </a:rPr>
              <a:t>，并停用</a:t>
            </a:r>
            <a:r>
              <a:rPr lang="en-US" altLang="zh-CN" sz="1300" err="1">
                <a:solidFill>
                  <a:srgbClr val="C00000"/>
                </a:solidFill>
                <a:latin typeface="+mn-ea"/>
                <a:sym typeface="Arial" pitchFamily="34" charset="0"/>
              </a:rPr>
              <a:t>ACEI36h</a:t>
            </a:r>
            <a:r>
              <a:rPr lang="zh-CN" altLang="en-US" sz="1300">
                <a:latin typeface="+mn-ea"/>
                <a:sym typeface="Arial" pitchFamily="34" charset="0"/>
              </a:rPr>
              <a:t>，因为</a:t>
            </a:r>
            <a:r>
              <a:rPr lang="en-US" altLang="zh-CN" sz="1300" err="1">
                <a:latin typeface="+mn-ea"/>
                <a:sym typeface="Arial" pitchFamily="34" charset="0"/>
              </a:rPr>
              <a:t>ARNI</a:t>
            </a:r>
            <a:r>
              <a:rPr lang="zh-CN" altLang="en-US" sz="1300">
                <a:latin typeface="+mn-ea"/>
                <a:sym typeface="Arial" pitchFamily="34" charset="0"/>
              </a:rPr>
              <a:t>和</a:t>
            </a:r>
            <a:r>
              <a:rPr lang="en-US" altLang="zh-CN" sz="1300">
                <a:latin typeface="+mn-ea"/>
                <a:sym typeface="Arial" pitchFamily="34" charset="0"/>
              </a:rPr>
              <a:t>ACEI</a:t>
            </a:r>
            <a:r>
              <a:rPr lang="zh-CN" altLang="en-US" sz="1300">
                <a:latin typeface="+mn-ea"/>
                <a:sym typeface="Arial" pitchFamily="34" charset="0"/>
              </a:rPr>
              <a:t>联用会增加血管神经性水肿风险。</a:t>
            </a:r>
            <a:r>
              <a:rPr lang="zh-CN" altLang="en-US" sz="1300">
                <a:solidFill>
                  <a:srgbClr val="C00000"/>
                </a:solidFill>
                <a:latin typeface="+mn-ea"/>
                <a:sym typeface="Arial" pitchFamily="34" charset="0"/>
              </a:rPr>
              <a:t>每</a:t>
            </a:r>
            <a:r>
              <a:rPr lang="en-US" altLang="zh-CN" sz="1300">
                <a:solidFill>
                  <a:srgbClr val="C00000"/>
                </a:solidFill>
                <a:latin typeface="+mn-ea"/>
                <a:sym typeface="Arial" pitchFamily="34" charset="0"/>
              </a:rPr>
              <a:t>2~4</a:t>
            </a:r>
            <a:r>
              <a:rPr lang="zh-CN" altLang="en-US" sz="1300">
                <a:solidFill>
                  <a:srgbClr val="C00000"/>
                </a:solidFill>
                <a:latin typeface="+mn-ea"/>
                <a:sym typeface="Arial" pitchFamily="34" charset="0"/>
              </a:rPr>
              <a:t>周</a:t>
            </a:r>
            <a:r>
              <a:rPr lang="en-US" altLang="zh-CN" sz="1300" err="1">
                <a:solidFill>
                  <a:srgbClr val="C00000"/>
                </a:solidFill>
                <a:latin typeface="+mn-ea"/>
                <a:sym typeface="Arial" pitchFamily="34" charset="0"/>
              </a:rPr>
              <a:t>ARNI</a:t>
            </a:r>
            <a:r>
              <a:rPr lang="zh-CN" altLang="en-US" sz="1300">
                <a:solidFill>
                  <a:srgbClr val="C00000"/>
                </a:solidFill>
                <a:latin typeface="+mn-ea"/>
                <a:sym typeface="Arial" pitchFamily="34" charset="0"/>
              </a:rPr>
              <a:t>剂量加倍</a:t>
            </a:r>
            <a:r>
              <a:rPr lang="zh-CN" altLang="en-US" sz="1300">
                <a:latin typeface="+mn-ea"/>
                <a:sym typeface="Arial" pitchFamily="34" charset="0"/>
              </a:rPr>
              <a:t>，逐渐滴定至目标剂量（</a:t>
            </a:r>
            <a:r>
              <a:rPr lang="zh-CN" altLang="en-US" sz="1300" b="1">
                <a:solidFill>
                  <a:srgbClr val="C00000"/>
                </a:solidFill>
                <a:latin typeface="+mn-ea"/>
                <a:sym typeface="Arial" pitchFamily="34" charset="0"/>
              </a:rPr>
              <a:t>表</a:t>
            </a:r>
            <a:r>
              <a:rPr lang="en-US" altLang="zh-CN" sz="1300" b="1">
                <a:solidFill>
                  <a:srgbClr val="C00000"/>
                </a:solidFill>
                <a:latin typeface="+mn-ea"/>
                <a:sym typeface="Arial" pitchFamily="34" charset="0"/>
              </a:rPr>
              <a:t>6</a:t>
            </a:r>
            <a:r>
              <a:rPr lang="zh-CN" altLang="en-US" sz="1300">
                <a:latin typeface="+mn-ea"/>
                <a:sym typeface="Arial" pitchFamily="34" charset="0"/>
              </a:rPr>
              <a:t>），起始治疗和剂量调整后应监测血压、肾功能和血钾。</a:t>
            </a:r>
            <a:endParaRPr lang="en-US" altLang="zh-CN" sz="1300">
              <a:latin typeface="+mn-ea"/>
              <a:sym typeface="Arial" pitchFamily="34" charset="0"/>
            </a:endParaRPr>
          </a:p>
        </p:txBody>
      </p:sp>
      <p:pic>
        <p:nvPicPr>
          <p:cNvPr id="8" name="图片 7">
            <a:extLst>
              <a:ext uri="{FF2B5EF4-FFF2-40B4-BE49-F238E27FC236}">
                <a16:creationId xmlns:a16="http://schemas.microsoft.com/office/drawing/2014/main" id="{D4DD6E49-AC66-B69D-4523-C2696EC4E58A}"/>
              </a:ext>
            </a:extLst>
          </p:cNvPr>
          <p:cNvPicPr>
            <a:picLocks noChangeAspect="1"/>
          </p:cNvPicPr>
          <p:nvPr/>
        </p:nvPicPr>
        <p:blipFill>
          <a:blip r:embed="rId2"/>
          <a:stretch>
            <a:fillRect/>
          </a:stretch>
        </p:blipFill>
        <p:spPr>
          <a:xfrm>
            <a:off x="8172063" y="1802064"/>
            <a:ext cx="3030590" cy="2987365"/>
          </a:xfrm>
          <a:prstGeom prst="rect">
            <a:avLst/>
          </a:prstGeom>
        </p:spPr>
      </p:pic>
      <p:sp>
        <p:nvSpPr>
          <p:cNvPr id="9" name="文本框 8">
            <a:extLst>
              <a:ext uri="{FF2B5EF4-FFF2-40B4-BE49-F238E27FC236}">
                <a16:creationId xmlns:a16="http://schemas.microsoft.com/office/drawing/2014/main" id="{654EF367-FFF4-5ABC-87E8-52060A104D77}"/>
              </a:ext>
            </a:extLst>
          </p:cNvPr>
          <p:cNvSpPr txBox="1"/>
          <p:nvPr/>
        </p:nvSpPr>
        <p:spPr>
          <a:xfrm>
            <a:off x="10584379" y="1545136"/>
            <a:ext cx="892989"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a:solidFill>
                  <a:srgbClr val="0460A9"/>
                </a:solidFill>
                <a:latin typeface="微软雅黑" panose="020b0503020204020204" pitchFamily="34" charset="-122"/>
                <a:ea typeface="微软雅黑" panose="020b0503020204020204" pitchFamily="34" charset="-122"/>
              </a:rPr>
              <a:t>表</a:t>
            </a:r>
            <a:r>
              <a:rPr lang="en-US" altLang="zh-CN" sz="1400" b="1">
                <a:solidFill>
                  <a:srgbClr val="0460A9"/>
                </a:solidFill>
                <a:latin typeface="微软雅黑" panose="020b0503020204020204" pitchFamily="34" charset="-122"/>
                <a:ea typeface="微软雅黑" panose="020b0503020204020204" pitchFamily="34" charset="-122"/>
              </a:rPr>
              <a:t>6</a:t>
            </a:r>
            <a:endParaRPr lang="zh-CN" altLang="en-US" sz="1400" b="1">
              <a:solidFill>
                <a:srgbClr val="0460A9"/>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8226CD65-10F6-4603-D17D-37419CD8E44A}"/>
              </a:ext>
            </a:extLst>
          </p:cNvPr>
          <p:cNvSpPr txBox="1"/>
          <p:nvPr/>
        </p:nvSpPr>
        <p:spPr>
          <a:xfrm rot="19672943">
            <a:off x="474500" y="129004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0" name="文本框 9">
            <a:extLst>
              <a:ext uri="{FF2B5EF4-FFF2-40B4-BE49-F238E27FC236}">
                <a16:creationId xmlns:a16="http://schemas.microsoft.com/office/drawing/2014/main" id="{D737B968-D8C3-15AD-294E-99F000934ED3}"/>
              </a:ext>
            </a:extLst>
          </p:cNvPr>
          <p:cNvSpPr txBox="1"/>
          <p:nvPr/>
        </p:nvSpPr>
        <p:spPr>
          <a:xfrm rot="19672943">
            <a:off x="1033026" y="1818288"/>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1" name="文本框 10">
            <a:extLst>
              <a:ext uri="{FF2B5EF4-FFF2-40B4-BE49-F238E27FC236}">
                <a16:creationId xmlns:a16="http://schemas.microsoft.com/office/drawing/2014/main" id="{55A184A3-6099-6B6D-3518-0E3547FE166F}"/>
              </a:ext>
            </a:extLst>
          </p:cNvPr>
          <p:cNvSpPr txBox="1"/>
          <p:nvPr/>
        </p:nvSpPr>
        <p:spPr>
          <a:xfrm rot="19672943">
            <a:off x="1940304" y="2604178"/>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2" name="文本框 11">
            <a:extLst>
              <a:ext uri="{FF2B5EF4-FFF2-40B4-BE49-F238E27FC236}">
                <a16:creationId xmlns:a16="http://schemas.microsoft.com/office/drawing/2014/main" id="{833AF1BD-E5EA-7FC6-94A5-121723391A1A}"/>
              </a:ext>
            </a:extLst>
          </p:cNvPr>
          <p:cNvSpPr txBox="1"/>
          <p:nvPr/>
        </p:nvSpPr>
        <p:spPr>
          <a:xfrm rot="19672943">
            <a:off x="2879417" y="372994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3" name="文本框 12">
            <a:extLst>
              <a:ext uri="{FF2B5EF4-FFF2-40B4-BE49-F238E27FC236}">
                <a16:creationId xmlns:a16="http://schemas.microsoft.com/office/drawing/2014/main" id="{75211904-9FF5-D4E8-9D34-A537A7460704}"/>
              </a:ext>
            </a:extLst>
          </p:cNvPr>
          <p:cNvSpPr txBox="1"/>
          <p:nvPr/>
        </p:nvSpPr>
        <p:spPr>
          <a:xfrm rot="19672943">
            <a:off x="3724619" y="458997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4" name="文本框 13">
            <a:extLst>
              <a:ext uri="{FF2B5EF4-FFF2-40B4-BE49-F238E27FC236}">
                <a16:creationId xmlns:a16="http://schemas.microsoft.com/office/drawing/2014/main" id="{FDB4860C-01F5-0467-B365-616D69DB57E5}"/>
              </a:ext>
            </a:extLst>
          </p:cNvPr>
          <p:cNvSpPr txBox="1"/>
          <p:nvPr/>
        </p:nvSpPr>
        <p:spPr>
          <a:xfrm rot="19672943">
            <a:off x="4851553" y="5421191"/>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5" name="文本框 14">
            <a:extLst>
              <a:ext uri="{FF2B5EF4-FFF2-40B4-BE49-F238E27FC236}">
                <a16:creationId xmlns:a16="http://schemas.microsoft.com/office/drawing/2014/main" id="{95541BC1-9AF3-AD15-D25D-9986C409562D}"/>
              </a:ext>
            </a:extLst>
          </p:cNvPr>
          <p:cNvSpPr txBox="1"/>
          <p:nvPr/>
        </p:nvSpPr>
        <p:spPr>
          <a:xfrm rot="19672943">
            <a:off x="6806316" y="4258187"/>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6" name="文本框 15">
            <a:extLst>
              <a:ext uri="{FF2B5EF4-FFF2-40B4-BE49-F238E27FC236}">
                <a16:creationId xmlns:a16="http://schemas.microsoft.com/office/drawing/2014/main" id="{0883731C-7D8F-170E-601E-ECCA62FD454A}"/>
              </a:ext>
            </a:extLst>
          </p:cNvPr>
          <p:cNvSpPr txBox="1"/>
          <p:nvPr/>
        </p:nvSpPr>
        <p:spPr>
          <a:xfrm rot="19672943">
            <a:off x="8521433" y="306699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7" name="文本框 16">
            <a:extLst>
              <a:ext uri="{FF2B5EF4-FFF2-40B4-BE49-F238E27FC236}">
                <a16:creationId xmlns:a16="http://schemas.microsoft.com/office/drawing/2014/main" id="{002938DD-810D-0D4F-F607-37B6D9671870}"/>
              </a:ext>
            </a:extLst>
          </p:cNvPr>
          <p:cNvSpPr txBox="1"/>
          <p:nvPr/>
        </p:nvSpPr>
        <p:spPr>
          <a:xfrm rot="19672943">
            <a:off x="9902506" y="2010509"/>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Tree>
    <p:extLst>
      <p:ext uri="{BB962C8B-B14F-4D97-AF65-F5344CB8AC3E}">
        <p14:creationId xmlns:p14="http://schemas.microsoft.com/office/powerpoint/2010/main" val="58826319"/>
      </p:ext>
    </p:ext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5E9490AF-BE63-1B0F-8149-EC41CF310044}"/>
            </a:ext>
          </a:extLst>
        </p:cNvPr>
        <p:cNvGrpSpPr/>
        <p:nvPr/>
      </p:nvGrpSpPr>
      <p:grpSpPr>
        <a:xfrm>
          <a:off x="0" y="0"/>
          <a:ext cx="0" cy="0"/>
        </a:xfrm>
      </p:grpSpPr>
      <p:sp>
        <p:nvSpPr>
          <p:cNvPr id="30" name="文本框 29">
            <a:extLst>
              <a:ext uri="{FF2B5EF4-FFF2-40B4-BE49-F238E27FC236}">
                <a16:creationId xmlns:a16="http://schemas.microsoft.com/office/drawing/2014/main" id="{9F30176B-0A42-EF02-7BA4-0D8664FA0E4A}"/>
              </a:ext>
            </a:extLst>
          </p:cNvPr>
          <p:cNvSpPr txBox="1"/>
          <p:nvPr/>
        </p:nvSpPr>
        <p:spPr>
          <a:xfrm>
            <a:off x="660400" y="1179604"/>
            <a:ext cx="370541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a:solidFill>
                  <a:srgbClr val="0460A9"/>
                </a:solidFill>
                <a:effectLst/>
                <a:latin typeface="+mn-ea"/>
              </a:rPr>
              <a:t>4.</a:t>
            </a:r>
            <a:r>
              <a:rPr lang="zh-CN" altLang="en-US" sz="1600" b="1">
                <a:solidFill>
                  <a:srgbClr val="0460A9"/>
                </a:solidFill>
                <a:effectLst/>
                <a:latin typeface="+mn-ea"/>
              </a:rPr>
              <a:t>不良反应及处理</a:t>
            </a:r>
            <a:endParaRPr lang="zh-CN" altLang="en-US" sz="1600" b="1">
              <a:solidFill>
                <a:srgbClr val="0460A9"/>
              </a:solidFill>
              <a:latin typeface="+mn-ea"/>
            </a:endParaRPr>
          </a:p>
        </p:txBody>
      </p:sp>
      <p:graphicFrame>
        <p:nvGraphicFramePr>
          <p:cNvPr id="31" name="表格 30">
            <a:extLst>
              <a:ext uri="{FF2B5EF4-FFF2-40B4-BE49-F238E27FC236}">
                <a16:creationId xmlns:a16="http://schemas.microsoft.com/office/drawing/2014/main" id="{9861B3E7-4836-923B-627A-21552D49D75F}"/>
              </a:ext>
            </a:extLst>
          </p:cNvPr>
          <p:cNvGraphicFramePr>
            <a:graphicFrameLocks noGrp="1"/>
          </p:cNvGraphicFramePr>
          <p:nvPr>
            <p:extLst>
              <p:ext uri="{D42A27DB-BD31-4B8C-83A1-F6EECF244321}">
                <p14:modId xmlns:p14="http://schemas.microsoft.com/office/powerpoint/2010/main" val="242229344"/>
              </p:ext>
            </p:extLst>
          </p:nvPr>
        </p:nvGraphicFramePr>
        <p:xfrm>
          <a:off x="696026" y="1590213"/>
          <a:ext cx="10822874" cy="4346173"/>
        </p:xfrm>
        <a:graphic>
          <a:graphicData uri="http://schemas.openxmlformats.org/drawingml/2006/table">
            <a:tbl>
              <a:tblPr firstRow="1" bandRow="1">
                <a:tableStyleId>{5C22544A-7EE6-4342-B048-85BDC9FD1C3A}</a:tableStyleId>
              </a:tblPr>
              <a:tblGrid>
                <a:gridCol w="1646121">
                  <a:extLst>
                    <a:ext uri="{9D8B030D-6E8A-4147-A177-3AD203B41FA5}">
                      <a16:colId xmlns:a16="http://schemas.microsoft.com/office/drawing/2014/main" val="3916397287"/>
                    </a:ext>
                  </a:extLst>
                </a:gridCol>
                <a:gridCol w="9176753">
                  <a:extLst>
                    <a:ext uri="{9D8B030D-6E8A-4147-A177-3AD203B41FA5}">
                      <a16:colId xmlns:a16="http://schemas.microsoft.com/office/drawing/2014/main" val="3002033099"/>
                    </a:ext>
                  </a:extLst>
                </a:gridCol>
              </a:tblGrid>
              <a:tr h="320783">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200">
                          <a:latin typeface="Arial" pitchFamily="34" charset="0"/>
                          <a:ea typeface="微软雅黑" panose="020b0503020204020204" pitchFamily="34" charset="-122"/>
                          <a:sym typeface="Arial" pitchFamily="34" charset="0"/>
                        </a:rPr>
                        <a:t>不良反应</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rgbClr val="FF0000"/>
                    </a:solid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200">
                          <a:latin typeface="Arial" pitchFamily="34" charset="0"/>
                          <a:ea typeface="微软雅黑" panose="020b0503020204020204" pitchFamily="34" charset="-122"/>
                          <a:sym typeface="Arial" pitchFamily="34" charset="0"/>
                        </a:rPr>
                        <a:t>处理</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rgbClr val="1F5FA0"/>
                    </a:solidFill>
                  </a:tcPr>
                </a:tc>
                <a:extLst>
                  <a:ext uri="{0D108BD9-81ED-4DB2-BD59-A6C34878D82A}">
                    <a16:rowId xmlns:a16="http://schemas.microsoft.com/office/drawing/2014/main" val="1068759128"/>
                  </a:ext>
                </a:extLst>
              </a:tr>
              <a:tr h="1070598">
                <a:tc>
                  <a:txBody>
                    <a:bodyPr vert="horz" wrap="square"/>
                    <a:lstStyle/>
                    <a:p>
                      <a:pPr algn="l">
                        <a:lnSpc>
                          <a:spcPct val="150000"/>
                        </a:lnSpc>
                      </a:pPr>
                      <a:r>
                        <a:rPr lang="zh-CN" altLang="en-US" sz="1400">
                          <a:latin typeface="微软雅黑" panose="020b0503020204020204" pitchFamily="34" charset="-122"/>
                          <a:ea typeface="微软雅黑" panose="020b0503020204020204" pitchFamily="34" charset="-122"/>
                          <a:sym typeface="Arial" pitchFamily="34" charset="0"/>
                        </a:rPr>
                        <a:t>肾功能恶化</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marL="171450" indent="-171450" algn="l">
                        <a:lnSpc>
                          <a:spcPct val="150000"/>
                        </a:lnSpc>
                        <a:buClr>
                          <a:srgbClr val="0460A9"/>
                        </a:buClr>
                        <a:buSzPct val="75000"/>
                        <a:buFont typeface="Wingdings" panose="05000000000000000000" pitchFamily="2" charset="2"/>
                        <a:buChar char="n"/>
                      </a:pPr>
                      <a:r>
                        <a:rPr lang="zh-CN" altLang="en-US" sz="1400">
                          <a:latin typeface="微软雅黑" panose="020b0503020204020204" pitchFamily="34" charset="-122"/>
                          <a:ea typeface="微软雅黑" panose="020b0503020204020204" pitchFamily="34" charset="-122"/>
                          <a:sym typeface="Arial" pitchFamily="34" charset="0"/>
                        </a:rPr>
                        <a:t>如果肌酐较基线升高</a:t>
                      </a:r>
                      <a:r>
                        <a:rPr lang="en-US" altLang="zh-CN" sz="1400">
                          <a:solidFill>
                            <a:srgbClr val="C00000"/>
                          </a:solidFill>
                          <a:latin typeface="微软雅黑" panose="020b0503020204020204" pitchFamily="34" charset="-122"/>
                          <a:ea typeface="微软雅黑" panose="020b0503020204020204" pitchFamily="34" charset="-122"/>
                          <a:sym typeface="Arial" pitchFamily="34" charset="0"/>
                        </a:rPr>
                        <a:t>&gt;30%</a:t>
                      </a:r>
                      <a:r>
                        <a:rPr lang="zh-CN" altLang="en-US" sz="1400">
                          <a:latin typeface="微软雅黑" panose="020b0503020204020204" pitchFamily="34" charset="-122"/>
                          <a:ea typeface="微软雅黑" panose="020b0503020204020204" pitchFamily="34" charset="-122"/>
                          <a:sym typeface="Arial" pitchFamily="34" charset="0"/>
                        </a:rPr>
                        <a:t>，应减量；若升高</a:t>
                      </a:r>
                      <a:r>
                        <a:rPr lang="en-US" altLang="zh-CN" sz="1400">
                          <a:solidFill>
                            <a:srgbClr val="C00000"/>
                          </a:solidFill>
                          <a:latin typeface="微软雅黑" panose="020b0503020204020204" pitchFamily="34" charset="-122"/>
                          <a:ea typeface="微软雅黑" panose="020b0503020204020204" pitchFamily="34" charset="-122"/>
                          <a:sym typeface="Arial" pitchFamily="34" charset="0"/>
                        </a:rPr>
                        <a:t>&gt;50%</a:t>
                      </a:r>
                      <a:r>
                        <a:rPr lang="zh-CN" altLang="en-US" sz="1400">
                          <a:solidFill>
                            <a:srgbClr val="C00000"/>
                          </a:solidFill>
                          <a:latin typeface="微软雅黑" panose="020b0503020204020204" pitchFamily="34" charset="-122"/>
                          <a:ea typeface="微软雅黑" panose="020b0503020204020204" pitchFamily="34" charset="-122"/>
                          <a:sym typeface="Arial" pitchFamily="34" charset="0"/>
                        </a:rPr>
                        <a:t>，应停用</a:t>
                      </a:r>
                      <a:r>
                        <a:rPr lang="zh-CN" altLang="en-US" sz="1400">
                          <a:latin typeface="微软雅黑" panose="020b0503020204020204" pitchFamily="34" charset="-122"/>
                          <a:ea typeface="微软雅黑" panose="020b0503020204020204" pitchFamily="34" charset="-122"/>
                          <a:sym typeface="Arial" pitchFamily="34" charset="0"/>
                        </a:rPr>
                        <a:t>。</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445025003"/>
                  </a:ext>
                </a:extLst>
              </a:tr>
              <a:tr h="662947">
                <a:tc>
                  <a:txBody>
                    <a:bodyPr vert="horz" wrap="square"/>
                    <a:lstStyle/>
                    <a:p>
                      <a:pPr algn="l">
                        <a:lnSpc>
                          <a:spcPct val="150000"/>
                        </a:lnSpc>
                      </a:pPr>
                      <a:r>
                        <a:rPr lang="zh-CN" altLang="en-US" sz="1400">
                          <a:latin typeface="微软雅黑" panose="020b0503020204020204" pitchFamily="34" charset="-122"/>
                          <a:ea typeface="微软雅黑" panose="020b0503020204020204" pitchFamily="34" charset="-122"/>
                          <a:sym typeface="Arial" pitchFamily="34" charset="0"/>
                        </a:rPr>
                        <a:t>高钾血症</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marL="171450" indent="-171450" algn="l">
                        <a:lnSpc>
                          <a:spcPct val="150000"/>
                        </a:lnSpc>
                        <a:buClr>
                          <a:srgbClr val="0460A9"/>
                        </a:buClr>
                        <a:buSzPct val="75000"/>
                        <a:buFont typeface="Wingdings" panose="05000000000000000000" pitchFamily="2" charset="2"/>
                        <a:buChar char="n"/>
                      </a:pPr>
                      <a:r>
                        <a:rPr lang="zh-CN" altLang="en-US" sz="1400">
                          <a:latin typeface="微软雅黑" panose="020b0503020204020204" pitchFamily="34" charset="-122"/>
                          <a:ea typeface="微软雅黑" panose="020b0503020204020204" pitchFamily="34" charset="-122"/>
                          <a:sym typeface="Arial" pitchFamily="34" charset="0"/>
                        </a:rPr>
                        <a:t>血钾</a:t>
                      </a:r>
                      <a:r>
                        <a:rPr lang="en-US" altLang="zh-CN" sz="1400">
                          <a:solidFill>
                            <a:srgbClr val="C00000"/>
                          </a:solidFill>
                          <a:latin typeface="微软雅黑" panose="020b0503020204020204" pitchFamily="34" charset="-122"/>
                          <a:ea typeface="微软雅黑" panose="020b0503020204020204" pitchFamily="34" charset="-122"/>
                          <a:sym typeface="Arial" pitchFamily="34" charset="0"/>
                        </a:rPr>
                        <a:t>&gt;5.5mmol/L</a:t>
                      </a:r>
                      <a:r>
                        <a:rPr lang="zh-CN" altLang="en-US" sz="1400">
                          <a:latin typeface="微软雅黑" panose="020b0503020204020204" pitchFamily="34" charset="-122"/>
                          <a:ea typeface="微软雅黑" panose="020b0503020204020204" pitchFamily="34" charset="-122"/>
                          <a:sym typeface="Arial" pitchFamily="34" charset="0"/>
                        </a:rPr>
                        <a:t>，</a:t>
                      </a:r>
                      <a:r>
                        <a:rPr lang="zh-CN" altLang="en-US" sz="1400">
                          <a:solidFill>
                            <a:srgbClr val="C00000"/>
                          </a:solidFill>
                          <a:latin typeface="微软雅黑" panose="020b0503020204020204" pitchFamily="34" charset="-122"/>
                          <a:ea typeface="微软雅黑" panose="020b0503020204020204" pitchFamily="34" charset="-122"/>
                          <a:sym typeface="Arial" pitchFamily="34" charset="0"/>
                        </a:rPr>
                        <a:t>应停用</a:t>
                      </a:r>
                      <a:r>
                        <a:rPr lang="en-US" altLang="zh-CN" sz="1400" err="1">
                          <a:solidFill>
                            <a:srgbClr val="C00000"/>
                          </a:solidFill>
                          <a:latin typeface="微软雅黑" panose="020b0503020204020204" pitchFamily="34" charset="-122"/>
                          <a:ea typeface="微软雅黑" panose="020b0503020204020204" pitchFamily="34" charset="-122"/>
                          <a:sym typeface="Arial" pitchFamily="34" charset="0"/>
                        </a:rPr>
                        <a:t>ARNI</a:t>
                      </a:r>
                      <a:r>
                        <a:rPr lang="zh-CN" altLang="en-US" sz="1400">
                          <a:latin typeface="微软雅黑" panose="020b0503020204020204" pitchFamily="34" charset="-122"/>
                          <a:ea typeface="微软雅黑" panose="020b0503020204020204" pitchFamily="34" charset="-122"/>
                          <a:sym typeface="Arial" pitchFamily="34" charset="0"/>
                        </a:rPr>
                        <a:t>；</a:t>
                      </a:r>
                      <a:endParaRPr lang="en-US" altLang="zh-CN" sz="1400">
                        <a:latin typeface="微软雅黑" panose="020b0503020204020204" pitchFamily="34" charset="-122"/>
                        <a:ea typeface="微软雅黑" panose="020b0503020204020204" pitchFamily="34" charset="-122"/>
                        <a:sym typeface="Arial" pitchFamily="34" charset="0"/>
                      </a:endParaRPr>
                    </a:p>
                    <a:p>
                      <a:pPr marL="171450" indent="-171450" algn="l">
                        <a:lnSpc>
                          <a:spcPct val="150000"/>
                        </a:lnSpc>
                        <a:buClr>
                          <a:srgbClr val="0460A9"/>
                        </a:buClr>
                        <a:buSzPct val="75000"/>
                        <a:buFont typeface="Wingdings" panose="05000000000000000000" pitchFamily="2" charset="2"/>
                        <a:buChar char="n"/>
                      </a:pPr>
                      <a:r>
                        <a:rPr lang="zh-CN" altLang="en-US" sz="1400">
                          <a:latin typeface="微软雅黑" panose="020b0503020204020204" pitchFamily="34" charset="-122"/>
                          <a:ea typeface="微软雅黑" panose="020b0503020204020204" pitchFamily="34" charset="-122"/>
                          <a:sym typeface="Arial" pitchFamily="34" charset="0"/>
                        </a:rPr>
                        <a:t>血钾</a:t>
                      </a:r>
                      <a:r>
                        <a:rPr lang="en-US" altLang="zh-CN" sz="1400">
                          <a:latin typeface="微软雅黑" panose="020b0503020204020204" pitchFamily="34" charset="-122"/>
                          <a:ea typeface="微软雅黑" panose="020b0503020204020204" pitchFamily="34" charset="-122"/>
                          <a:sym typeface="Arial" pitchFamily="34" charset="0"/>
                        </a:rPr>
                        <a:t>&gt;6.0mmol/L</a:t>
                      </a:r>
                      <a:r>
                        <a:rPr lang="zh-CN" altLang="en-US" sz="1400">
                          <a:latin typeface="微软雅黑" panose="020b0503020204020204" pitchFamily="34" charset="-122"/>
                          <a:ea typeface="微软雅黑" panose="020b0503020204020204" pitchFamily="34" charset="-122"/>
                          <a:sym typeface="Arial" pitchFamily="34" charset="0"/>
                        </a:rPr>
                        <a:t>时，还应采取降低血钾的措施，如口服钾结合剂。</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725962"/>
                  </a:ext>
                </a:extLst>
              </a:tr>
              <a:tr h="1324565">
                <a:tc>
                  <a:txBody>
                    <a:bodyPr vert="horz" wrap="square"/>
                    <a:lstStyle/>
                    <a:p>
                      <a:pPr algn="l">
                        <a:lnSpc>
                          <a:spcPct val="150000"/>
                        </a:lnSpc>
                      </a:pPr>
                      <a:r>
                        <a:rPr lang="zh-CN" altLang="en-US" sz="1400">
                          <a:latin typeface="微软雅黑" panose="020b0503020204020204" pitchFamily="34" charset="-122"/>
                          <a:ea typeface="微软雅黑" panose="020b0503020204020204" pitchFamily="34" charset="-122"/>
                          <a:sym typeface="Arial" pitchFamily="34" charset="0"/>
                        </a:rPr>
                        <a:t>低血压</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marL="171450" indent="-171450" algn="l">
                        <a:lnSpc>
                          <a:spcPct val="150000"/>
                        </a:lnSpc>
                        <a:buClr>
                          <a:srgbClr val="0460A9"/>
                        </a:buClr>
                        <a:buSzPct val="75000"/>
                        <a:buFont typeface="Wingdings" panose="05000000000000000000" pitchFamily="2" charset="2"/>
                        <a:buChar char="n"/>
                      </a:pPr>
                      <a:r>
                        <a:rPr lang="zh-CN" altLang="en-US" sz="1400">
                          <a:latin typeface="微软雅黑" panose="020b0503020204020204" pitchFamily="34" charset="-122"/>
                          <a:ea typeface="微软雅黑" panose="020b0503020204020204" pitchFamily="34" charset="-122"/>
                          <a:sym typeface="Arial" pitchFamily="34" charset="0"/>
                        </a:rPr>
                        <a:t>对于症状性低血压，可先调整或停用其他有降压作用的药物；</a:t>
                      </a:r>
                      <a:endParaRPr lang="en-US" altLang="zh-CN" sz="1400">
                        <a:latin typeface="微软雅黑" panose="020b0503020204020204" pitchFamily="34" charset="-122"/>
                        <a:ea typeface="微软雅黑" panose="020b0503020204020204" pitchFamily="34" charset="-122"/>
                        <a:sym typeface="Arial" pitchFamily="34" charset="0"/>
                      </a:endParaRPr>
                    </a:p>
                    <a:p>
                      <a:pPr marL="171450" indent="-171450" algn="l">
                        <a:lnSpc>
                          <a:spcPct val="150000"/>
                        </a:lnSpc>
                        <a:buClr>
                          <a:srgbClr val="0460A9"/>
                        </a:buClr>
                        <a:buSzPct val="75000"/>
                        <a:buFont typeface="Wingdings" panose="05000000000000000000" pitchFamily="2" charset="2"/>
                        <a:buChar char="n"/>
                      </a:pPr>
                      <a:r>
                        <a:rPr lang="zh-CN" altLang="en-US" sz="1400">
                          <a:latin typeface="微软雅黑" panose="020b0503020204020204" pitchFamily="34" charset="-122"/>
                          <a:ea typeface="微软雅黑" panose="020b0503020204020204" pitchFamily="34" charset="-122"/>
                          <a:sym typeface="Arial" pitchFamily="34" charset="0"/>
                        </a:rPr>
                        <a:t>若无液体潴留，利尿剂可减量；</a:t>
                      </a:r>
                      <a:endParaRPr lang="en-US" altLang="zh-CN" sz="1400">
                        <a:latin typeface="微软雅黑" panose="020b0503020204020204" pitchFamily="34" charset="-122"/>
                        <a:ea typeface="微软雅黑" panose="020b0503020204020204" pitchFamily="34" charset="-122"/>
                        <a:sym typeface="Arial" pitchFamily="34" charset="0"/>
                      </a:endParaRPr>
                    </a:p>
                    <a:p>
                      <a:pPr marL="171450" indent="-171450" algn="l">
                        <a:lnSpc>
                          <a:spcPct val="150000"/>
                        </a:lnSpc>
                        <a:buClr>
                          <a:srgbClr val="0460A9"/>
                        </a:buClr>
                        <a:buSzPct val="75000"/>
                        <a:buFont typeface="Wingdings" panose="05000000000000000000" pitchFamily="2" charset="2"/>
                        <a:buChar char="n"/>
                      </a:pPr>
                      <a:r>
                        <a:rPr lang="zh-CN" altLang="en-US" sz="1400">
                          <a:latin typeface="微软雅黑" panose="020b0503020204020204" pitchFamily="34" charset="-122"/>
                          <a:ea typeface="微软雅黑" panose="020b0503020204020204" pitchFamily="34" charset="-122"/>
                          <a:sym typeface="Arial" pitchFamily="34" charset="0"/>
                        </a:rPr>
                        <a:t>若血钠</a:t>
                      </a:r>
                      <a:r>
                        <a:rPr lang="en-US" altLang="zh-CN" sz="1400">
                          <a:latin typeface="微软雅黑" panose="020b0503020204020204" pitchFamily="34" charset="-122"/>
                          <a:ea typeface="微软雅黑" panose="020b0503020204020204" pitchFamily="34" charset="-122"/>
                          <a:sym typeface="Arial" pitchFamily="34" charset="0"/>
                        </a:rPr>
                        <a:t>&lt;130mmol/L</a:t>
                      </a:r>
                      <a:r>
                        <a:rPr lang="zh-CN" altLang="en-US" sz="1400">
                          <a:latin typeface="微软雅黑" panose="020b0503020204020204" pitchFamily="34" charset="-122"/>
                          <a:ea typeface="微软雅黑" panose="020b0503020204020204" pitchFamily="34" charset="-122"/>
                          <a:sym typeface="Arial" pitchFamily="34" charset="0"/>
                        </a:rPr>
                        <a:t>，可增加食盐摄入；必要时暂时减少</a:t>
                      </a:r>
                      <a:r>
                        <a:rPr lang="en-US" altLang="zh-CN" sz="1400" err="1">
                          <a:latin typeface="微软雅黑" panose="020b0503020204020204" pitchFamily="34" charset="-122"/>
                          <a:ea typeface="微软雅黑" panose="020b0503020204020204" pitchFamily="34" charset="-122"/>
                          <a:sym typeface="Arial" pitchFamily="34" charset="0"/>
                        </a:rPr>
                        <a:t>ARNI</a:t>
                      </a:r>
                      <a:r>
                        <a:rPr lang="zh-CN" altLang="en-US" sz="1400">
                          <a:latin typeface="微软雅黑" panose="020b0503020204020204" pitchFamily="34" charset="-122"/>
                          <a:ea typeface="微软雅黑" panose="020b0503020204020204" pitchFamily="34" charset="-122"/>
                          <a:sym typeface="Arial" pitchFamily="34" charset="0"/>
                        </a:rPr>
                        <a:t>剂量。</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929741961"/>
                  </a:ext>
                </a:extLst>
              </a:tr>
              <a:tr h="366375">
                <a:tc>
                  <a:txBody>
                    <a:bodyPr vert="horz" wrap="square"/>
                    <a:lstStyle/>
                    <a:p>
                      <a:pPr algn="l">
                        <a:lnSpc>
                          <a:spcPct val="150000"/>
                        </a:lnSpc>
                      </a:pPr>
                      <a:r>
                        <a:rPr lang="zh-CN" altLang="en-US" sz="1400">
                          <a:latin typeface="微软雅黑" panose="020b0503020204020204" pitchFamily="34" charset="-122"/>
                          <a:ea typeface="微软雅黑" panose="020b0503020204020204" pitchFamily="34" charset="-122"/>
                          <a:sym typeface="Arial" pitchFamily="34" charset="0"/>
                        </a:rPr>
                        <a:t>干咳</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l">
                        <a:lnSpc>
                          <a:spcPct val="150000"/>
                        </a:lnSpc>
                      </a:pP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311392327"/>
                  </a:ext>
                </a:extLst>
              </a:tr>
              <a:tr h="562665">
                <a:tc>
                  <a:txBody>
                    <a:bodyPr vert="horz" wrap="square"/>
                    <a:lstStyle/>
                    <a:p>
                      <a:pPr algn="l">
                        <a:lnSpc>
                          <a:spcPct val="150000"/>
                        </a:lnSpc>
                      </a:pPr>
                      <a:r>
                        <a:rPr lang="zh-CN" altLang="en-US" sz="1400">
                          <a:latin typeface="微软雅黑" panose="020b0503020204020204" pitchFamily="34" charset="-122"/>
                          <a:ea typeface="微软雅黑" panose="020b0503020204020204" pitchFamily="34" charset="-122"/>
                          <a:sym typeface="Arial" pitchFamily="34" charset="0"/>
                        </a:rPr>
                        <a:t>血管神经性水肿</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algn="l">
                        <a:lnSpc>
                          <a:spcPct val="150000"/>
                        </a:lnSpc>
                      </a:pPr>
                      <a:r>
                        <a:rPr lang="zh-CN" altLang="en-US" sz="1400">
                          <a:latin typeface="微软雅黑" panose="020b0503020204020204" pitchFamily="34" charset="-122"/>
                          <a:ea typeface="微软雅黑" panose="020b0503020204020204" pitchFamily="34" charset="-122"/>
                          <a:sym typeface="Arial" pitchFamily="34" charset="0"/>
                        </a:rPr>
                        <a:t>发生血管神经性水肿患者终生禁用</a:t>
                      </a:r>
                      <a:r>
                        <a:rPr lang="en-US" altLang="zh-CN" sz="1400" err="1">
                          <a:latin typeface="微软雅黑" panose="020b0503020204020204" pitchFamily="34" charset="-122"/>
                          <a:ea typeface="微软雅黑" panose="020b0503020204020204" pitchFamily="34" charset="-122"/>
                          <a:sym typeface="Arial" pitchFamily="34" charset="0"/>
                        </a:rPr>
                        <a:t>ARNI</a:t>
                      </a:r>
                      <a:r>
                        <a:rPr lang="zh-CN" altLang="en-US" sz="1400">
                          <a:latin typeface="微软雅黑" panose="020b0503020204020204" pitchFamily="34" charset="-122"/>
                          <a:ea typeface="微软雅黑" panose="020b0503020204020204" pitchFamily="34" charset="-122"/>
                          <a:sym typeface="Arial" pitchFamily="34" charset="0"/>
                        </a:rPr>
                        <a:t>。</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207504015"/>
                  </a:ext>
                </a:extLst>
              </a:tr>
            </a:tbl>
          </a:graphicData>
        </a:graphic>
      </p:graphicFrame>
      <p:sp>
        <p:nvSpPr>
          <p:cNvPr id="3" name="文本框 2">
            <a:extLst>
              <a:ext uri="{FF2B5EF4-FFF2-40B4-BE49-F238E27FC236}">
                <a16:creationId xmlns:a16="http://schemas.microsoft.com/office/drawing/2014/main" id="{412D0E0F-39FD-9A88-E4FC-858284573FED}"/>
              </a:ext>
            </a:extLst>
          </p:cNvPr>
          <p:cNvSpPr txBox="1"/>
          <p:nvPr/>
        </p:nvSpPr>
        <p:spPr>
          <a:xfrm>
            <a:off x="660400" y="584200"/>
            <a:ext cx="108585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460A9"/>
                </a:solidFill>
                <a:latin typeface="Arial" pitchFamily="34" charset="0"/>
                <a:ea typeface="微软雅黑" panose="020b0503020204020204" pitchFamily="34" charset="-122"/>
                <a:sym typeface="Arial" pitchFamily="34" charset="0"/>
              </a:rPr>
              <a:t>二、肾素</a:t>
            </a:r>
            <a:r>
              <a:rPr lang="en-US" altLang="zh-CN" sz="2400" b="1">
                <a:solidFill>
                  <a:srgbClr val="0460A9"/>
                </a:solidFill>
                <a:latin typeface="Arial" pitchFamily="34" charset="0"/>
                <a:ea typeface="微软雅黑" panose="020b0503020204020204" pitchFamily="34" charset="-122"/>
                <a:sym typeface="Arial" pitchFamily="34" charset="0"/>
              </a:rPr>
              <a:t>⁃</a:t>
            </a:r>
            <a:r>
              <a:rPr lang="zh-CN" altLang="en-US" sz="2400" b="1">
                <a:solidFill>
                  <a:srgbClr val="0460A9"/>
                </a:solidFill>
                <a:latin typeface="Arial" pitchFamily="34" charset="0"/>
                <a:ea typeface="微软雅黑" panose="020b0503020204020204" pitchFamily="34" charset="-122"/>
                <a:sym typeface="Arial" pitchFamily="34" charset="0"/>
              </a:rPr>
              <a:t>血管紧张素系统抑制剂（</a:t>
            </a:r>
            <a:r>
              <a:rPr lang="en-US" altLang="zh-CN" sz="2400" b="1" err="1">
                <a:solidFill>
                  <a:srgbClr val="0460A9"/>
                </a:solidFill>
                <a:latin typeface="Arial" pitchFamily="34" charset="0"/>
                <a:ea typeface="微软雅黑" panose="020b0503020204020204" pitchFamily="34" charset="-122"/>
                <a:sym typeface="Arial" pitchFamily="34" charset="0"/>
              </a:rPr>
              <a:t>RASI</a:t>
            </a:r>
            <a:r>
              <a:rPr lang="zh-CN" altLang="en-US" sz="2400" b="1">
                <a:solidFill>
                  <a:srgbClr val="0460A9"/>
                </a:solidFill>
                <a:latin typeface="Arial" pitchFamily="34" charset="0"/>
                <a:ea typeface="微软雅黑" panose="020b0503020204020204" pitchFamily="34" charset="-122"/>
                <a:sym typeface="Arial" pitchFamily="34" charset="0"/>
              </a:rPr>
              <a:t>）</a:t>
            </a:r>
          </a:p>
        </p:txBody>
      </p:sp>
      <p:sp>
        <p:nvSpPr>
          <p:cNvPr id="2" name="文本框 1">
            <a:extLst>
              <a:ext uri="{FF2B5EF4-FFF2-40B4-BE49-F238E27FC236}">
                <a16:creationId xmlns:a16="http://schemas.microsoft.com/office/drawing/2014/main" id="{F3EADE71-F90A-F85A-F2CE-61EF774D7786}"/>
              </a:ext>
            </a:extLst>
          </p:cNvPr>
          <p:cNvSpPr txBox="1"/>
          <p:nvPr/>
        </p:nvSpPr>
        <p:spPr>
          <a:xfrm rot="19672943">
            <a:off x="474500" y="129004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4" name="文本框 3">
            <a:extLst>
              <a:ext uri="{FF2B5EF4-FFF2-40B4-BE49-F238E27FC236}">
                <a16:creationId xmlns:a16="http://schemas.microsoft.com/office/drawing/2014/main" id="{677BF63F-803D-82C4-10B4-869852707845}"/>
              </a:ext>
            </a:extLst>
          </p:cNvPr>
          <p:cNvSpPr txBox="1"/>
          <p:nvPr/>
        </p:nvSpPr>
        <p:spPr>
          <a:xfrm rot="19672943">
            <a:off x="1033026" y="1818288"/>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5" name="文本框 4">
            <a:extLst>
              <a:ext uri="{FF2B5EF4-FFF2-40B4-BE49-F238E27FC236}">
                <a16:creationId xmlns:a16="http://schemas.microsoft.com/office/drawing/2014/main" id="{CA238B13-F8C3-01D7-E2A6-459FC8612206}"/>
              </a:ext>
            </a:extLst>
          </p:cNvPr>
          <p:cNvSpPr txBox="1"/>
          <p:nvPr/>
        </p:nvSpPr>
        <p:spPr>
          <a:xfrm rot="19672943">
            <a:off x="1940304" y="2604178"/>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6" name="文本框 5">
            <a:extLst>
              <a:ext uri="{FF2B5EF4-FFF2-40B4-BE49-F238E27FC236}">
                <a16:creationId xmlns:a16="http://schemas.microsoft.com/office/drawing/2014/main" id="{E997C0EF-56C3-B0DC-F09C-C88366100022}"/>
              </a:ext>
            </a:extLst>
          </p:cNvPr>
          <p:cNvSpPr txBox="1"/>
          <p:nvPr/>
        </p:nvSpPr>
        <p:spPr>
          <a:xfrm rot="19672943">
            <a:off x="2879417" y="372994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7" name="文本框 6">
            <a:extLst>
              <a:ext uri="{FF2B5EF4-FFF2-40B4-BE49-F238E27FC236}">
                <a16:creationId xmlns:a16="http://schemas.microsoft.com/office/drawing/2014/main" id="{A655E756-9716-10DE-1087-7C13480A1CB1}"/>
              </a:ext>
            </a:extLst>
          </p:cNvPr>
          <p:cNvSpPr txBox="1"/>
          <p:nvPr/>
        </p:nvSpPr>
        <p:spPr>
          <a:xfrm rot="19672943">
            <a:off x="3724619" y="458997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8" name="文本框 7">
            <a:extLst>
              <a:ext uri="{FF2B5EF4-FFF2-40B4-BE49-F238E27FC236}">
                <a16:creationId xmlns:a16="http://schemas.microsoft.com/office/drawing/2014/main" id="{DB6BC47E-B8CB-EAD5-73BB-312DAF4543E0}"/>
              </a:ext>
            </a:extLst>
          </p:cNvPr>
          <p:cNvSpPr txBox="1"/>
          <p:nvPr/>
        </p:nvSpPr>
        <p:spPr>
          <a:xfrm rot="19672943">
            <a:off x="4851553" y="5421191"/>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9" name="文本框 8">
            <a:extLst>
              <a:ext uri="{FF2B5EF4-FFF2-40B4-BE49-F238E27FC236}">
                <a16:creationId xmlns:a16="http://schemas.microsoft.com/office/drawing/2014/main" id="{A133780B-3A8D-51F5-34E4-7CE4AA0DC47F}"/>
              </a:ext>
            </a:extLst>
          </p:cNvPr>
          <p:cNvSpPr txBox="1"/>
          <p:nvPr/>
        </p:nvSpPr>
        <p:spPr>
          <a:xfrm rot="19672943">
            <a:off x="6806316" y="4258187"/>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0" name="文本框 9">
            <a:extLst>
              <a:ext uri="{FF2B5EF4-FFF2-40B4-BE49-F238E27FC236}">
                <a16:creationId xmlns:a16="http://schemas.microsoft.com/office/drawing/2014/main" id="{A2A21183-96C1-1DB2-9764-10B9D93A9642}"/>
              </a:ext>
            </a:extLst>
          </p:cNvPr>
          <p:cNvSpPr txBox="1"/>
          <p:nvPr/>
        </p:nvSpPr>
        <p:spPr>
          <a:xfrm rot="19672943">
            <a:off x="8521433" y="306699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1" name="文本框 10">
            <a:extLst>
              <a:ext uri="{FF2B5EF4-FFF2-40B4-BE49-F238E27FC236}">
                <a16:creationId xmlns:a16="http://schemas.microsoft.com/office/drawing/2014/main" id="{ED3F10D2-D508-D973-FB6B-68576687129B}"/>
              </a:ext>
            </a:extLst>
          </p:cNvPr>
          <p:cNvSpPr txBox="1"/>
          <p:nvPr/>
        </p:nvSpPr>
        <p:spPr>
          <a:xfrm rot="19672943">
            <a:off x="9902506" y="2010509"/>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Tree>
    <p:custDataLst>
      <p:tags r:id="rId3"/>
    </p:custDataLst>
    <p:extLst>
      <p:ext uri="{BB962C8B-B14F-4D97-AF65-F5344CB8AC3E}">
        <p14:creationId xmlns:p14="http://schemas.microsoft.com/office/powerpoint/2010/main" val="4170553824"/>
      </p:ext>
    </p:ext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A0DE3DFA-FAB3-3CA1-B70D-F06F4BA1CC69}"/>
            </a:ext>
          </a:extLst>
        </p:cNvPr>
        <p:cNvGrpSpPr/>
        <p:nvPr/>
      </p:nvGrpSpPr>
      <p:grpSpPr>
        <a:xfrm>
          <a:off x="0" y="0"/>
          <a:ext cx="0" cy="0"/>
        </a:xfrm>
      </p:grpSpPr>
      <p:sp>
        <p:nvSpPr>
          <p:cNvPr id="2" name="文本框 1">
            <a:extLst>
              <a:ext uri="{FF2B5EF4-FFF2-40B4-BE49-F238E27FC236}">
                <a16:creationId xmlns:a16="http://schemas.microsoft.com/office/drawing/2014/main" id="{C561DDA5-A0D6-D2BB-9388-D5AD55B7C96E}"/>
              </a:ext>
            </a:extLst>
          </p:cNvPr>
          <p:cNvSpPr txBox="1"/>
          <p:nvPr/>
        </p:nvSpPr>
        <p:spPr>
          <a:xfrm>
            <a:off x="660400" y="584200"/>
            <a:ext cx="108585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460A9"/>
                </a:solidFill>
                <a:latin typeface="Arial" pitchFamily="34" charset="0"/>
                <a:ea typeface="微软雅黑" panose="020b0503020204020204" pitchFamily="34" charset="-122"/>
                <a:sym typeface="Arial" pitchFamily="34" charset="0"/>
              </a:rPr>
              <a:t>二、肾素</a:t>
            </a:r>
            <a:r>
              <a:rPr lang="en-US" altLang="zh-CN" sz="2400" b="1">
                <a:solidFill>
                  <a:srgbClr val="0460A9"/>
                </a:solidFill>
                <a:latin typeface="Arial" pitchFamily="34" charset="0"/>
                <a:ea typeface="微软雅黑" panose="020b0503020204020204" pitchFamily="34" charset="-122"/>
                <a:sym typeface="Arial" pitchFamily="34" charset="0"/>
              </a:rPr>
              <a:t>⁃</a:t>
            </a:r>
            <a:r>
              <a:rPr lang="zh-CN" altLang="en-US" sz="2400" b="1">
                <a:solidFill>
                  <a:srgbClr val="0460A9"/>
                </a:solidFill>
                <a:latin typeface="Arial" pitchFamily="34" charset="0"/>
                <a:ea typeface="微软雅黑" panose="020b0503020204020204" pitchFamily="34" charset="-122"/>
                <a:sym typeface="Arial" pitchFamily="34" charset="0"/>
              </a:rPr>
              <a:t>血管紧张素系统抑制剂（</a:t>
            </a:r>
            <a:r>
              <a:rPr lang="en-US" altLang="zh-CN" sz="2400" b="1" err="1">
                <a:solidFill>
                  <a:srgbClr val="0460A9"/>
                </a:solidFill>
                <a:latin typeface="Arial" pitchFamily="34" charset="0"/>
                <a:ea typeface="微软雅黑" panose="020b0503020204020204" pitchFamily="34" charset="-122"/>
                <a:sym typeface="Arial" pitchFamily="34" charset="0"/>
              </a:rPr>
              <a:t>RASI</a:t>
            </a:r>
            <a:r>
              <a:rPr lang="zh-CN" altLang="en-US" sz="2400" b="1">
                <a:solidFill>
                  <a:srgbClr val="0460A9"/>
                </a:solidFill>
                <a:latin typeface="Arial" pitchFamily="34" charset="0"/>
                <a:ea typeface="微软雅黑" panose="020b0503020204020204" pitchFamily="34" charset="-122"/>
                <a:sym typeface="Arial" pitchFamily="34" charset="0"/>
              </a:rPr>
              <a:t>）</a:t>
            </a:r>
          </a:p>
        </p:txBody>
      </p:sp>
      <p:sp>
        <p:nvSpPr>
          <p:cNvPr id="3" name="文本框 2">
            <a:extLst>
              <a:ext uri="{FF2B5EF4-FFF2-40B4-BE49-F238E27FC236}">
                <a16:creationId xmlns:a16="http://schemas.microsoft.com/office/drawing/2014/main" id="{560C640A-FFA5-04BA-CB15-9BC8119CD45B}"/>
              </a:ext>
            </a:extLst>
          </p:cNvPr>
          <p:cNvSpPr txBox="1"/>
          <p:nvPr/>
        </p:nvSpPr>
        <p:spPr>
          <a:xfrm>
            <a:off x="839788" y="1542044"/>
            <a:ext cx="10679112" cy="78752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Clr>
                <a:srgbClr val="0460A9"/>
              </a:buClr>
              <a:buFont typeface="Wingdings" panose="05000000000000000000" pitchFamily="2" charset="2"/>
              <a:buChar char="n"/>
            </a:pPr>
            <a:r>
              <a:rPr lang="en-US" altLang="zh-CN" sz="1600">
                <a:latin typeface="+mn-ea"/>
              </a:rPr>
              <a:t>ACEI</a:t>
            </a:r>
            <a:r>
              <a:rPr lang="zh-CN" altLang="en-US" sz="1600">
                <a:latin typeface="+mn-ea"/>
              </a:rPr>
              <a:t>能改善</a:t>
            </a:r>
            <a:r>
              <a:rPr lang="en-US" altLang="zh-CN" sz="1600" err="1">
                <a:latin typeface="+mn-ea"/>
              </a:rPr>
              <a:t>HFrEF</a:t>
            </a:r>
            <a:r>
              <a:rPr lang="zh-CN" altLang="en-US" sz="1600">
                <a:latin typeface="+mn-ea"/>
              </a:rPr>
              <a:t>患者的症状和运动能力，降低住院风险和死亡率，随机对照试验（</a:t>
            </a:r>
            <a:r>
              <a:rPr lang="en-US" altLang="zh-CN" sz="1600" err="1">
                <a:latin typeface="+mn-ea"/>
              </a:rPr>
              <a:t>RCT</a:t>
            </a:r>
            <a:r>
              <a:rPr lang="zh-CN" altLang="en-US" sz="1600">
                <a:latin typeface="+mn-ea"/>
              </a:rPr>
              <a:t>）证实在</a:t>
            </a:r>
            <a:r>
              <a:rPr lang="en-US" altLang="zh-CN" sz="1600" err="1">
                <a:latin typeface="+mn-ea"/>
              </a:rPr>
              <a:t>HFrEF</a:t>
            </a:r>
            <a:r>
              <a:rPr lang="zh-CN" altLang="en-US" sz="1600">
                <a:latin typeface="+mn-ea"/>
              </a:rPr>
              <a:t>患者中，无论是轻、中还是重度心衰，合并冠心病与否，均可获益。</a:t>
            </a:r>
          </a:p>
        </p:txBody>
      </p:sp>
      <p:sp>
        <p:nvSpPr>
          <p:cNvPr id="4" name="椭圆 3">
            <a:extLst>
              <a:ext uri="{FF2B5EF4-FFF2-40B4-BE49-F238E27FC236}">
                <a16:creationId xmlns:a16="http://schemas.microsoft.com/office/drawing/2014/main" id="{7EDFF793-860C-D51A-5F7B-52512648FC49}"/>
              </a:ext>
            </a:extLst>
          </p:cNvPr>
          <p:cNvSpPr/>
          <p:nvPr/>
        </p:nvSpPr>
        <p:spPr>
          <a:xfrm>
            <a:off x="839788" y="1172823"/>
            <a:ext cx="311028" cy="311028"/>
          </a:xfrm>
          <a:prstGeom prst="ellipse">
            <a:avLst/>
          </a:prstGeom>
          <a:solidFill>
            <a:srgbClr val="1F5F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5" name="Oval 5">
            <a:extLst>
              <a:ext uri="{FF2B5EF4-FFF2-40B4-BE49-F238E27FC236}">
                <a16:creationId xmlns:a16="http://schemas.microsoft.com/office/drawing/2014/main" id="{A1247F7C-CC3C-DCB3-0D00-CCFC32CCDFEC}"/>
              </a:ext>
            </a:extLst>
          </p:cNvPr>
          <p:cNvSpPr/>
          <p:nvPr/>
        </p:nvSpPr>
        <p:spPr>
          <a:xfrm rot="172630">
            <a:off x="899666" y="1274996"/>
            <a:ext cx="190664" cy="130443"/>
          </a:xfrm>
          <a:custGeom>
            <a:gdLst>
              <a:gd name="T0" fmla="*/ 661 w 2433"/>
              <a:gd name="T1" fmla="*/ 359 h 1667"/>
              <a:gd name="T2" fmla="*/ 489 w 2433"/>
              <a:gd name="T3" fmla="*/ 615 h 1667"/>
              <a:gd name="T4" fmla="*/ 612 w 2433"/>
              <a:gd name="T5" fmla="*/ 269 h 1667"/>
              <a:gd name="T6" fmla="*/ 1026 w 2433"/>
              <a:gd name="T7" fmla="*/ 422 h 1667"/>
              <a:gd name="T8" fmla="*/ 2433 w 2433"/>
              <a:gd name="T9" fmla="*/ 926 h 1667"/>
              <a:gd name="T10" fmla="*/ 1982 w 2433"/>
              <a:gd name="T11" fmla="*/ 977 h 1667"/>
              <a:gd name="T12" fmla="*/ 1169 w 2433"/>
              <a:gd name="T13" fmla="*/ 1667 h 1667"/>
              <a:gd name="T14" fmla="*/ 352 w 2433"/>
              <a:gd name="T15" fmla="*/ 971 h 1667"/>
              <a:gd name="T16" fmla="*/ 0 w 2433"/>
              <a:gd name="T17" fmla="*/ 920 h 1667"/>
              <a:gd name="T18" fmla="*/ 290 w 2433"/>
              <a:gd name="T19" fmla="*/ 869 h 1667"/>
              <a:gd name="T20" fmla="*/ 210 w 2433"/>
              <a:gd name="T21" fmla="*/ 564 h 1667"/>
              <a:gd name="T22" fmla="*/ 774 w 2433"/>
              <a:gd name="T23" fmla="*/ 0 h 1667"/>
              <a:gd name="T24" fmla="*/ 1563 w 2433"/>
              <a:gd name="T25" fmla="*/ 0 h 1667"/>
              <a:gd name="T26" fmla="*/ 2127 w 2433"/>
              <a:gd name="T27" fmla="*/ 564 h 1667"/>
              <a:gd name="T28" fmla="*/ 2045 w 2433"/>
              <a:gd name="T29" fmla="*/ 875 h 1667"/>
              <a:gd name="T30" fmla="*/ 2433 w 2433"/>
              <a:gd name="T31" fmla="*/ 926 h 1667"/>
              <a:gd name="T32" fmla="*/ 902 w 2433"/>
              <a:gd name="T33" fmla="*/ 869 h 1667"/>
              <a:gd name="T34" fmla="*/ 1052 w 2433"/>
              <a:gd name="T35" fmla="*/ 1054 h 1667"/>
              <a:gd name="T36" fmla="*/ 1436 w 2433"/>
              <a:gd name="T37" fmla="*/ 522 h 1667"/>
              <a:gd name="T38" fmla="*/ 1594 w 2433"/>
              <a:gd name="T39" fmla="*/ 874 h 1667"/>
              <a:gd name="T40" fmla="*/ 2001 w 2433"/>
              <a:gd name="T41" fmla="*/ 711 h 1667"/>
              <a:gd name="T42" fmla="*/ 1786 w 2433"/>
              <a:gd name="T43" fmla="*/ 160 h 1667"/>
              <a:gd name="T44" fmla="*/ 1208 w 2433"/>
              <a:gd name="T45" fmla="*/ 269 h 1667"/>
              <a:gd name="T46" fmla="*/ 1129 w 2433"/>
              <a:gd name="T47" fmla="*/ 269 h 1667"/>
              <a:gd name="T48" fmla="*/ 551 w 2433"/>
              <a:gd name="T49" fmla="*/ 160 h 1667"/>
              <a:gd name="T50" fmla="*/ 335 w 2433"/>
              <a:gd name="T51" fmla="*/ 706 h 1667"/>
              <a:gd name="T52" fmla="*/ 1853 w 2433"/>
              <a:gd name="T53" fmla="*/ 977 h 1667"/>
              <a:gd name="T54" fmla="*/ 1510 w 2433"/>
              <a:gd name="T55" fmla="*/ 943 h 1667"/>
              <a:gd name="T56" fmla="*/ 1095 w 2433"/>
              <a:gd name="T57" fmla="*/ 1175 h 1667"/>
              <a:gd name="T58" fmla="*/ 1053 w 2433"/>
              <a:gd name="T59" fmla="*/ 1198 h 1667"/>
              <a:gd name="T60" fmla="*/ 874 w 2433"/>
              <a:gd name="T61" fmla="*/ 971 h 1667"/>
              <a:gd name="T62" fmla="*/ 1169 w 2433"/>
              <a:gd name="T63" fmla="*/ 1555 h 166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3" h="1667">
                <a:moveTo>
                  <a:pt x="954" y="415"/>
                </a:moveTo>
                <a:cubicBezTo>
                  <a:pt x="884" y="330"/>
                  <a:pt x="757" y="306"/>
                  <a:pt x="661" y="359"/>
                </a:cubicBezTo>
                <a:cubicBezTo>
                  <a:pt x="587" y="400"/>
                  <a:pt x="540" y="479"/>
                  <a:pt x="540" y="564"/>
                </a:cubicBezTo>
                <a:cubicBezTo>
                  <a:pt x="540" y="592"/>
                  <a:pt x="517" y="615"/>
                  <a:pt x="489" y="615"/>
                </a:cubicBezTo>
                <a:cubicBezTo>
                  <a:pt x="460" y="615"/>
                  <a:pt x="438" y="592"/>
                  <a:pt x="438" y="564"/>
                </a:cubicBezTo>
                <a:cubicBezTo>
                  <a:pt x="438" y="442"/>
                  <a:pt x="504" y="329"/>
                  <a:pt x="612" y="269"/>
                </a:cubicBezTo>
                <a:cubicBezTo>
                  <a:pt x="750" y="193"/>
                  <a:pt x="932" y="228"/>
                  <a:pt x="1033" y="350"/>
                </a:cubicBezTo>
                <a:cubicBezTo>
                  <a:pt x="1051" y="371"/>
                  <a:pt x="1048" y="404"/>
                  <a:pt x="1026" y="422"/>
                </a:cubicBezTo>
                <a:cubicBezTo>
                  <a:pt x="1005" y="440"/>
                  <a:pt x="972" y="437"/>
                  <a:pt x="954" y="415"/>
                </a:cubicBezTo>
                <a:close/>
                <a:moveTo>
                  <a:pt x="2433" y="926"/>
                </a:moveTo>
                <a:cubicBezTo>
                  <a:pt x="2433" y="954"/>
                  <a:pt x="2410" y="977"/>
                  <a:pt x="2382" y="977"/>
                </a:cubicBezTo>
                <a:lnTo>
                  <a:pt x="1982" y="977"/>
                </a:lnTo>
                <a:cubicBezTo>
                  <a:pt x="1738" y="1316"/>
                  <a:pt x="1223" y="1643"/>
                  <a:pt x="1196" y="1660"/>
                </a:cubicBezTo>
                <a:cubicBezTo>
                  <a:pt x="1188" y="1665"/>
                  <a:pt x="1178" y="1667"/>
                  <a:pt x="1169" y="1667"/>
                </a:cubicBezTo>
                <a:cubicBezTo>
                  <a:pt x="1159" y="1667"/>
                  <a:pt x="1150" y="1665"/>
                  <a:pt x="1142" y="1660"/>
                </a:cubicBezTo>
                <a:cubicBezTo>
                  <a:pt x="1115" y="1643"/>
                  <a:pt x="596" y="1314"/>
                  <a:pt x="352" y="971"/>
                </a:cubicBezTo>
                <a:lnTo>
                  <a:pt x="51" y="971"/>
                </a:lnTo>
                <a:cubicBezTo>
                  <a:pt x="23" y="971"/>
                  <a:pt x="0" y="948"/>
                  <a:pt x="0" y="920"/>
                </a:cubicBezTo>
                <a:cubicBezTo>
                  <a:pt x="0" y="892"/>
                  <a:pt x="23" y="869"/>
                  <a:pt x="51" y="869"/>
                </a:cubicBezTo>
                <a:lnTo>
                  <a:pt x="290" y="869"/>
                </a:lnTo>
                <a:cubicBezTo>
                  <a:pt x="266" y="823"/>
                  <a:pt x="247" y="778"/>
                  <a:pt x="237" y="733"/>
                </a:cubicBezTo>
                <a:cubicBezTo>
                  <a:pt x="219" y="681"/>
                  <a:pt x="210" y="623"/>
                  <a:pt x="210" y="564"/>
                </a:cubicBezTo>
                <a:cubicBezTo>
                  <a:pt x="210" y="359"/>
                  <a:pt x="322" y="169"/>
                  <a:pt x="502" y="70"/>
                </a:cubicBezTo>
                <a:cubicBezTo>
                  <a:pt x="585" y="24"/>
                  <a:pt x="679" y="0"/>
                  <a:pt x="774" y="0"/>
                </a:cubicBezTo>
                <a:cubicBezTo>
                  <a:pt x="922" y="0"/>
                  <a:pt x="1064" y="58"/>
                  <a:pt x="1169" y="161"/>
                </a:cubicBezTo>
                <a:cubicBezTo>
                  <a:pt x="1274" y="58"/>
                  <a:pt x="1415" y="0"/>
                  <a:pt x="1563" y="0"/>
                </a:cubicBezTo>
                <a:cubicBezTo>
                  <a:pt x="1658" y="0"/>
                  <a:pt x="1752" y="24"/>
                  <a:pt x="1836" y="70"/>
                </a:cubicBezTo>
                <a:cubicBezTo>
                  <a:pt x="2016" y="170"/>
                  <a:pt x="2127" y="359"/>
                  <a:pt x="2127" y="564"/>
                </a:cubicBezTo>
                <a:cubicBezTo>
                  <a:pt x="2127" y="623"/>
                  <a:pt x="2118" y="681"/>
                  <a:pt x="2100" y="738"/>
                </a:cubicBezTo>
                <a:cubicBezTo>
                  <a:pt x="2090" y="783"/>
                  <a:pt x="2070" y="828"/>
                  <a:pt x="2045" y="875"/>
                </a:cubicBezTo>
                <a:lnTo>
                  <a:pt x="2382" y="875"/>
                </a:lnTo>
                <a:cubicBezTo>
                  <a:pt x="2410" y="874"/>
                  <a:pt x="2433" y="897"/>
                  <a:pt x="2433" y="926"/>
                </a:cubicBezTo>
                <a:close/>
                <a:moveTo>
                  <a:pt x="408" y="869"/>
                </a:moveTo>
                <a:lnTo>
                  <a:pt x="902" y="869"/>
                </a:lnTo>
                <a:cubicBezTo>
                  <a:pt x="919" y="869"/>
                  <a:pt x="935" y="877"/>
                  <a:pt x="944" y="892"/>
                </a:cubicBezTo>
                <a:lnTo>
                  <a:pt x="1052" y="1054"/>
                </a:lnTo>
                <a:lnTo>
                  <a:pt x="1387" y="545"/>
                </a:lnTo>
                <a:cubicBezTo>
                  <a:pt x="1398" y="529"/>
                  <a:pt x="1417" y="520"/>
                  <a:pt x="1436" y="522"/>
                </a:cubicBezTo>
                <a:cubicBezTo>
                  <a:pt x="1455" y="524"/>
                  <a:pt x="1471" y="537"/>
                  <a:pt x="1478" y="556"/>
                </a:cubicBezTo>
                <a:lnTo>
                  <a:pt x="1594" y="874"/>
                </a:lnTo>
                <a:lnTo>
                  <a:pt x="1927" y="874"/>
                </a:lnTo>
                <a:cubicBezTo>
                  <a:pt x="1962" y="819"/>
                  <a:pt x="1989" y="764"/>
                  <a:pt x="2001" y="711"/>
                </a:cubicBezTo>
                <a:cubicBezTo>
                  <a:pt x="2017" y="660"/>
                  <a:pt x="2025" y="612"/>
                  <a:pt x="2025" y="564"/>
                </a:cubicBezTo>
                <a:cubicBezTo>
                  <a:pt x="2025" y="396"/>
                  <a:pt x="1933" y="241"/>
                  <a:pt x="1786" y="160"/>
                </a:cubicBezTo>
                <a:cubicBezTo>
                  <a:pt x="1718" y="122"/>
                  <a:pt x="1641" y="102"/>
                  <a:pt x="1563" y="102"/>
                </a:cubicBezTo>
                <a:cubicBezTo>
                  <a:pt x="1426" y="102"/>
                  <a:pt x="1296" y="163"/>
                  <a:pt x="1208" y="269"/>
                </a:cubicBezTo>
                <a:cubicBezTo>
                  <a:pt x="1198" y="281"/>
                  <a:pt x="1184" y="288"/>
                  <a:pt x="1169" y="288"/>
                </a:cubicBezTo>
                <a:cubicBezTo>
                  <a:pt x="1153" y="288"/>
                  <a:pt x="1139" y="281"/>
                  <a:pt x="1129" y="269"/>
                </a:cubicBezTo>
                <a:cubicBezTo>
                  <a:pt x="1041" y="163"/>
                  <a:pt x="911" y="102"/>
                  <a:pt x="774" y="102"/>
                </a:cubicBezTo>
                <a:cubicBezTo>
                  <a:pt x="696" y="102"/>
                  <a:pt x="619" y="122"/>
                  <a:pt x="551" y="160"/>
                </a:cubicBezTo>
                <a:cubicBezTo>
                  <a:pt x="404" y="241"/>
                  <a:pt x="312" y="396"/>
                  <a:pt x="312" y="564"/>
                </a:cubicBezTo>
                <a:cubicBezTo>
                  <a:pt x="312" y="612"/>
                  <a:pt x="320" y="660"/>
                  <a:pt x="335" y="706"/>
                </a:cubicBezTo>
                <a:cubicBezTo>
                  <a:pt x="347" y="759"/>
                  <a:pt x="373" y="813"/>
                  <a:pt x="408" y="869"/>
                </a:cubicBezTo>
                <a:close/>
                <a:moveTo>
                  <a:pt x="1853" y="977"/>
                </a:moveTo>
                <a:lnTo>
                  <a:pt x="1558" y="977"/>
                </a:lnTo>
                <a:cubicBezTo>
                  <a:pt x="1537" y="977"/>
                  <a:pt x="1517" y="963"/>
                  <a:pt x="1510" y="943"/>
                </a:cubicBezTo>
                <a:lnTo>
                  <a:pt x="1416" y="686"/>
                </a:lnTo>
                <a:lnTo>
                  <a:pt x="1095" y="1175"/>
                </a:lnTo>
                <a:cubicBezTo>
                  <a:pt x="1086" y="1189"/>
                  <a:pt x="1070" y="1197"/>
                  <a:pt x="1053" y="1198"/>
                </a:cubicBezTo>
                <a:lnTo>
                  <a:pt x="1053" y="1198"/>
                </a:lnTo>
                <a:cubicBezTo>
                  <a:pt x="1036" y="1198"/>
                  <a:pt x="1020" y="1189"/>
                  <a:pt x="1010" y="1175"/>
                </a:cubicBezTo>
                <a:lnTo>
                  <a:pt x="874" y="971"/>
                </a:lnTo>
                <a:lnTo>
                  <a:pt x="481" y="971"/>
                </a:lnTo>
                <a:cubicBezTo>
                  <a:pt x="694" y="1234"/>
                  <a:pt x="1065" y="1488"/>
                  <a:pt x="1169" y="1555"/>
                </a:cubicBezTo>
                <a:cubicBezTo>
                  <a:pt x="1271" y="1488"/>
                  <a:pt x="1640" y="1237"/>
                  <a:pt x="1853" y="97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Arial" pitchFamily="34" charset="0"/>
              <a:ea typeface="微软雅黑" panose="020b0503020204020204" pitchFamily="34" charset="-122"/>
              <a:sym typeface="Arial" pitchFamily="34" charset="0"/>
            </a:endParaRPr>
          </a:p>
        </p:txBody>
      </p:sp>
      <p:sp>
        <p:nvSpPr>
          <p:cNvPr id="6" name="矩形: 圆角 5">
            <a:extLst>
              <a:ext uri="{FF2B5EF4-FFF2-40B4-BE49-F238E27FC236}">
                <a16:creationId xmlns:a16="http://schemas.microsoft.com/office/drawing/2014/main" id="{CA52829B-73D5-D107-2E8C-F65A1B3F1623}"/>
              </a:ext>
            </a:extLst>
          </p:cNvPr>
          <p:cNvSpPr/>
          <p:nvPr/>
        </p:nvSpPr>
        <p:spPr>
          <a:xfrm>
            <a:off x="1265077" y="1195406"/>
            <a:ext cx="831271" cy="254572"/>
          </a:xfrm>
          <a:prstGeom prst="roundRect">
            <a:avLst>
              <a:gd name="adj" fmla="val 49321"/>
            </a:avLst>
          </a:prstGeom>
          <a:solidFill>
            <a:srgbClr val="1F5F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7" name="矩形: 圆角 6">
            <a:extLst>
              <a:ext uri="{FF2B5EF4-FFF2-40B4-BE49-F238E27FC236}">
                <a16:creationId xmlns:a16="http://schemas.microsoft.com/office/drawing/2014/main" id="{F4EBF032-3D7B-9C22-95A3-3BEFEE77E8FE}"/>
              </a:ext>
            </a:extLst>
          </p:cNvPr>
          <p:cNvSpPr/>
          <p:nvPr/>
        </p:nvSpPr>
        <p:spPr>
          <a:xfrm>
            <a:off x="1315876" y="1181551"/>
            <a:ext cx="1514758" cy="291517"/>
          </a:xfrm>
          <a:prstGeom prst="roundRect">
            <a:avLst>
              <a:gd name="adj" fmla="val 49321"/>
            </a:avLst>
          </a:prstGeom>
          <a:gradFill>
            <a:gsLst>
              <a:gs pos="0">
                <a:schemeClr val="accent1">
                  <a:lumMod val="5000"/>
                  <a:lumOff val="95000"/>
                  <a:alpha val="0"/>
                </a:schemeClr>
              </a:gs>
              <a:gs pos="47000">
                <a:schemeClr val="accent1">
                  <a:lumMod val="20000"/>
                  <a:lumOff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8" name="文本框 7">
            <a:extLst>
              <a:ext uri="{FF2B5EF4-FFF2-40B4-BE49-F238E27FC236}">
                <a16:creationId xmlns:a16="http://schemas.microsoft.com/office/drawing/2014/main" id="{02F4ADBF-D3A4-A751-6877-D42F2959604C}"/>
              </a:ext>
            </a:extLst>
          </p:cNvPr>
          <p:cNvSpPr txBox="1"/>
          <p:nvPr/>
        </p:nvSpPr>
        <p:spPr>
          <a:xfrm>
            <a:off x="1385148" y="1181552"/>
            <a:ext cx="2050030"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1F5FA0"/>
              </a:buClr>
            </a:pPr>
            <a:r>
              <a:rPr lang="en-US" altLang="zh-CN" sz="1400" b="1" err="1">
                <a:latin typeface="Arial" pitchFamily="34" charset="0"/>
                <a:ea typeface="微软雅黑" panose="020b0503020204020204" pitchFamily="34" charset="-122"/>
                <a:sym typeface="Arial" pitchFamily="34" charset="0"/>
              </a:rPr>
              <a:t>2.ACEI</a:t>
            </a:r>
            <a:endParaRPr lang="zh-CN" altLang="en-US" sz="1400" b="1">
              <a:latin typeface="Arial" pitchFamily="34" charset="0"/>
              <a:ea typeface="微软雅黑" panose="020b0503020204020204" pitchFamily="34" charset="-122"/>
              <a:sym typeface="Arial" pitchFamily="34" charset="0"/>
            </a:endParaRPr>
          </a:p>
        </p:txBody>
      </p:sp>
      <p:sp>
        <p:nvSpPr>
          <p:cNvPr id="9" name="矩形 8">
            <a:extLst>
              <a:ext uri="{FF2B5EF4-FFF2-40B4-BE49-F238E27FC236}">
                <a16:creationId xmlns:a16="http://schemas.microsoft.com/office/drawing/2014/main" id="{2D4A3224-4AD0-46F0-6827-19157E2F0B9D}"/>
              </a:ext>
            </a:extLst>
          </p:cNvPr>
          <p:cNvSpPr/>
          <p:nvPr/>
        </p:nvSpPr>
        <p:spPr>
          <a:xfrm>
            <a:off x="863598" y="2366275"/>
            <a:ext cx="3713747"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0" name="文本框 9">
            <a:extLst>
              <a:ext uri="{FF2B5EF4-FFF2-40B4-BE49-F238E27FC236}">
                <a16:creationId xmlns:a16="http://schemas.microsoft.com/office/drawing/2014/main" id="{D14956EC-B72E-19AD-0D7C-65AE8D8F36B3}"/>
              </a:ext>
            </a:extLst>
          </p:cNvPr>
          <p:cNvSpPr txBox="1"/>
          <p:nvPr/>
        </p:nvSpPr>
        <p:spPr>
          <a:xfrm>
            <a:off x="882073" y="2362811"/>
            <a:ext cx="3695271"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1</a:t>
            </a:r>
            <a:r>
              <a:rPr lang="zh-CN" altLang="en-US" sz="1400" b="1">
                <a:solidFill>
                  <a:schemeClr val="bg1"/>
                </a:solidFill>
                <a:latin typeface="Arial" pitchFamily="34" charset="0"/>
                <a:ea typeface="微软雅黑" panose="020b0503020204020204" pitchFamily="34" charset="-122"/>
                <a:sym typeface="Arial" pitchFamily="34" charset="0"/>
              </a:rPr>
              <a:t>、适应症</a:t>
            </a:r>
          </a:p>
        </p:txBody>
      </p:sp>
      <p:sp>
        <p:nvSpPr>
          <p:cNvPr id="11" name="矩形 10">
            <a:extLst>
              <a:ext uri="{FF2B5EF4-FFF2-40B4-BE49-F238E27FC236}">
                <a16:creationId xmlns:a16="http://schemas.microsoft.com/office/drawing/2014/main" id="{7A73E17C-10F4-3DC3-BE4D-32473111BB4E}"/>
              </a:ext>
            </a:extLst>
          </p:cNvPr>
          <p:cNvSpPr/>
          <p:nvPr/>
        </p:nvSpPr>
        <p:spPr>
          <a:xfrm>
            <a:off x="863600" y="2829247"/>
            <a:ext cx="3713748" cy="1358166"/>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2" name="矩形 11">
            <a:extLst>
              <a:ext uri="{FF2B5EF4-FFF2-40B4-BE49-F238E27FC236}">
                <a16:creationId xmlns:a16="http://schemas.microsoft.com/office/drawing/2014/main" id="{F947A496-9EF9-928B-5680-29C5D3AA0B33}"/>
              </a:ext>
            </a:extLst>
          </p:cNvPr>
          <p:cNvSpPr/>
          <p:nvPr/>
        </p:nvSpPr>
        <p:spPr>
          <a:xfrm>
            <a:off x="5343236" y="2357464"/>
            <a:ext cx="6175664"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3" name="文本框 12">
            <a:extLst>
              <a:ext uri="{FF2B5EF4-FFF2-40B4-BE49-F238E27FC236}">
                <a16:creationId xmlns:a16="http://schemas.microsoft.com/office/drawing/2014/main" id="{858988B9-2FE9-1FC6-DC2A-76F1305B1D4A}"/>
              </a:ext>
            </a:extLst>
          </p:cNvPr>
          <p:cNvSpPr txBox="1"/>
          <p:nvPr/>
        </p:nvSpPr>
        <p:spPr>
          <a:xfrm>
            <a:off x="5361710" y="2367856"/>
            <a:ext cx="6157190"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2</a:t>
            </a:r>
            <a:r>
              <a:rPr lang="zh-CN" altLang="en-US" sz="1400" b="1">
                <a:solidFill>
                  <a:schemeClr val="bg1"/>
                </a:solidFill>
                <a:latin typeface="Arial" pitchFamily="34" charset="0"/>
                <a:ea typeface="微软雅黑" panose="020b0503020204020204" pitchFamily="34" charset="-122"/>
                <a:sym typeface="Arial" pitchFamily="34" charset="0"/>
              </a:rPr>
              <a:t>、禁忌证</a:t>
            </a:r>
          </a:p>
        </p:txBody>
      </p:sp>
      <p:sp>
        <p:nvSpPr>
          <p:cNvPr id="14" name="矩形 13">
            <a:extLst>
              <a:ext uri="{FF2B5EF4-FFF2-40B4-BE49-F238E27FC236}">
                <a16:creationId xmlns:a16="http://schemas.microsoft.com/office/drawing/2014/main" id="{1D0257C7-0C01-6EB9-5DD8-D5C59A8D0C32}"/>
              </a:ext>
            </a:extLst>
          </p:cNvPr>
          <p:cNvSpPr/>
          <p:nvPr/>
        </p:nvSpPr>
        <p:spPr>
          <a:xfrm>
            <a:off x="5343236" y="2820436"/>
            <a:ext cx="6175664" cy="2002896"/>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5" name="文本框 14">
            <a:extLst>
              <a:ext uri="{FF2B5EF4-FFF2-40B4-BE49-F238E27FC236}">
                <a16:creationId xmlns:a16="http://schemas.microsoft.com/office/drawing/2014/main" id="{69424B39-18E5-A8FC-07AE-36EACDB050D2}"/>
              </a:ext>
            </a:extLst>
          </p:cNvPr>
          <p:cNvSpPr txBox="1"/>
          <p:nvPr/>
        </p:nvSpPr>
        <p:spPr>
          <a:xfrm>
            <a:off x="902006" y="2897068"/>
            <a:ext cx="3643258" cy="11676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lnSpc>
                <a:spcPct val="150000"/>
              </a:lnSpc>
              <a:buFont typeface="Wingdings" panose="05000000000000000000" pitchFamily="2" charset="2"/>
              <a:buChar char="n"/>
            </a:pPr>
            <a:r>
              <a:rPr lang="zh-CN" altLang="en-US" sz="1200">
                <a:latin typeface="+mn-ea"/>
                <a:sym typeface="Arial" pitchFamily="34" charset="0"/>
              </a:rPr>
              <a:t>对</a:t>
            </a:r>
            <a:r>
              <a:rPr lang="zh-CN" altLang="en-US" sz="1200">
                <a:solidFill>
                  <a:srgbClr val="0460A9"/>
                </a:solidFill>
                <a:latin typeface="+mn-ea"/>
                <a:sym typeface="Arial" pitchFamily="34" charset="0"/>
              </a:rPr>
              <a:t>既往或目前有症状的</a:t>
            </a:r>
            <a:r>
              <a:rPr lang="en-US" altLang="zh-CN" sz="1200" err="1">
                <a:solidFill>
                  <a:srgbClr val="0460A9"/>
                </a:solidFill>
                <a:latin typeface="+mn-ea"/>
                <a:sym typeface="Arial" pitchFamily="34" charset="0"/>
              </a:rPr>
              <a:t>NYHA</a:t>
            </a:r>
            <a:r>
              <a:rPr lang="zh-CN" altLang="en-US" sz="1200">
                <a:solidFill>
                  <a:srgbClr val="0460A9"/>
                </a:solidFill>
                <a:latin typeface="+mn-ea"/>
                <a:sym typeface="Arial" pitchFamily="34" charset="0"/>
              </a:rPr>
              <a:t>心功能</a:t>
            </a:r>
            <a:r>
              <a:rPr lang="en-US" altLang="zh-CN" sz="1200" err="1">
                <a:solidFill>
                  <a:srgbClr val="0460A9"/>
                </a:solidFill>
                <a:latin typeface="+mn-ea"/>
                <a:sym typeface="Arial" pitchFamily="34" charset="0"/>
              </a:rPr>
              <a:t>Ⅱ~Ⅳ</a:t>
            </a:r>
            <a:r>
              <a:rPr lang="zh-CN" altLang="en-US" sz="1200">
                <a:solidFill>
                  <a:srgbClr val="0460A9"/>
                </a:solidFill>
                <a:latin typeface="+mn-ea"/>
                <a:sym typeface="Arial" pitchFamily="34" charset="0"/>
              </a:rPr>
              <a:t>级的慢性</a:t>
            </a:r>
            <a:r>
              <a:rPr lang="en-US" altLang="zh-CN" sz="1200" err="1">
                <a:solidFill>
                  <a:srgbClr val="0460A9"/>
                </a:solidFill>
                <a:latin typeface="+mn-ea"/>
                <a:sym typeface="Arial" pitchFamily="34" charset="0"/>
              </a:rPr>
              <a:t>HFrEF</a:t>
            </a:r>
            <a:r>
              <a:rPr lang="zh-CN" altLang="en-US" sz="1200">
                <a:solidFill>
                  <a:srgbClr val="0460A9"/>
                </a:solidFill>
                <a:latin typeface="+mn-ea"/>
                <a:sym typeface="Arial" pitchFamily="34" charset="0"/>
              </a:rPr>
              <a:t>患者</a:t>
            </a:r>
            <a:r>
              <a:rPr lang="zh-CN" altLang="en-US" sz="1200">
                <a:latin typeface="+mn-ea"/>
                <a:sym typeface="Arial" pitchFamily="34" charset="0"/>
              </a:rPr>
              <a:t>，使用</a:t>
            </a:r>
            <a:r>
              <a:rPr lang="en-US" altLang="zh-CN" sz="1200">
                <a:latin typeface="+mn-ea"/>
                <a:sym typeface="Arial" pitchFamily="34" charset="0"/>
              </a:rPr>
              <a:t>ACEI</a:t>
            </a:r>
            <a:r>
              <a:rPr lang="zh-CN" altLang="en-US" sz="1200">
                <a:latin typeface="+mn-ea"/>
                <a:sym typeface="Arial" pitchFamily="34" charset="0"/>
              </a:rPr>
              <a:t>有助于降低心衰发病率及死亡率，除非存在禁忌证或不能耐受（</a:t>
            </a:r>
            <a:r>
              <a:rPr lang="en-US" altLang="zh-CN" sz="1200">
                <a:latin typeface="+mn-ea"/>
                <a:sym typeface="Arial" pitchFamily="34" charset="0"/>
              </a:rPr>
              <a:t>Ⅰ</a:t>
            </a:r>
            <a:r>
              <a:rPr lang="zh-CN" altLang="en-US" sz="1200">
                <a:latin typeface="+mn-ea"/>
                <a:sym typeface="Arial" pitchFamily="34" charset="0"/>
              </a:rPr>
              <a:t>，</a:t>
            </a:r>
            <a:r>
              <a:rPr lang="en-US" altLang="zh-CN" sz="1200">
                <a:latin typeface="+mn-ea"/>
                <a:sym typeface="Arial" pitchFamily="34" charset="0"/>
              </a:rPr>
              <a:t>A</a:t>
            </a:r>
            <a:r>
              <a:rPr lang="zh-CN" altLang="en-US" sz="1200">
                <a:latin typeface="+mn-ea"/>
                <a:sym typeface="Arial" pitchFamily="34" charset="0"/>
              </a:rPr>
              <a:t>）。</a:t>
            </a:r>
          </a:p>
        </p:txBody>
      </p:sp>
      <p:sp>
        <p:nvSpPr>
          <p:cNvPr id="16" name="文本框 15">
            <a:extLst>
              <a:ext uri="{FF2B5EF4-FFF2-40B4-BE49-F238E27FC236}">
                <a16:creationId xmlns:a16="http://schemas.microsoft.com/office/drawing/2014/main" id="{4181AF80-976D-1235-89C4-D8A7462E8B68}"/>
              </a:ext>
            </a:extLst>
          </p:cNvPr>
          <p:cNvSpPr txBox="1"/>
          <p:nvPr/>
        </p:nvSpPr>
        <p:spPr>
          <a:xfrm>
            <a:off x="5349069" y="2868074"/>
            <a:ext cx="6255386" cy="18313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100">
                <a:latin typeface="+mn-ea"/>
                <a:sym typeface="Arial" pitchFamily="34" charset="0"/>
              </a:rPr>
              <a:t>1</a:t>
            </a:r>
            <a:r>
              <a:rPr lang="zh-CN" altLang="en-US" sz="1100">
                <a:latin typeface="+mn-ea"/>
                <a:sym typeface="Arial" pitchFamily="34" charset="0"/>
              </a:rPr>
              <a:t>）使用</a:t>
            </a:r>
            <a:r>
              <a:rPr lang="en-US" altLang="zh-CN" sz="1100">
                <a:latin typeface="+mn-ea"/>
                <a:sym typeface="Arial" pitchFamily="34" charset="0"/>
              </a:rPr>
              <a:t>ACEI</a:t>
            </a:r>
            <a:r>
              <a:rPr lang="zh-CN" altLang="en-US" sz="1100">
                <a:latin typeface="+mn-ea"/>
                <a:sym typeface="Arial" pitchFamily="34" charset="0"/>
              </a:rPr>
              <a:t>曾发生血管神经性水肿并导致喉头水肿者，</a:t>
            </a:r>
            <a:endParaRPr lang="en-US" altLang="zh-CN" sz="1100">
              <a:latin typeface="+mn-ea"/>
              <a:sym typeface="Arial" pitchFamily="34" charset="0"/>
            </a:endParaRPr>
          </a:p>
          <a:p>
            <a:pPr>
              <a:lnSpc>
                <a:spcPct val="130000"/>
              </a:lnSpc>
            </a:pPr>
            <a:r>
              <a:rPr lang="en-US" altLang="zh-CN" sz="1100">
                <a:latin typeface="+mn-ea"/>
                <a:sym typeface="Arial" pitchFamily="34" charset="0"/>
              </a:rPr>
              <a:t>2</a:t>
            </a:r>
            <a:r>
              <a:rPr lang="zh-CN" altLang="en-US" sz="1100">
                <a:latin typeface="+mn-ea"/>
                <a:sym typeface="Arial" pitchFamily="34" charset="0"/>
              </a:rPr>
              <a:t>）妊娠妇女，</a:t>
            </a:r>
            <a:endParaRPr lang="en-US" altLang="zh-CN" sz="1100">
              <a:latin typeface="+mn-ea"/>
              <a:sym typeface="Arial" pitchFamily="34" charset="0"/>
            </a:endParaRPr>
          </a:p>
          <a:p>
            <a:pPr>
              <a:lnSpc>
                <a:spcPct val="130000"/>
              </a:lnSpc>
            </a:pPr>
            <a:r>
              <a:rPr lang="en-US" altLang="zh-CN" sz="1100">
                <a:latin typeface="+mn-ea"/>
                <a:sym typeface="Arial" pitchFamily="34" charset="0"/>
              </a:rPr>
              <a:t>3</a:t>
            </a:r>
            <a:r>
              <a:rPr lang="zh-CN" altLang="en-US" sz="1100">
                <a:latin typeface="+mn-ea"/>
                <a:sym typeface="Arial" pitchFamily="34" charset="0"/>
              </a:rPr>
              <a:t>）双侧肾动脉狭窄。</a:t>
            </a:r>
            <a:endParaRPr lang="en-US" altLang="zh-CN" sz="1100">
              <a:latin typeface="+mn-ea"/>
              <a:sym typeface="Arial" pitchFamily="34" charset="0"/>
            </a:endParaRPr>
          </a:p>
          <a:p>
            <a:pPr marL="171450" indent="-171450">
              <a:lnSpc>
                <a:spcPct val="130000"/>
              </a:lnSpc>
              <a:buFont typeface="Wingdings" panose="05000000000000000000" pitchFamily="2" charset="2"/>
              <a:buChar char="n"/>
            </a:pPr>
            <a:r>
              <a:rPr lang="zh-CN" altLang="en-US" sz="1100" b="1">
                <a:solidFill>
                  <a:srgbClr val="C00000"/>
                </a:solidFill>
                <a:latin typeface="+mn-ea"/>
                <a:sym typeface="Arial" pitchFamily="34" charset="0"/>
              </a:rPr>
              <a:t>以下情况须慎用</a:t>
            </a:r>
            <a:r>
              <a:rPr lang="zh-CN" altLang="en-US" sz="1100">
                <a:latin typeface="+mn-ea"/>
                <a:sym typeface="Arial" pitchFamily="34" charset="0"/>
              </a:rPr>
              <a:t>：</a:t>
            </a:r>
            <a:endParaRPr lang="en-US" altLang="zh-CN" sz="1100">
              <a:latin typeface="+mn-ea"/>
              <a:sym typeface="Arial" pitchFamily="34" charset="0"/>
            </a:endParaRPr>
          </a:p>
          <a:p>
            <a:pPr marL="228600" indent="-228600">
              <a:lnSpc>
                <a:spcPct val="130000"/>
              </a:lnSpc>
              <a:buFont typeface="+mj-ea"/>
              <a:buAutoNum type="circleNumDbPlain"/>
            </a:pPr>
            <a:r>
              <a:rPr lang="zh-CN" altLang="en-US" sz="1100">
                <a:latin typeface="+mn-ea"/>
                <a:sym typeface="Arial" pitchFamily="34" charset="0"/>
              </a:rPr>
              <a:t>血肌酐</a:t>
            </a:r>
            <a:r>
              <a:rPr lang="en-US" altLang="zh-CN" sz="1100">
                <a:latin typeface="+mn-ea"/>
                <a:sym typeface="Arial" pitchFamily="34" charset="0"/>
              </a:rPr>
              <a:t>&gt;221μmol/L</a:t>
            </a:r>
            <a:r>
              <a:rPr lang="zh-CN" altLang="en-US" sz="1100">
                <a:latin typeface="+mn-ea"/>
                <a:sym typeface="Arial" pitchFamily="34" charset="0"/>
              </a:rPr>
              <a:t>（</a:t>
            </a:r>
            <a:r>
              <a:rPr lang="en-US" altLang="zh-CN" sz="1100" err="1">
                <a:latin typeface="+mn-ea"/>
                <a:sym typeface="Arial" pitchFamily="34" charset="0"/>
              </a:rPr>
              <a:t>2.5mg/dl</a:t>
            </a:r>
            <a:r>
              <a:rPr lang="zh-CN" altLang="en-US" sz="1100">
                <a:latin typeface="+mn-ea"/>
                <a:sym typeface="Arial" pitchFamily="34" charset="0"/>
              </a:rPr>
              <a:t>）或</a:t>
            </a:r>
            <a:r>
              <a:rPr lang="en-US" altLang="zh-CN" sz="1100">
                <a:latin typeface="+mn-ea"/>
                <a:sym typeface="Arial" pitchFamily="34" charset="0"/>
              </a:rPr>
              <a:t>eGFR&lt;30ml·min</a:t>
            </a:r>
            <a:r>
              <a:rPr lang="en-US" altLang="zh-CN" sz="1100" baseline="30000" err="1">
                <a:latin typeface="+mn-ea"/>
                <a:sym typeface="Arial" pitchFamily="34" charset="0"/>
              </a:rPr>
              <a:t>-1</a:t>
            </a:r>
            <a:r>
              <a:rPr lang="en-US" altLang="zh-CN" sz="1100" err="1">
                <a:latin typeface="+mn-ea"/>
                <a:sym typeface="Arial" pitchFamily="34" charset="0"/>
              </a:rPr>
              <a:t>·1.73m</a:t>
            </a:r>
            <a:r>
              <a:rPr lang="en-US" altLang="zh-CN" sz="1100" baseline="30000" err="1">
                <a:latin typeface="+mn-ea"/>
                <a:sym typeface="Arial" pitchFamily="34" charset="0"/>
              </a:rPr>
              <a:t>-2</a:t>
            </a:r>
            <a:r>
              <a:rPr lang="zh-CN" altLang="en-US" sz="1100">
                <a:latin typeface="+mn-ea"/>
                <a:sym typeface="Arial" pitchFamily="34" charset="0"/>
              </a:rPr>
              <a:t>，</a:t>
            </a:r>
            <a:endParaRPr lang="en-US" altLang="zh-CN" sz="1100">
              <a:latin typeface="+mn-ea"/>
              <a:sym typeface="Arial" pitchFamily="34" charset="0"/>
            </a:endParaRPr>
          </a:p>
          <a:p>
            <a:pPr marL="228600" indent="-228600">
              <a:lnSpc>
                <a:spcPct val="130000"/>
              </a:lnSpc>
              <a:buFont typeface="+mj-ea"/>
              <a:buAutoNum type="circleNumDbPlain"/>
            </a:pPr>
            <a:r>
              <a:rPr lang="zh-CN" altLang="en-US" sz="1100">
                <a:latin typeface="+mn-ea"/>
                <a:sym typeface="Arial" pitchFamily="34" charset="0"/>
              </a:rPr>
              <a:t>血钾</a:t>
            </a:r>
            <a:r>
              <a:rPr lang="en-US" altLang="zh-CN" sz="1100">
                <a:latin typeface="+mn-ea"/>
                <a:sym typeface="Arial" pitchFamily="34" charset="0"/>
              </a:rPr>
              <a:t>&gt;5.0mmol/L</a:t>
            </a:r>
            <a:r>
              <a:rPr lang="zh-CN" altLang="en-US" sz="1100">
                <a:latin typeface="+mn-ea"/>
                <a:sym typeface="Arial" pitchFamily="34" charset="0"/>
              </a:rPr>
              <a:t>，</a:t>
            </a:r>
            <a:endParaRPr lang="en-US" altLang="zh-CN" sz="1100">
              <a:latin typeface="+mn-ea"/>
              <a:sym typeface="Arial" pitchFamily="34" charset="0"/>
            </a:endParaRPr>
          </a:p>
          <a:p>
            <a:pPr marL="228600" indent="-228600">
              <a:lnSpc>
                <a:spcPct val="130000"/>
              </a:lnSpc>
              <a:buFont typeface="+mj-ea"/>
              <a:buAutoNum type="circleNumDbPlain"/>
            </a:pPr>
            <a:r>
              <a:rPr lang="zh-CN" altLang="en-US" sz="1100">
                <a:latin typeface="+mn-ea"/>
                <a:sym typeface="Arial" pitchFamily="34" charset="0"/>
              </a:rPr>
              <a:t>症状性低血压（收缩压</a:t>
            </a:r>
            <a:r>
              <a:rPr lang="en-US" altLang="zh-CN" sz="1100">
                <a:latin typeface="+mn-ea"/>
                <a:sym typeface="Arial" pitchFamily="34" charset="0"/>
              </a:rPr>
              <a:t>&lt;90mmHg</a:t>
            </a:r>
            <a:r>
              <a:rPr lang="zh-CN" altLang="en-US" sz="1100">
                <a:latin typeface="+mn-ea"/>
                <a:sym typeface="Arial" pitchFamily="34" charset="0"/>
              </a:rPr>
              <a:t>），</a:t>
            </a:r>
            <a:endParaRPr lang="en-US" altLang="zh-CN" sz="1100">
              <a:latin typeface="+mn-ea"/>
              <a:sym typeface="Arial" pitchFamily="34" charset="0"/>
            </a:endParaRPr>
          </a:p>
          <a:p>
            <a:pPr marL="228600" indent="-228600">
              <a:lnSpc>
                <a:spcPct val="130000"/>
              </a:lnSpc>
              <a:buFont typeface="+mj-ea"/>
              <a:buAutoNum type="circleNumDbPlain"/>
            </a:pPr>
            <a:r>
              <a:rPr lang="zh-CN" altLang="en-US" sz="1100">
                <a:latin typeface="+mn-ea"/>
                <a:sym typeface="Arial" pitchFamily="34" charset="0"/>
              </a:rPr>
              <a:t>左心室流出道梗阻（如主动脉瓣狭窄、肥厚型梗阻性心肌病）</a:t>
            </a:r>
            <a:endParaRPr lang="en-US" altLang="zh-CN" sz="1100">
              <a:latin typeface="+mn-ea"/>
              <a:sym typeface="Arial" pitchFamily="34" charset="0"/>
            </a:endParaRPr>
          </a:p>
        </p:txBody>
      </p:sp>
      <p:sp>
        <p:nvSpPr>
          <p:cNvPr id="17" name="矩形 16">
            <a:extLst>
              <a:ext uri="{FF2B5EF4-FFF2-40B4-BE49-F238E27FC236}">
                <a16:creationId xmlns:a16="http://schemas.microsoft.com/office/drawing/2014/main" id="{C1B9516E-4BFD-F113-0F08-60B17E5264D6}"/>
              </a:ext>
            </a:extLst>
          </p:cNvPr>
          <p:cNvSpPr/>
          <p:nvPr/>
        </p:nvSpPr>
        <p:spPr>
          <a:xfrm>
            <a:off x="882071" y="4318003"/>
            <a:ext cx="3713747"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8" name="文本框 17">
            <a:extLst>
              <a:ext uri="{FF2B5EF4-FFF2-40B4-BE49-F238E27FC236}">
                <a16:creationId xmlns:a16="http://schemas.microsoft.com/office/drawing/2014/main" id="{9B356326-E1B4-CEA1-B869-9505042A0FBA}"/>
              </a:ext>
            </a:extLst>
          </p:cNvPr>
          <p:cNvSpPr txBox="1"/>
          <p:nvPr/>
        </p:nvSpPr>
        <p:spPr>
          <a:xfrm>
            <a:off x="900546" y="4314539"/>
            <a:ext cx="3695271"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3</a:t>
            </a:r>
            <a:r>
              <a:rPr lang="zh-CN" altLang="en-US" sz="1400" b="1">
                <a:solidFill>
                  <a:schemeClr val="bg1"/>
                </a:solidFill>
                <a:latin typeface="Arial" pitchFamily="34" charset="0"/>
                <a:ea typeface="微软雅黑" panose="020b0503020204020204" pitchFamily="34" charset="-122"/>
                <a:sym typeface="Arial" pitchFamily="34" charset="0"/>
              </a:rPr>
              <a:t>、应用方法</a:t>
            </a:r>
          </a:p>
        </p:txBody>
      </p:sp>
      <p:sp>
        <p:nvSpPr>
          <p:cNvPr id="19" name="矩形 18">
            <a:extLst>
              <a:ext uri="{FF2B5EF4-FFF2-40B4-BE49-F238E27FC236}">
                <a16:creationId xmlns:a16="http://schemas.microsoft.com/office/drawing/2014/main" id="{9D40DA2B-CCD5-CD5B-3F80-7D700C06C678}"/>
              </a:ext>
            </a:extLst>
          </p:cNvPr>
          <p:cNvSpPr/>
          <p:nvPr/>
        </p:nvSpPr>
        <p:spPr>
          <a:xfrm>
            <a:off x="882073" y="4780975"/>
            <a:ext cx="3713748" cy="1353125"/>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20" name="矩形 19">
            <a:extLst>
              <a:ext uri="{FF2B5EF4-FFF2-40B4-BE49-F238E27FC236}">
                <a16:creationId xmlns:a16="http://schemas.microsoft.com/office/drawing/2014/main" id="{6F8A47A9-D6A8-D4AE-3B56-1F1C9883719F}"/>
              </a:ext>
            </a:extLst>
          </p:cNvPr>
          <p:cNvSpPr/>
          <p:nvPr/>
        </p:nvSpPr>
        <p:spPr>
          <a:xfrm>
            <a:off x="5361709" y="4940178"/>
            <a:ext cx="6175664"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21" name="文本框 20">
            <a:extLst>
              <a:ext uri="{FF2B5EF4-FFF2-40B4-BE49-F238E27FC236}">
                <a16:creationId xmlns:a16="http://schemas.microsoft.com/office/drawing/2014/main" id="{BCE2B31B-E652-2FBD-A3D0-B6FE5A119356}"/>
              </a:ext>
            </a:extLst>
          </p:cNvPr>
          <p:cNvSpPr txBox="1"/>
          <p:nvPr/>
        </p:nvSpPr>
        <p:spPr>
          <a:xfrm>
            <a:off x="5380183" y="4950570"/>
            <a:ext cx="6157190"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4</a:t>
            </a:r>
            <a:r>
              <a:rPr lang="zh-CN" altLang="en-US" sz="1400" b="1">
                <a:solidFill>
                  <a:schemeClr val="bg1"/>
                </a:solidFill>
                <a:latin typeface="Arial" pitchFamily="34" charset="0"/>
                <a:ea typeface="微软雅黑" panose="020b0503020204020204" pitchFamily="34" charset="-122"/>
                <a:sym typeface="Arial" pitchFamily="34" charset="0"/>
              </a:rPr>
              <a:t>、不良反应</a:t>
            </a:r>
          </a:p>
        </p:txBody>
      </p:sp>
      <p:sp>
        <p:nvSpPr>
          <p:cNvPr id="22" name="矩形 21">
            <a:extLst>
              <a:ext uri="{FF2B5EF4-FFF2-40B4-BE49-F238E27FC236}">
                <a16:creationId xmlns:a16="http://schemas.microsoft.com/office/drawing/2014/main" id="{6BAEEA93-8FB4-EA1A-5731-9EAF96B5CF3C}"/>
              </a:ext>
            </a:extLst>
          </p:cNvPr>
          <p:cNvSpPr/>
          <p:nvPr/>
        </p:nvSpPr>
        <p:spPr>
          <a:xfrm>
            <a:off x="5361709" y="5403150"/>
            <a:ext cx="6175664" cy="726188"/>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23" name="文本框 22">
            <a:extLst>
              <a:ext uri="{FF2B5EF4-FFF2-40B4-BE49-F238E27FC236}">
                <a16:creationId xmlns:a16="http://schemas.microsoft.com/office/drawing/2014/main" id="{0BCD33C3-BD0A-B518-E026-575AB62141AB}"/>
              </a:ext>
            </a:extLst>
          </p:cNvPr>
          <p:cNvSpPr txBox="1"/>
          <p:nvPr/>
        </p:nvSpPr>
        <p:spPr>
          <a:xfrm>
            <a:off x="920479" y="4843450"/>
            <a:ext cx="3643258" cy="107811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lnSpc>
                <a:spcPct val="150000"/>
              </a:lnSpc>
              <a:buFont typeface="Wingdings" panose="05000000000000000000" pitchFamily="2" charset="2"/>
              <a:buChar char="n"/>
            </a:pPr>
            <a:r>
              <a:rPr lang="zh-CN" altLang="en-US" sz="1100">
                <a:latin typeface="+mn-ea"/>
                <a:sym typeface="Arial" pitchFamily="34" charset="0"/>
              </a:rPr>
              <a:t>尽早使用，从小剂量开始，逐渐递增，每隔</a:t>
            </a:r>
            <a:r>
              <a:rPr lang="en-US" altLang="zh-CN" sz="1100">
                <a:latin typeface="+mn-ea"/>
                <a:sym typeface="Arial" pitchFamily="34" charset="0"/>
              </a:rPr>
              <a:t>2</a:t>
            </a:r>
            <a:r>
              <a:rPr lang="zh-CN" altLang="en-US" sz="1100">
                <a:latin typeface="+mn-ea"/>
                <a:sym typeface="Arial" pitchFamily="34" charset="0"/>
              </a:rPr>
              <a:t>周剂量倍增</a:t>
            </a:r>
            <a:r>
              <a:rPr lang="en-US" altLang="zh-CN" sz="1100">
                <a:latin typeface="+mn-ea"/>
                <a:sym typeface="Arial" pitchFamily="34" charset="0"/>
              </a:rPr>
              <a:t>1</a:t>
            </a:r>
            <a:r>
              <a:rPr lang="zh-CN" altLang="en-US" sz="1100">
                <a:latin typeface="+mn-ea"/>
                <a:sym typeface="Arial" pitchFamily="34" charset="0"/>
              </a:rPr>
              <a:t>次，直至达到最大耐受剂量或目标剂量（表</a:t>
            </a:r>
            <a:r>
              <a:rPr lang="en-US" altLang="zh-CN" sz="1100">
                <a:latin typeface="+mn-ea"/>
                <a:sym typeface="Arial" pitchFamily="34" charset="0"/>
              </a:rPr>
              <a:t>6</a:t>
            </a:r>
            <a:r>
              <a:rPr lang="zh-CN" altLang="en-US" sz="1100">
                <a:latin typeface="+mn-ea"/>
                <a:sym typeface="Arial" pitchFamily="34" charset="0"/>
              </a:rPr>
              <a:t>）。</a:t>
            </a:r>
          </a:p>
          <a:p>
            <a:pPr marL="228600" indent="-228600">
              <a:lnSpc>
                <a:spcPct val="150000"/>
              </a:lnSpc>
              <a:buFont typeface="Wingdings" panose="05000000000000000000" pitchFamily="2" charset="2"/>
              <a:buChar char="n"/>
            </a:pPr>
            <a:r>
              <a:rPr lang="zh-CN" altLang="en-US" sz="1100">
                <a:latin typeface="+mn-ea"/>
                <a:sym typeface="Arial" pitchFamily="34" charset="0"/>
              </a:rPr>
              <a:t>调整至最佳剂量后长期维持，避免突然停药。</a:t>
            </a:r>
          </a:p>
        </p:txBody>
      </p:sp>
      <p:sp>
        <p:nvSpPr>
          <p:cNvPr id="24" name="文本框 23">
            <a:extLst>
              <a:ext uri="{FF2B5EF4-FFF2-40B4-BE49-F238E27FC236}">
                <a16:creationId xmlns:a16="http://schemas.microsoft.com/office/drawing/2014/main" id="{B88EFB76-A709-5596-6C5C-F2E862EEA749}"/>
              </a:ext>
            </a:extLst>
          </p:cNvPr>
          <p:cNvSpPr txBox="1"/>
          <p:nvPr/>
        </p:nvSpPr>
        <p:spPr>
          <a:xfrm>
            <a:off x="5367542" y="5509608"/>
            <a:ext cx="6255386" cy="51103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nSpc>
                <a:spcPct val="130000"/>
              </a:lnSpc>
              <a:buFont typeface="Wingdings" panose="05000000000000000000" pitchFamily="2" charset="2"/>
              <a:buChar char="n"/>
            </a:pPr>
            <a:r>
              <a:rPr lang="zh-CN" altLang="en-US" sz="1100">
                <a:latin typeface="+mn-ea"/>
                <a:sym typeface="Arial" pitchFamily="34" charset="0"/>
              </a:rPr>
              <a:t>主要是低血压、肾功能恶化、高钾血症和血管神经性水肿。</a:t>
            </a:r>
            <a:endParaRPr lang="en-US" altLang="zh-CN" sz="1100">
              <a:latin typeface="+mn-ea"/>
              <a:sym typeface="Arial" pitchFamily="34" charset="0"/>
            </a:endParaRPr>
          </a:p>
          <a:p>
            <a:pPr marL="171450" indent="-171450">
              <a:lnSpc>
                <a:spcPct val="130000"/>
              </a:lnSpc>
              <a:buFont typeface="Wingdings" panose="05000000000000000000" pitchFamily="2" charset="2"/>
              <a:buChar char="n"/>
            </a:pPr>
            <a:r>
              <a:rPr lang="zh-CN" altLang="en-US" sz="1100">
                <a:latin typeface="+mn-ea"/>
                <a:sym typeface="Arial" pitchFamily="34" charset="0"/>
              </a:rPr>
              <a:t>相关处理同</a:t>
            </a:r>
            <a:r>
              <a:rPr lang="en-US" altLang="zh-CN" sz="1100" err="1">
                <a:latin typeface="+mn-ea"/>
                <a:sym typeface="Arial" pitchFamily="34" charset="0"/>
              </a:rPr>
              <a:t>ARNI</a:t>
            </a:r>
            <a:r>
              <a:rPr lang="zh-CN" altLang="en-US" sz="1100">
                <a:latin typeface="+mn-ea"/>
                <a:sym typeface="Arial" pitchFamily="34" charset="0"/>
              </a:rPr>
              <a:t>。</a:t>
            </a:r>
            <a:endParaRPr lang="en-US" altLang="zh-CN" sz="1100">
              <a:latin typeface="+mn-ea"/>
              <a:sym typeface="Arial" pitchFamily="34" charset="0"/>
            </a:endParaRPr>
          </a:p>
        </p:txBody>
      </p:sp>
      <p:sp>
        <p:nvSpPr>
          <p:cNvPr id="25" name="文本框 24">
            <a:extLst>
              <a:ext uri="{FF2B5EF4-FFF2-40B4-BE49-F238E27FC236}">
                <a16:creationId xmlns:a16="http://schemas.microsoft.com/office/drawing/2014/main" id="{615F0F91-007E-F0EE-F243-002737045E67}"/>
              </a:ext>
            </a:extLst>
          </p:cNvPr>
          <p:cNvSpPr txBox="1"/>
          <p:nvPr/>
        </p:nvSpPr>
        <p:spPr>
          <a:xfrm rot="19672943">
            <a:off x="474500" y="129004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26" name="文本框 25">
            <a:extLst>
              <a:ext uri="{FF2B5EF4-FFF2-40B4-BE49-F238E27FC236}">
                <a16:creationId xmlns:a16="http://schemas.microsoft.com/office/drawing/2014/main" id="{4B8D0AF4-1560-BD94-6585-D49E36B669ED}"/>
              </a:ext>
            </a:extLst>
          </p:cNvPr>
          <p:cNvSpPr txBox="1"/>
          <p:nvPr/>
        </p:nvSpPr>
        <p:spPr>
          <a:xfrm rot="19672943">
            <a:off x="1033026" y="1818288"/>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27" name="文本框 26">
            <a:extLst>
              <a:ext uri="{FF2B5EF4-FFF2-40B4-BE49-F238E27FC236}">
                <a16:creationId xmlns:a16="http://schemas.microsoft.com/office/drawing/2014/main" id="{3E9D69EC-FA71-B7A5-19A8-9C7B06B229D9}"/>
              </a:ext>
            </a:extLst>
          </p:cNvPr>
          <p:cNvSpPr txBox="1"/>
          <p:nvPr/>
        </p:nvSpPr>
        <p:spPr>
          <a:xfrm rot="19672943">
            <a:off x="1940304" y="2604178"/>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28" name="文本框 27">
            <a:extLst>
              <a:ext uri="{FF2B5EF4-FFF2-40B4-BE49-F238E27FC236}">
                <a16:creationId xmlns:a16="http://schemas.microsoft.com/office/drawing/2014/main" id="{6DB22E97-9CE1-5C0A-7890-575079C6DB29}"/>
              </a:ext>
            </a:extLst>
          </p:cNvPr>
          <p:cNvSpPr txBox="1"/>
          <p:nvPr/>
        </p:nvSpPr>
        <p:spPr>
          <a:xfrm rot="19672943">
            <a:off x="2879417" y="372994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29" name="文本框 28">
            <a:extLst>
              <a:ext uri="{FF2B5EF4-FFF2-40B4-BE49-F238E27FC236}">
                <a16:creationId xmlns:a16="http://schemas.microsoft.com/office/drawing/2014/main" id="{41B23E37-94EA-2B5E-F034-FF338B20E393}"/>
              </a:ext>
            </a:extLst>
          </p:cNvPr>
          <p:cNvSpPr txBox="1"/>
          <p:nvPr/>
        </p:nvSpPr>
        <p:spPr>
          <a:xfrm rot="19672943">
            <a:off x="3724619" y="458997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30" name="文本框 29">
            <a:extLst>
              <a:ext uri="{FF2B5EF4-FFF2-40B4-BE49-F238E27FC236}">
                <a16:creationId xmlns:a16="http://schemas.microsoft.com/office/drawing/2014/main" id="{19847E84-C0D6-3182-109F-2A45B9B7FA36}"/>
              </a:ext>
            </a:extLst>
          </p:cNvPr>
          <p:cNvSpPr txBox="1"/>
          <p:nvPr/>
        </p:nvSpPr>
        <p:spPr>
          <a:xfrm rot="19672943">
            <a:off x="4851553" y="5421191"/>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31" name="文本框 30">
            <a:extLst>
              <a:ext uri="{FF2B5EF4-FFF2-40B4-BE49-F238E27FC236}">
                <a16:creationId xmlns:a16="http://schemas.microsoft.com/office/drawing/2014/main" id="{EE35275C-0C11-61C7-F837-D55A02455583}"/>
              </a:ext>
            </a:extLst>
          </p:cNvPr>
          <p:cNvSpPr txBox="1"/>
          <p:nvPr/>
        </p:nvSpPr>
        <p:spPr>
          <a:xfrm rot="19672943">
            <a:off x="6806316" y="4258187"/>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32" name="文本框 31">
            <a:extLst>
              <a:ext uri="{FF2B5EF4-FFF2-40B4-BE49-F238E27FC236}">
                <a16:creationId xmlns:a16="http://schemas.microsoft.com/office/drawing/2014/main" id="{95A2CAE2-13A2-AF68-F816-D7704B2DA906}"/>
              </a:ext>
            </a:extLst>
          </p:cNvPr>
          <p:cNvSpPr txBox="1"/>
          <p:nvPr/>
        </p:nvSpPr>
        <p:spPr>
          <a:xfrm rot="19672943">
            <a:off x="8521433" y="306699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33" name="文本框 32">
            <a:extLst>
              <a:ext uri="{FF2B5EF4-FFF2-40B4-BE49-F238E27FC236}">
                <a16:creationId xmlns:a16="http://schemas.microsoft.com/office/drawing/2014/main" id="{29BB1343-76DB-7E9E-46D6-EDE44A244F9B}"/>
              </a:ext>
            </a:extLst>
          </p:cNvPr>
          <p:cNvSpPr txBox="1"/>
          <p:nvPr/>
        </p:nvSpPr>
        <p:spPr>
          <a:xfrm rot="19672943">
            <a:off x="9902506" y="2010509"/>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Tree>
    <p:extLst>
      <p:ext uri="{BB962C8B-B14F-4D97-AF65-F5344CB8AC3E}">
        <p14:creationId xmlns:p14="http://schemas.microsoft.com/office/powerpoint/2010/main" val="150552093"/>
      </p:ext>
    </p:ext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B8EFBDCA-77DC-494E-9776-4E293308A51D}"/>
            </a:ext>
          </a:extLst>
        </p:cNvPr>
        <p:cNvGrpSpPr/>
        <p:nvPr/>
      </p:nvGrpSpPr>
      <p:grpSpPr>
        <a:xfrm>
          <a:off x="0" y="0"/>
          <a:ext cx="0" cy="0"/>
        </a:xfrm>
      </p:grpSpPr>
      <p:sp>
        <p:nvSpPr>
          <p:cNvPr id="2" name="文本框 1">
            <a:extLst>
              <a:ext uri="{FF2B5EF4-FFF2-40B4-BE49-F238E27FC236}">
                <a16:creationId xmlns:a16="http://schemas.microsoft.com/office/drawing/2014/main" id="{590F3163-916F-9AB2-E296-B156988BBAF4}"/>
              </a:ext>
            </a:extLst>
          </p:cNvPr>
          <p:cNvSpPr txBox="1"/>
          <p:nvPr/>
        </p:nvSpPr>
        <p:spPr>
          <a:xfrm>
            <a:off x="660400" y="584200"/>
            <a:ext cx="108585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460A9"/>
                </a:solidFill>
                <a:latin typeface="Arial" pitchFamily="34" charset="0"/>
                <a:ea typeface="微软雅黑" panose="020b0503020204020204" pitchFamily="34" charset="-122"/>
                <a:sym typeface="Arial" pitchFamily="34" charset="0"/>
              </a:rPr>
              <a:t>二、肾素</a:t>
            </a:r>
            <a:r>
              <a:rPr lang="en-US" altLang="zh-CN" sz="2400" b="1">
                <a:solidFill>
                  <a:srgbClr val="0460A9"/>
                </a:solidFill>
                <a:latin typeface="Arial" pitchFamily="34" charset="0"/>
                <a:ea typeface="微软雅黑" panose="020b0503020204020204" pitchFamily="34" charset="-122"/>
                <a:sym typeface="Arial" pitchFamily="34" charset="0"/>
              </a:rPr>
              <a:t>⁃</a:t>
            </a:r>
            <a:r>
              <a:rPr lang="zh-CN" altLang="en-US" sz="2400" b="1">
                <a:solidFill>
                  <a:srgbClr val="0460A9"/>
                </a:solidFill>
                <a:latin typeface="Arial" pitchFamily="34" charset="0"/>
                <a:ea typeface="微软雅黑" panose="020b0503020204020204" pitchFamily="34" charset="-122"/>
                <a:sym typeface="Arial" pitchFamily="34" charset="0"/>
              </a:rPr>
              <a:t>血管紧张素系统抑制剂（</a:t>
            </a:r>
            <a:r>
              <a:rPr lang="en-US" altLang="zh-CN" sz="2400" b="1" err="1">
                <a:solidFill>
                  <a:srgbClr val="0460A9"/>
                </a:solidFill>
                <a:latin typeface="Arial" pitchFamily="34" charset="0"/>
                <a:ea typeface="微软雅黑" panose="020b0503020204020204" pitchFamily="34" charset="-122"/>
                <a:sym typeface="Arial" pitchFamily="34" charset="0"/>
              </a:rPr>
              <a:t>RASI</a:t>
            </a:r>
            <a:r>
              <a:rPr lang="zh-CN" altLang="en-US" sz="2400" b="1">
                <a:solidFill>
                  <a:srgbClr val="0460A9"/>
                </a:solidFill>
                <a:latin typeface="Arial" pitchFamily="34" charset="0"/>
                <a:ea typeface="微软雅黑" panose="020b0503020204020204" pitchFamily="34" charset="-122"/>
                <a:sym typeface="Arial" pitchFamily="34" charset="0"/>
              </a:rPr>
              <a:t>）</a:t>
            </a:r>
          </a:p>
        </p:txBody>
      </p:sp>
      <p:sp>
        <p:nvSpPr>
          <p:cNvPr id="3" name="文本框 2">
            <a:extLst>
              <a:ext uri="{FF2B5EF4-FFF2-40B4-BE49-F238E27FC236}">
                <a16:creationId xmlns:a16="http://schemas.microsoft.com/office/drawing/2014/main" id="{CF3C8499-7DA5-0DD3-9B45-D9923BD243AE}"/>
              </a:ext>
            </a:extLst>
          </p:cNvPr>
          <p:cNvSpPr txBox="1"/>
          <p:nvPr/>
        </p:nvSpPr>
        <p:spPr>
          <a:xfrm>
            <a:off x="839788" y="1627604"/>
            <a:ext cx="10679111" cy="41819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Clr>
                <a:srgbClr val="0460A9"/>
              </a:buClr>
              <a:buFont typeface="Wingdings" panose="05000000000000000000" pitchFamily="2" charset="2"/>
              <a:buChar char="n"/>
            </a:pPr>
            <a:r>
              <a:rPr lang="en-US" altLang="zh-CN" sz="1600">
                <a:latin typeface="+mn-ea"/>
              </a:rPr>
              <a:t>ARB</a:t>
            </a:r>
            <a:r>
              <a:rPr lang="zh-CN" altLang="en-US" sz="1600">
                <a:latin typeface="+mn-ea"/>
              </a:rPr>
              <a:t>耐受性好，长期使用可改善血流动力学，降低心衰死亡率和因心衰再住院率。</a:t>
            </a:r>
          </a:p>
        </p:txBody>
      </p:sp>
      <p:sp>
        <p:nvSpPr>
          <p:cNvPr id="4" name="椭圆 3">
            <a:extLst>
              <a:ext uri="{FF2B5EF4-FFF2-40B4-BE49-F238E27FC236}">
                <a16:creationId xmlns:a16="http://schemas.microsoft.com/office/drawing/2014/main" id="{F8B697BF-67FF-57EE-2A91-C48C56CFA16F}"/>
              </a:ext>
            </a:extLst>
          </p:cNvPr>
          <p:cNvSpPr/>
          <p:nvPr/>
        </p:nvSpPr>
        <p:spPr>
          <a:xfrm>
            <a:off x="839788" y="1253033"/>
            <a:ext cx="311028" cy="311028"/>
          </a:xfrm>
          <a:prstGeom prst="ellipse">
            <a:avLst/>
          </a:prstGeom>
          <a:solidFill>
            <a:srgbClr val="1F5F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5" name="Oval 5">
            <a:extLst>
              <a:ext uri="{FF2B5EF4-FFF2-40B4-BE49-F238E27FC236}">
                <a16:creationId xmlns:a16="http://schemas.microsoft.com/office/drawing/2014/main" id="{F119D3A9-7485-CED6-8AD0-3D48C5DAF108}"/>
              </a:ext>
            </a:extLst>
          </p:cNvPr>
          <p:cNvSpPr/>
          <p:nvPr/>
        </p:nvSpPr>
        <p:spPr>
          <a:xfrm rot="172630">
            <a:off x="899666" y="1355206"/>
            <a:ext cx="190664" cy="130443"/>
          </a:xfrm>
          <a:custGeom>
            <a:gdLst>
              <a:gd name="T0" fmla="*/ 661 w 2433"/>
              <a:gd name="T1" fmla="*/ 359 h 1667"/>
              <a:gd name="T2" fmla="*/ 489 w 2433"/>
              <a:gd name="T3" fmla="*/ 615 h 1667"/>
              <a:gd name="T4" fmla="*/ 612 w 2433"/>
              <a:gd name="T5" fmla="*/ 269 h 1667"/>
              <a:gd name="T6" fmla="*/ 1026 w 2433"/>
              <a:gd name="T7" fmla="*/ 422 h 1667"/>
              <a:gd name="T8" fmla="*/ 2433 w 2433"/>
              <a:gd name="T9" fmla="*/ 926 h 1667"/>
              <a:gd name="T10" fmla="*/ 1982 w 2433"/>
              <a:gd name="T11" fmla="*/ 977 h 1667"/>
              <a:gd name="T12" fmla="*/ 1169 w 2433"/>
              <a:gd name="T13" fmla="*/ 1667 h 1667"/>
              <a:gd name="T14" fmla="*/ 352 w 2433"/>
              <a:gd name="T15" fmla="*/ 971 h 1667"/>
              <a:gd name="T16" fmla="*/ 0 w 2433"/>
              <a:gd name="T17" fmla="*/ 920 h 1667"/>
              <a:gd name="T18" fmla="*/ 290 w 2433"/>
              <a:gd name="T19" fmla="*/ 869 h 1667"/>
              <a:gd name="T20" fmla="*/ 210 w 2433"/>
              <a:gd name="T21" fmla="*/ 564 h 1667"/>
              <a:gd name="T22" fmla="*/ 774 w 2433"/>
              <a:gd name="T23" fmla="*/ 0 h 1667"/>
              <a:gd name="T24" fmla="*/ 1563 w 2433"/>
              <a:gd name="T25" fmla="*/ 0 h 1667"/>
              <a:gd name="T26" fmla="*/ 2127 w 2433"/>
              <a:gd name="T27" fmla="*/ 564 h 1667"/>
              <a:gd name="T28" fmla="*/ 2045 w 2433"/>
              <a:gd name="T29" fmla="*/ 875 h 1667"/>
              <a:gd name="T30" fmla="*/ 2433 w 2433"/>
              <a:gd name="T31" fmla="*/ 926 h 1667"/>
              <a:gd name="T32" fmla="*/ 902 w 2433"/>
              <a:gd name="T33" fmla="*/ 869 h 1667"/>
              <a:gd name="T34" fmla="*/ 1052 w 2433"/>
              <a:gd name="T35" fmla="*/ 1054 h 1667"/>
              <a:gd name="T36" fmla="*/ 1436 w 2433"/>
              <a:gd name="T37" fmla="*/ 522 h 1667"/>
              <a:gd name="T38" fmla="*/ 1594 w 2433"/>
              <a:gd name="T39" fmla="*/ 874 h 1667"/>
              <a:gd name="T40" fmla="*/ 2001 w 2433"/>
              <a:gd name="T41" fmla="*/ 711 h 1667"/>
              <a:gd name="T42" fmla="*/ 1786 w 2433"/>
              <a:gd name="T43" fmla="*/ 160 h 1667"/>
              <a:gd name="T44" fmla="*/ 1208 w 2433"/>
              <a:gd name="T45" fmla="*/ 269 h 1667"/>
              <a:gd name="T46" fmla="*/ 1129 w 2433"/>
              <a:gd name="T47" fmla="*/ 269 h 1667"/>
              <a:gd name="T48" fmla="*/ 551 w 2433"/>
              <a:gd name="T49" fmla="*/ 160 h 1667"/>
              <a:gd name="T50" fmla="*/ 335 w 2433"/>
              <a:gd name="T51" fmla="*/ 706 h 1667"/>
              <a:gd name="T52" fmla="*/ 1853 w 2433"/>
              <a:gd name="T53" fmla="*/ 977 h 1667"/>
              <a:gd name="T54" fmla="*/ 1510 w 2433"/>
              <a:gd name="T55" fmla="*/ 943 h 1667"/>
              <a:gd name="T56" fmla="*/ 1095 w 2433"/>
              <a:gd name="T57" fmla="*/ 1175 h 1667"/>
              <a:gd name="T58" fmla="*/ 1053 w 2433"/>
              <a:gd name="T59" fmla="*/ 1198 h 1667"/>
              <a:gd name="T60" fmla="*/ 874 w 2433"/>
              <a:gd name="T61" fmla="*/ 971 h 1667"/>
              <a:gd name="T62" fmla="*/ 1169 w 2433"/>
              <a:gd name="T63" fmla="*/ 1555 h 166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3" h="1667">
                <a:moveTo>
                  <a:pt x="954" y="415"/>
                </a:moveTo>
                <a:cubicBezTo>
                  <a:pt x="884" y="330"/>
                  <a:pt x="757" y="306"/>
                  <a:pt x="661" y="359"/>
                </a:cubicBezTo>
                <a:cubicBezTo>
                  <a:pt x="587" y="400"/>
                  <a:pt x="540" y="479"/>
                  <a:pt x="540" y="564"/>
                </a:cubicBezTo>
                <a:cubicBezTo>
                  <a:pt x="540" y="592"/>
                  <a:pt x="517" y="615"/>
                  <a:pt x="489" y="615"/>
                </a:cubicBezTo>
                <a:cubicBezTo>
                  <a:pt x="460" y="615"/>
                  <a:pt x="438" y="592"/>
                  <a:pt x="438" y="564"/>
                </a:cubicBezTo>
                <a:cubicBezTo>
                  <a:pt x="438" y="442"/>
                  <a:pt x="504" y="329"/>
                  <a:pt x="612" y="269"/>
                </a:cubicBezTo>
                <a:cubicBezTo>
                  <a:pt x="750" y="193"/>
                  <a:pt x="932" y="228"/>
                  <a:pt x="1033" y="350"/>
                </a:cubicBezTo>
                <a:cubicBezTo>
                  <a:pt x="1051" y="371"/>
                  <a:pt x="1048" y="404"/>
                  <a:pt x="1026" y="422"/>
                </a:cubicBezTo>
                <a:cubicBezTo>
                  <a:pt x="1005" y="440"/>
                  <a:pt x="972" y="437"/>
                  <a:pt x="954" y="415"/>
                </a:cubicBezTo>
                <a:close/>
                <a:moveTo>
                  <a:pt x="2433" y="926"/>
                </a:moveTo>
                <a:cubicBezTo>
                  <a:pt x="2433" y="954"/>
                  <a:pt x="2410" y="977"/>
                  <a:pt x="2382" y="977"/>
                </a:cubicBezTo>
                <a:lnTo>
                  <a:pt x="1982" y="977"/>
                </a:lnTo>
                <a:cubicBezTo>
                  <a:pt x="1738" y="1316"/>
                  <a:pt x="1223" y="1643"/>
                  <a:pt x="1196" y="1660"/>
                </a:cubicBezTo>
                <a:cubicBezTo>
                  <a:pt x="1188" y="1665"/>
                  <a:pt x="1178" y="1667"/>
                  <a:pt x="1169" y="1667"/>
                </a:cubicBezTo>
                <a:cubicBezTo>
                  <a:pt x="1159" y="1667"/>
                  <a:pt x="1150" y="1665"/>
                  <a:pt x="1142" y="1660"/>
                </a:cubicBezTo>
                <a:cubicBezTo>
                  <a:pt x="1115" y="1643"/>
                  <a:pt x="596" y="1314"/>
                  <a:pt x="352" y="971"/>
                </a:cubicBezTo>
                <a:lnTo>
                  <a:pt x="51" y="971"/>
                </a:lnTo>
                <a:cubicBezTo>
                  <a:pt x="23" y="971"/>
                  <a:pt x="0" y="948"/>
                  <a:pt x="0" y="920"/>
                </a:cubicBezTo>
                <a:cubicBezTo>
                  <a:pt x="0" y="892"/>
                  <a:pt x="23" y="869"/>
                  <a:pt x="51" y="869"/>
                </a:cubicBezTo>
                <a:lnTo>
                  <a:pt x="290" y="869"/>
                </a:lnTo>
                <a:cubicBezTo>
                  <a:pt x="266" y="823"/>
                  <a:pt x="247" y="778"/>
                  <a:pt x="237" y="733"/>
                </a:cubicBezTo>
                <a:cubicBezTo>
                  <a:pt x="219" y="681"/>
                  <a:pt x="210" y="623"/>
                  <a:pt x="210" y="564"/>
                </a:cubicBezTo>
                <a:cubicBezTo>
                  <a:pt x="210" y="359"/>
                  <a:pt x="322" y="169"/>
                  <a:pt x="502" y="70"/>
                </a:cubicBezTo>
                <a:cubicBezTo>
                  <a:pt x="585" y="24"/>
                  <a:pt x="679" y="0"/>
                  <a:pt x="774" y="0"/>
                </a:cubicBezTo>
                <a:cubicBezTo>
                  <a:pt x="922" y="0"/>
                  <a:pt x="1064" y="58"/>
                  <a:pt x="1169" y="161"/>
                </a:cubicBezTo>
                <a:cubicBezTo>
                  <a:pt x="1274" y="58"/>
                  <a:pt x="1415" y="0"/>
                  <a:pt x="1563" y="0"/>
                </a:cubicBezTo>
                <a:cubicBezTo>
                  <a:pt x="1658" y="0"/>
                  <a:pt x="1752" y="24"/>
                  <a:pt x="1836" y="70"/>
                </a:cubicBezTo>
                <a:cubicBezTo>
                  <a:pt x="2016" y="170"/>
                  <a:pt x="2127" y="359"/>
                  <a:pt x="2127" y="564"/>
                </a:cubicBezTo>
                <a:cubicBezTo>
                  <a:pt x="2127" y="623"/>
                  <a:pt x="2118" y="681"/>
                  <a:pt x="2100" y="738"/>
                </a:cubicBezTo>
                <a:cubicBezTo>
                  <a:pt x="2090" y="783"/>
                  <a:pt x="2070" y="828"/>
                  <a:pt x="2045" y="875"/>
                </a:cubicBezTo>
                <a:lnTo>
                  <a:pt x="2382" y="875"/>
                </a:lnTo>
                <a:cubicBezTo>
                  <a:pt x="2410" y="874"/>
                  <a:pt x="2433" y="897"/>
                  <a:pt x="2433" y="926"/>
                </a:cubicBezTo>
                <a:close/>
                <a:moveTo>
                  <a:pt x="408" y="869"/>
                </a:moveTo>
                <a:lnTo>
                  <a:pt x="902" y="869"/>
                </a:lnTo>
                <a:cubicBezTo>
                  <a:pt x="919" y="869"/>
                  <a:pt x="935" y="877"/>
                  <a:pt x="944" y="892"/>
                </a:cubicBezTo>
                <a:lnTo>
                  <a:pt x="1052" y="1054"/>
                </a:lnTo>
                <a:lnTo>
                  <a:pt x="1387" y="545"/>
                </a:lnTo>
                <a:cubicBezTo>
                  <a:pt x="1398" y="529"/>
                  <a:pt x="1417" y="520"/>
                  <a:pt x="1436" y="522"/>
                </a:cubicBezTo>
                <a:cubicBezTo>
                  <a:pt x="1455" y="524"/>
                  <a:pt x="1471" y="537"/>
                  <a:pt x="1478" y="556"/>
                </a:cubicBezTo>
                <a:lnTo>
                  <a:pt x="1594" y="874"/>
                </a:lnTo>
                <a:lnTo>
                  <a:pt x="1927" y="874"/>
                </a:lnTo>
                <a:cubicBezTo>
                  <a:pt x="1962" y="819"/>
                  <a:pt x="1989" y="764"/>
                  <a:pt x="2001" y="711"/>
                </a:cubicBezTo>
                <a:cubicBezTo>
                  <a:pt x="2017" y="660"/>
                  <a:pt x="2025" y="612"/>
                  <a:pt x="2025" y="564"/>
                </a:cubicBezTo>
                <a:cubicBezTo>
                  <a:pt x="2025" y="396"/>
                  <a:pt x="1933" y="241"/>
                  <a:pt x="1786" y="160"/>
                </a:cubicBezTo>
                <a:cubicBezTo>
                  <a:pt x="1718" y="122"/>
                  <a:pt x="1641" y="102"/>
                  <a:pt x="1563" y="102"/>
                </a:cubicBezTo>
                <a:cubicBezTo>
                  <a:pt x="1426" y="102"/>
                  <a:pt x="1296" y="163"/>
                  <a:pt x="1208" y="269"/>
                </a:cubicBezTo>
                <a:cubicBezTo>
                  <a:pt x="1198" y="281"/>
                  <a:pt x="1184" y="288"/>
                  <a:pt x="1169" y="288"/>
                </a:cubicBezTo>
                <a:cubicBezTo>
                  <a:pt x="1153" y="288"/>
                  <a:pt x="1139" y="281"/>
                  <a:pt x="1129" y="269"/>
                </a:cubicBezTo>
                <a:cubicBezTo>
                  <a:pt x="1041" y="163"/>
                  <a:pt x="911" y="102"/>
                  <a:pt x="774" y="102"/>
                </a:cubicBezTo>
                <a:cubicBezTo>
                  <a:pt x="696" y="102"/>
                  <a:pt x="619" y="122"/>
                  <a:pt x="551" y="160"/>
                </a:cubicBezTo>
                <a:cubicBezTo>
                  <a:pt x="404" y="241"/>
                  <a:pt x="312" y="396"/>
                  <a:pt x="312" y="564"/>
                </a:cubicBezTo>
                <a:cubicBezTo>
                  <a:pt x="312" y="612"/>
                  <a:pt x="320" y="660"/>
                  <a:pt x="335" y="706"/>
                </a:cubicBezTo>
                <a:cubicBezTo>
                  <a:pt x="347" y="759"/>
                  <a:pt x="373" y="813"/>
                  <a:pt x="408" y="869"/>
                </a:cubicBezTo>
                <a:close/>
                <a:moveTo>
                  <a:pt x="1853" y="977"/>
                </a:moveTo>
                <a:lnTo>
                  <a:pt x="1558" y="977"/>
                </a:lnTo>
                <a:cubicBezTo>
                  <a:pt x="1537" y="977"/>
                  <a:pt x="1517" y="963"/>
                  <a:pt x="1510" y="943"/>
                </a:cubicBezTo>
                <a:lnTo>
                  <a:pt x="1416" y="686"/>
                </a:lnTo>
                <a:lnTo>
                  <a:pt x="1095" y="1175"/>
                </a:lnTo>
                <a:cubicBezTo>
                  <a:pt x="1086" y="1189"/>
                  <a:pt x="1070" y="1197"/>
                  <a:pt x="1053" y="1198"/>
                </a:cubicBezTo>
                <a:lnTo>
                  <a:pt x="1053" y="1198"/>
                </a:lnTo>
                <a:cubicBezTo>
                  <a:pt x="1036" y="1198"/>
                  <a:pt x="1020" y="1189"/>
                  <a:pt x="1010" y="1175"/>
                </a:cubicBezTo>
                <a:lnTo>
                  <a:pt x="874" y="971"/>
                </a:lnTo>
                <a:lnTo>
                  <a:pt x="481" y="971"/>
                </a:lnTo>
                <a:cubicBezTo>
                  <a:pt x="694" y="1234"/>
                  <a:pt x="1065" y="1488"/>
                  <a:pt x="1169" y="1555"/>
                </a:cubicBezTo>
                <a:cubicBezTo>
                  <a:pt x="1271" y="1488"/>
                  <a:pt x="1640" y="1237"/>
                  <a:pt x="1853" y="97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Arial" pitchFamily="34" charset="0"/>
              <a:ea typeface="微软雅黑" panose="020b0503020204020204" pitchFamily="34" charset="-122"/>
              <a:sym typeface="Arial" pitchFamily="34" charset="0"/>
            </a:endParaRPr>
          </a:p>
        </p:txBody>
      </p:sp>
      <p:sp>
        <p:nvSpPr>
          <p:cNvPr id="6" name="矩形: 圆角 5">
            <a:extLst>
              <a:ext uri="{FF2B5EF4-FFF2-40B4-BE49-F238E27FC236}">
                <a16:creationId xmlns:a16="http://schemas.microsoft.com/office/drawing/2014/main" id="{EC4BBB8A-52AD-8D86-D4EC-53C1B8B5ACE9}"/>
              </a:ext>
            </a:extLst>
          </p:cNvPr>
          <p:cNvSpPr/>
          <p:nvPr/>
        </p:nvSpPr>
        <p:spPr>
          <a:xfrm>
            <a:off x="1265077" y="1275616"/>
            <a:ext cx="831271" cy="254572"/>
          </a:xfrm>
          <a:prstGeom prst="roundRect">
            <a:avLst>
              <a:gd name="adj" fmla="val 49321"/>
            </a:avLst>
          </a:prstGeom>
          <a:solidFill>
            <a:srgbClr val="1F5F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7" name="矩形: 圆角 6">
            <a:extLst>
              <a:ext uri="{FF2B5EF4-FFF2-40B4-BE49-F238E27FC236}">
                <a16:creationId xmlns:a16="http://schemas.microsoft.com/office/drawing/2014/main" id="{5C764155-B1D4-0B74-76AF-4EB0437402BB}"/>
              </a:ext>
            </a:extLst>
          </p:cNvPr>
          <p:cNvSpPr/>
          <p:nvPr/>
        </p:nvSpPr>
        <p:spPr>
          <a:xfrm>
            <a:off x="1315876" y="1261761"/>
            <a:ext cx="1514758" cy="291517"/>
          </a:xfrm>
          <a:prstGeom prst="roundRect">
            <a:avLst>
              <a:gd name="adj" fmla="val 49321"/>
            </a:avLst>
          </a:prstGeom>
          <a:gradFill>
            <a:gsLst>
              <a:gs pos="0">
                <a:schemeClr val="accent1">
                  <a:lumMod val="5000"/>
                  <a:lumOff val="95000"/>
                  <a:alpha val="0"/>
                </a:schemeClr>
              </a:gs>
              <a:gs pos="47000">
                <a:schemeClr val="accent1">
                  <a:lumMod val="20000"/>
                  <a:lumOff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8" name="文本框 7">
            <a:extLst>
              <a:ext uri="{FF2B5EF4-FFF2-40B4-BE49-F238E27FC236}">
                <a16:creationId xmlns:a16="http://schemas.microsoft.com/office/drawing/2014/main" id="{BBB21495-08EE-8586-0F1F-46342D2D27C1}"/>
              </a:ext>
            </a:extLst>
          </p:cNvPr>
          <p:cNvSpPr txBox="1"/>
          <p:nvPr/>
        </p:nvSpPr>
        <p:spPr>
          <a:xfrm>
            <a:off x="1385148" y="1261762"/>
            <a:ext cx="2050030"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1F5FA0"/>
              </a:buClr>
            </a:pPr>
            <a:r>
              <a:rPr lang="en-US" altLang="zh-CN" sz="1400" b="1" err="1">
                <a:latin typeface="Arial" pitchFamily="34" charset="0"/>
                <a:ea typeface="微软雅黑" panose="020b0503020204020204" pitchFamily="34" charset="-122"/>
                <a:sym typeface="Arial" pitchFamily="34" charset="0"/>
              </a:rPr>
              <a:t>3.ARB</a:t>
            </a:r>
            <a:endParaRPr lang="zh-CN" altLang="en-US" sz="1400" b="1">
              <a:latin typeface="Arial" pitchFamily="34" charset="0"/>
              <a:ea typeface="微软雅黑" panose="020b0503020204020204" pitchFamily="34" charset="-122"/>
              <a:sym typeface="Arial" pitchFamily="34" charset="0"/>
            </a:endParaRPr>
          </a:p>
        </p:txBody>
      </p:sp>
      <p:sp>
        <p:nvSpPr>
          <p:cNvPr id="9" name="矩形 8">
            <a:extLst>
              <a:ext uri="{FF2B5EF4-FFF2-40B4-BE49-F238E27FC236}">
                <a16:creationId xmlns:a16="http://schemas.microsoft.com/office/drawing/2014/main" id="{44CD8B9E-343F-A539-95F1-B2C7653D0F87}"/>
              </a:ext>
            </a:extLst>
          </p:cNvPr>
          <p:cNvSpPr/>
          <p:nvPr/>
        </p:nvSpPr>
        <p:spPr>
          <a:xfrm>
            <a:off x="863598" y="2243287"/>
            <a:ext cx="5111468"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0" name="文本框 9">
            <a:extLst>
              <a:ext uri="{FF2B5EF4-FFF2-40B4-BE49-F238E27FC236}">
                <a16:creationId xmlns:a16="http://schemas.microsoft.com/office/drawing/2014/main" id="{838FE41F-A629-98F3-EB2B-69BFF0C60211}"/>
              </a:ext>
            </a:extLst>
          </p:cNvPr>
          <p:cNvSpPr txBox="1"/>
          <p:nvPr/>
        </p:nvSpPr>
        <p:spPr>
          <a:xfrm>
            <a:off x="882073" y="2239823"/>
            <a:ext cx="5086038"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1</a:t>
            </a:r>
            <a:r>
              <a:rPr lang="zh-CN" altLang="en-US" sz="1400" b="1">
                <a:solidFill>
                  <a:schemeClr val="bg1"/>
                </a:solidFill>
                <a:latin typeface="Arial" pitchFamily="34" charset="0"/>
                <a:ea typeface="微软雅黑" panose="020b0503020204020204" pitchFamily="34" charset="-122"/>
                <a:sym typeface="Arial" pitchFamily="34" charset="0"/>
              </a:rPr>
              <a:t>、适应症</a:t>
            </a:r>
          </a:p>
        </p:txBody>
      </p:sp>
      <p:sp>
        <p:nvSpPr>
          <p:cNvPr id="11" name="矩形 10">
            <a:extLst>
              <a:ext uri="{FF2B5EF4-FFF2-40B4-BE49-F238E27FC236}">
                <a16:creationId xmlns:a16="http://schemas.microsoft.com/office/drawing/2014/main" id="{B2657DD2-2EAD-7E2A-9BED-6542D6B80072}"/>
              </a:ext>
            </a:extLst>
          </p:cNvPr>
          <p:cNvSpPr/>
          <p:nvPr/>
        </p:nvSpPr>
        <p:spPr>
          <a:xfrm>
            <a:off x="863600" y="2706259"/>
            <a:ext cx="5136889" cy="1586420"/>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2" name="矩形 11">
            <a:extLst>
              <a:ext uri="{FF2B5EF4-FFF2-40B4-BE49-F238E27FC236}">
                <a16:creationId xmlns:a16="http://schemas.microsoft.com/office/drawing/2014/main" id="{10D3C07E-F381-9CCF-4013-32F024F05B1F}"/>
              </a:ext>
            </a:extLst>
          </p:cNvPr>
          <p:cNvSpPr/>
          <p:nvPr/>
        </p:nvSpPr>
        <p:spPr>
          <a:xfrm>
            <a:off x="6191512" y="2234476"/>
            <a:ext cx="5327388"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3" name="文本框 12">
            <a:extLst>
              <a:ext uri="{FF2B5EF4-FFF2-40B4-BE49-F238E27FC236}">
                <a16:creationId xmlns:a16="http://schemas.microsoft.com/office/drawing/2014/main" id="{919237C4-CC6E-0281-C3AF-F6427C8E99CE}"/>
              </a:ext>
            </a:extLst>
          </p:cNvPr>
          <p:cNvSpPr txBox="1"/>
          <p:nvPr/>
        </p:nvSpPr>
        <p:spPr>
          <a:xfrm>
            <a:off x="6207448" y="2244868"/>
            <a:ext cx="5311452"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2</a:t>
            </a:r>
            <a:r>
              <a:rPr lang="zh-CN" altLang="en-US" sz="1400" b="1">
                <a:solidFill>
                  <a:schemeClr val="bg1"/>
                </a:solidFill>
                <a:latin typeface="Arial" pitchFamily="34" charset="0"/>
                <a:ea typeface="微软雅黑" panose="020b0503020204020204" pitchFamily="34" charset="-122"/>
                <a:sym typeface="Arial" pitchFamily="34" charset="0"/>
              </a:rPr>
              <a:t>、禁忌证</a:t>
            </a:r>
          </a:p>
        </p:txBody>
      </p:sp>
      <p:sp>
        <p:nvSpPr>
          <p:cNvPr id="14" name="矩形 13">
            <a:extLst>
              <a:ext uri="{FF2B5EF4-FFF2-40B4-BE49-F238E27FC236}">
                <a16:creationId xmlns:a16="http://schemas.microsoft.com/office/drawing/2014/main" id="{02A74BC7-FB38-761F-EE6B-9211E30AEA67}"/>
              </a:ext>
            </a:extLst>
          </p:cNvPr>
          <p:cNvSpPr/>
          <p:nvPr/>
        </p:nvSpPr>
        <p:spPr>
          <a:xfrm>
            <a:off x="6191512" y="2697448"/>
            <a:ext cx="5327388" cy="1595231"/>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5" name="文本框 14">
            <a:extLst>
              <a:ext uri="{FF2B5EF4-FFF2-40B4-BE49-F238E27FC236}">
                <a16:creationId xmlns:a16="http://schemas.microsoft.com/office/drawing/2014/main" id="{18FC93C1-7E31-E592-AB9D-8899086EBC29}"/>
              </a:ext>
            </a:extLst>
          </p:cNvPr>
          <p:cNvSpPr txBox="1"/>
          <p:nvPr/>
        </p:nvSpPr>
        <p:spPr>
          <a:xfrm>
            <a:off x="902005" y="2774080"/>
            <a:ext cx="5014449" cy="144469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lnSpc>
                <a:spcPct val="150000"/>
              </a:lnSpc>
              <a:buFont typeface="Wingdings" panose="05000000000000000000" pitchFamily="2" charset="2"/>
              <a:buChar char="n"/>
            </a:pPr>
            <a:r>
              <a:rPr lang="zh-CN" altLang="en-US" sz="1200">
                <a:solidFill>
                  <a:srgbClr val="0460A9"/>
                </a:solidFill>
                <a:latin typeface="+mn-ea"/>
                <a:sym typeface="Arial" pitchFamily="34" charset="0"/>
              </a:rPr>
              <a:t>既往或目前有症状的</a:t>
            </a:r>
            <a:r>
              <a:rPr lang="en-US" altLang="zh-CN" sz="1200" err="1">
                <a:solidFill>
                  <a:srgbClr val="0460A9"/>
                </a:solidFill>
                <a:latin typeface="+mn-ea"/>
                <a:sym typeface="Arial" pitchFamily="34" charset="0"/>
              </a:rPr>
              <a:t>NYHA</a:t>
            </a:r>
            <a:r>
              <a:rPr lang="zh-CN" altLang="en-US" sz="1200">
                <a:solidFill>
                  <a:srgbClr val="0460A9"/>
                </a:solidFill>
                <a:latin typeface="+mn-ea"/>
                <a:sym typeface="Arial" pitchFamily="34" charset="0"/>
              </a:rPr>
              <a:t>心功能</a:t>
            </a:r>
            <a:r>
              <a:rPr lang="en-US" altLang="zh-CN" sz="1200" err="1">
                <a:solidFill>
                  <a:srgbClr val="0460A9"/>
                </a:solidFill>
                <a:latin typeface="+mn-ea"/>
                <a:sym typeface="Arial" pitchFamily="34" charset="0"/>
              </a:rPr>
              <a:t>Ⅱ~Ⅳ</a:t>
            </a:r>
            <a:r>
              <a:rPr lang="zh-CN" altLang="en-US" sz="1200">
                <a:solidFill>
                  <a:srgbClr val="0460A9"/>
                </a:solidFill>
                <a:latin typeface="+mn-ea"/>
                <a:sym typeface="Arial" pitchFamily="34" charset="0"/>
              </a:rPr>
              <a:t>级的慢性</a:t>
            </a:r>
            <a:r>
              <a:rPr lang="en-US" altLang="zh-CN" sz="1200" err="1">
                <a:solidFill>
                  <a:srgbClr val="0460A9"/>
                </a:solidFill>
                <a:latin typeface="+mn-ea"/>
                <a:sym typeface="Arial" pitchFamily="34" charset="0"/>
              </a:rPr>
              <a:t>HFrEF</a:t>
            </a:r>
            <a:r>
              <a:rPr lang="zh-CN" altLang="en-US" sz="1200">
                <a:solidFill>
                  <a:srgbClr val="0460A9"/>
                </a:solidFill>
                <a:latin typeface="+mn-ea"/>
                <a:sym typeface="Arial" pitchFamily="34" charset="0"/>
              </a:rPr>
              <a:t>患者，不能耐受</a:t>
            </a:r>
            <a:r>
              <a:rPr lang="en-US" altLang="zh-CN" sz="1200" err="1">
                <a:solidFill>
                  <a:srgbClr val="0460A9"/>
                </a:solidFill>
                <a:latin typeface="+mn-ea"/>
                <a:sym typeface="Arial" pitchFamily="34" charset="0"/>
              </a:rPr>
              <a:t>ARNI</a:t>
            </a:r>
            <a:r>
              <a:rPr lang="zh-CN" altLang="en-US" sz="1200">
                <a:solidFill>
                  <a:srgbClr val="0460A9"/>
                </a:solidFill>
                <a:latin typeface="+mn-ea"/>
                <a:sym typeface="Arial" pitchFamily="34" charset="0"/>
              </a:rPr>
              <a:t>或</a:t>
            </a:r>
            <a:r>
              <a:rPr lang="en-US" altLang="zh-CN" sz="1200">
                <a:solidFill>
                  <a:srgbClr val="0460A9"/>
                </a:solidFill>
                <a:latin typeface="+mn-ea"/>
                <a:sym typeface="Arial" pitchFamily="34" charset="0"/>
              </a:rPr>
              <a:t>ACEI</a:t>
            </a:r>
            <a:r>
              <a:rPr lang="zh-CN" altLang="en-US" sz="1200">
                <a:solidFill>
                  <a:srgbClr val="0460A9"/>
                </a:solidFill>
                <a:latin typeface="+mn-ea"/>
                <a:sym typeface="Arial" pitchFamily="34" charset="0"/>
              </a:rPr>
              <a:t>时</a:t>
            </a:r>
            <a:r>
              <a:rPr lang="zh-CN" altLang="en-US" sz="1200">
                <a:latin typeface="+mn-ea"/>
                <a:sym typeface="Arial" pitchFamily="34" charset="0"/>
              </a:rPr>
              <a:t>，可使用</a:t>
            </a:r>
            <a:r>
              <a:rPr lang="en-US" altLang="zh-CN" sz="1200">
                <a:latin typeface="+mn-ea"/>
                <a:sym typeface="Arial" pitchFamily="34" charset="0"/>
              </a:rPr>
              <a:t>ARB</a:t>
            </a:r>
            <a:r>
              <a:rPr lang="zh-CN" altLang="en-US" sz="1200">
                <a:latin typeface="+mn-ea"/>
                <a:sym typeface="Arial" pitchFamily="34" charset="0"/>
              </a:rPr>
              <a:t>降低心衰的发病率及死亡率（</a:t>
            </a:r>
            <a:r>
              <a:rPr lang="en-US" altLang="zh-CN" sz="1200">
                <a:latin typeface="+mn-ea"/>
                <a:sym typeface="Arial" pitchFamily="34" charset="0"/>
              </a:rPr>
              <a:t>Ⅰ</a:t>
            </a:r>
            <a:r>
              <a:rPr lang="zh-CN" altLang="en-US" sz="1200">
                <a:latin typeface="+mn-ea"/>
                <a:sym typeface="Arial" pitchFamily="34" charset="0"/>
              </a:rPr>
              <a:t>，</a:t>
            </a:r>
            <a:r>
              <a:rPr lang="en-US" altLang="zh-CN" sz="1200">
                <a:latin typeface="+mn-ea"/>
                <a:sym typeface="Arial" pitchFamily="34" charset="0"/>
              </a:rPr>
              <a:t>A</a:t>
            </a:r>
            <a:r>
              <a:rPr lang="zh-CN" altLang="en-US" sz="1200">
                <a:latin typeface="+mn-ea"/>
                <a:sym typeface="Arial" pitchFamily="34" charset="0"/>
              </a:rPr>
              <a:t>）；</a:t>
            </a:r>
            <a:endParaRPr lang="en-US" altLang="zh-CN" sz="1200">
              <a:latin typeface="+mn-ea"/>
              <a:sym typeface="Arial" pitchFamily="34" charset="0"/>
            </a:endParaRPr>
          </a:p>
          <a:p>
            <a:pPr marL="228600" indent="-228600">
              <a:lnSpc>
                <a:spcPct val="150000"/>
              </a:lnSpc>
              <a:buFont typeface="Wingdings" panose="05000000000000000000" pitchFamily="2" charset="2"/>
              <a:buChar char="n"/>
            </a:pPr>
            <a:r>
              <a:rPr lang="zh-CN" altLang="en-US" sz="1200">
                <a:latin typeface="+mn-ea"/>
                <a:sym typeface="Arial" pitchFamily="34" charset="0"/>
              </a:rPr>
              <a:t>对因其他适应证已服用</a:t>
            </a:r>
            <a:r>
              <a:rPr lang="en-US" altLang="zh-CN" sz="1200">
                <a:latin typeface="+mn-ea"/>
                <a:sym typeface="Arial" pitchFamily="34" charset="0"/>
              </a:rPr>
              <a:t>ARB</a:t>
            </a:r>
            <a:r>
              <a:rPr lang="zh-CN" altLang="en-US" sz="1200">
                <a:latin typeface="+mn-ea"/>
                <a:sym typeface="Arial" pitchFamily="34" charset="0"/>
              </a:rPr>
              <a:t>的患者，如随后发生</a:t>
            </a:r>
            <a:r>
              <a:rPr lang="en-US" altLang="zh-CN" sz="1200" err="1">
                <a:latin typeface="+mn-ea"/>
                <a:sym typeface="Arial" pitchFamily="34" charset="0"/>
              </a:rPr>
              <a:t>HFrEF</a:t>
            </a:r>
            <a:r>
              <a:rPr lang="zh-CN" altLang="en-US" sz="1200">
                <a:latin typeface="+mn-ea"/>
                <a:sym typeface="Arial" pitchFamily="34" charset="0"/>
              </a:rPr>
              <a:t>，可继续服用</a:t>
            </a:r>
            <a:r>
              <a:rPr lang="en-US" altLang="zh-CN" sz="1200">
                <a:latin typeface="+mn-ea"/>
                <a:sym typeface="Arial" pitchFamily="34" charset="0"/>
              </a:rPr>
              <a:t>ARB</a:t>
            </a:r>
            <a:r>
              <a:rPr lang="zh-CN" altLang="en-US" sz="1200">
                <a:latin typeface="+mn-ea"/>
                <a:sym typeface="Arial" pitchFamily="34" charset="0"/>
              </a:rPr>
              <a:t>（</a:t>
            </a:r>
            <a:r>
              <a:rPr lang="en-US" altLang="zh-CN" sz="1200" err="1">
                <a:latin typeface="+mn-ea"/>
                <a:sym typeface="Arial" pitchFamily="34" charset="0"/>
              </a:rPr>
              <a:t>Ⅱa</a:t>
            </a:r>
            <a:r>
              <a:rPr lang="zh-CN" altLang="en-US" sz="1200">
                <a:latin typeface="+mn-ea"/>
                <a:sym typeface="Arial" pitchFamily="34" charset="0"/>
              </a:rPr>
              <a:t>，</a:t>
            </a:r>
            <a:r>
              <a:rPr lang="en-US" altLang="zh-CN" sz="1200">
                <a:latin typeface="+mn-ea"/>
                <a:sym typeface="Arial" pitchFamily="34" charset="0"/>
              </a:rPr>
              <a:t>A</a:t>
            </a:r>
            <a:r>
              <a:rPr lang="zh-CN" altLang="en-US" sz="1200">
                <a:latin typeface="+mn-ea"/>
                <a:sym typeface="Arial" pitchFamily="34" charset="0"/>
              </a:rPr>
              <a:t>）。</a:t>
            </a:r>
          </a:p>
        </p:txBody>
      </p:sp>
      <p:sp>
        <p:nvSpPr>
          <p:cNvPr id="16" name="文本框 15">
            <a:extLst>
              <a:ext uri="{FF2B5EF4-FFF2-40B4-BE49-F238E27FC236}">
                <a16:creationId xmlns:a16="http://schemas.microsoft.com/office/drawing/2014/main" id="{E6D60BFD-A580-33B5-EA6E-3091702141EA}"/>
              </a:ext>
            </a:extLst>
          </p:cNvPr>
          <p:cNvSpPr txBox="1"/>
          <p:nvPr/>
        </p:nvSpPr>
        <p:spPr>
          <a:xfrm>
            <a:off x="6208295" y="3333294"/>
            <a:ext cx="5396160" cy="2909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nSpc>
                <a:spcPct val="130000"/>
              </a:lnSpc>
              <a:buFont typeface="Wingdings" panose="05000000000000000000" pitchFamily="2" charset="2"/>
              <a:buChar char="n"/>
            </a:pPr>
            <a:r>
              <a:rPr lang="zh-CN" altLang="en-US" sz="1100">
                <a:latin typeface="+mn-ea"/>
                <a:sym typeface="Arial" pitchFamily="34" charset="0"/>
              </a:rPr>
              <a:t>除血管神经性水肿外，其余同</a:t>
            </a:r>
            <a:r>
              <a:rPr lang="en-US" altLang="zh-CN" sz="1100">
                <a:latin typeface="+mn-ea"/>
                <a:sym typeface="Arial" pitchFamily="34" charset="0"/>
              </a:rPr>
              <a:t>ACEI</a:t>
            </a:r>
            <a:r>
              <a:rPr lang="zh-CN" altLang="en-US" sz="1100">
                <a:latin typeface="+mn-ea"/>
                <a:sym typeface="Arial" pitchFamily="34" charset="0"/>
              </a:rPr>
              <a:t>。</a:t>
            </a:r>
            <a:endParaRPr lang="en-US" altLang="zh-CN" sz="1100">
              <a:latin typeface="+mn-ea"/>
              <a:sym typeface="Arial" pitchFamily="34" charset="0"/>
            </a:endParaRPr>
          </a:p>
        </p:txBody>
      </p:sp>
      <p:sp>
        <p:nvSpPr>
          <p:cNvPr id="17" name="矩形 16">
            <a:extLst>
              <a:ext uri="{FF2B5EF4-FFF2-40B4-BE49-F238E27FC236}">
                <a16:creationId xmlns:a16="http://schemas.microsoft.com/office/drawing/2014/main" id="{92572E8A-29AA-A34F-C986-866C0523AD7A}"/>
              </a:ext>
            </a:extLst>
          </p:cNvPr>
          <p:cNvSpPr/>
          <p:nvPr/>
        </p:nvSpPr>
        <p:spPr>
          <a:xfrm>
            <a:off x="882071" y="4360784"/>
            <a:ext cx="5111468"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8" name="文本框 17">
            <a:extLst>
              <a:ext uri="{FF2B5EF4-FFF2-40B4-BE49-F238E27FC236}">
                <a16:creationId xmlns:a16="http://schemas.microsoft.com/office/drawing/2014/main" id="{B82D64A4-ECCA-4B47-52C4-0284C272E44E}"/>
              </a:ext>
            </a:extLst>
          </p:cNvPr>
          <p:cNvSpPr txBox="1"/>
          <p:nvPr/>
        </p:nvSpPr>
        <p:spPr>
          <a:xfrm>
            <a:off x="900546" y="4357320"/>
            <a:ext cx="5086038"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3</a:t>
            </a:r>
            <a:r>
              <a:rPr lang="zh-CN" altLang="en-US" sz="1400" b="1">
                <a:solidFill>
                  <a:schemeClr val="bg1"/>
                </a:solidFill>
                <a:latin typeface="Arial" pitchFamily="34" charset="0"/>
                <a:ea typeface="微软雅黑" panose="020b0503020204020204" pitchFamily="34" charset="-122"/>
                <a:sym typeface="Arial" pitchFamily="34" charset="0"/>
              </a:rPr>
              <a:t>、应用方法</a:t>
            </a:r>
          </a:p>
        </p:txBody>
      </p:sp>
      <p:sp>
        <p:nvSpPr>
          <p:cNvPr id="19" name="矩形 18">
            <a:extLst>
              <a:ext uri="{FF2B5EF4-FFF2-40B4-BE49-F238E27FC236}">
                <a16:creationId xmlns:a16="http://schemas.microsoft.com/office/drawing/2014/main" id="{E8412C3F-E69C-5C34-64E5-9A5776627D13}"/>
              </a:ext>
            </a:extLst>
          </p:cNvPr>
          <p:cNvSpPr/>
          <p:nvPr/>
        </p:nvSpPr>
        <p:spPr>
          <a:xfrm>
            <a:off x="882072" y="4823757"/>
            <a:ext cx="5111469" cy="1180710"/>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20" name="矩形 19">
            <a:extLst>
              <a:ext uri="{FF2B5EF4-FFF2-40B4-BE49-F238E27FC236}">
                <a16:creationId xmlns:a16="http://schemas.microsoft.com/office/drawing/2014/main" id="{C1A7DC95-8F67-6C5B-E9E4-0010A6EE47C2}"/>
              </a:ext>
            </a:extLst>
          </p:cNvPr>
          <p:cNvSpPr/>
          <p:nvPr/>
        </p:nvSpPr>
        <p:spPr>
          <a:xfrm>
            <a:off x="6209985" y="4362668"/>
            <a:ext cx="5327388"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21" name="文本框 20">
            <a:extLst>
              <a:ext uri="{FF2B5EF4-FFF2-40B4-BE49-F238E27FC236}">
                <a16:creationId xmlns:a16="http://schemas.microsoft.com/office/drawing/2014/main" id="{B476A21C-A369-24C6-C33B-C9151C6F1EE6}"/>
              </a:ext>
            </a:extLst>
          </p:cNvPr>
          <p:cNvSpPr txBox="1"/>
          <p:nvPr/>
        </p:nvSpPr>
        <p:spPr>
          <a:xfrm>
            <a:off x="6225921" y="4373060"/>
            <a:ext cx="5311452"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4</a:t>
            </a:r>
            <a:r>
              <a:rPr lang="zh-CN" altLang="en-US" sz="1400" b="1">
                <a:solidFill>
                  <a:schemeClr val="bg1"/>
                </a:solidFill>
                <a:latin typeface="Arial" pitchFamily="34" charset="0"/>
                <a:ea typeface="微软雅黑" panose="020b0503020204020204" pitchFamily="34" charset="-122"/>
                <a:sym typeface="Arial" pitchFamily="34" charset="0"/>
              </a:rPr>
              <a:t>、不良反应</a:t>
            </a:r>
          </a:p>
        </p:txBody>
      </p:sp>
      <p:sp>
        <p:nvSpPr>
          <p:cNvPr id="22" name="矩形 21">
            <a:extLst>
              <a:ext uri="{FF2B5EF4-FFF2-40B4-BE49-F238E27FC236}">
                <a16:creationId xmlns:a16="http://schemas.microsoft.com/office/drawing/2014/main" id="{A3A19EB1-65EC-06BB-1256-DF182B5D4140}"/>
              </a:ext>
            </a:extLst>
          </p:cNvPr>
          <p:cNvSpPr/>
          <p:nvPr/>
        </p:nvSpPr>
        <p:spPr>
          <a:xfrm>
            <a:off x="6209985" y="4825640"/>
            <a:ext cx="5327388" cy="1180710"/>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23" name="文本框 22">
            <a:extLst>
              <a:ext uri="{FF2B5EF4-FFF2-40B4-BE49-F238E27FC236}">
                <a16:creationId xmlns:a16="http://schemas.microsoft.com/office/drawing/2014/main" id="{BFF36C3F-AA35-D211-A8F8-1568CCC60B63}"/>
              </a:ext>
            </a:extLst>
          </p:cNvPr>
          <p:cNvSpPr txBox="1"/>
          <p:nvPr/>
        </p:nvSpPr>
        <p:spPr>
          <a:xfrm>
            <a:off x="920478" y="5153598"/>
            <a:ext cx="5014449" cy="57028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lnSpc>
                <a:spcPct val="150000"/>
              </a:lnSpc>
              <a:buFont typeface="Wingdings" panose="05000000000000000000" pitchFamily="2" charset="2"/>
              <a:buChar char="n"/>
            </a:pPr>
            <a:r>
              <a:rPr lang="zh-CN" altLang="en-US" sz="1100">
                <a:latin typeface="+mn-ea"/>
                <a:sym typeface="Arial" pitchFamily="34" charset="0"/>
              </a:rPr>
              <a:t>从小剂量开始，逐渐增至推荐的目标剂量或可耐受的最大剂量（</a:t>
            </a:r>
            <a:r>
              <a:rPr lang="zh-CN" altLang="en-US" sz="1100" b="1">
                <a:solidFill>
                  <a:srgbClr val="0460A9"/>
                </a:solidFill>
                <a:latin typeface="+mn-ea"/>
                <a:sym typeface="Arial" pitchFamily="34" charset="0"/>
              </a:rPr>
              <a:t>表</a:t>
            </a:r>
            <a:r>
              <a:rPr lang="en-US" altLang="zh-CN" sz="1100" b="1">
                <a:solidFill>
                  <a:srgbClr val="0460A9"/>
                </a:solidFill>
                <a:latin typeface="+mn-ea"/>
                <a:sym typeface="Arial" pitchFamily="34" charset="0"/>
              </a:rPr>
              <a:t>6</a:t>
            </a:r>
            <a:r>
              <a:rPr lang="zh-CN" altLang="en-US" sz="1100">
                <a:latin typeface="+mn-ea"/>
                <a:sym typeface="Arial" pitchFamily="34" charset="0"/>
              </a:rPr>
              <a:t>）。开始应用及调整剂量后</a:t>
            </a:r>
            <a:r>
              <a:rPr lang="en-US" altLang="zh-CN" sz="1100">
                <a:latin typeface="+mn-ea"/>
                <a:sym typeface="Arial" pitchFamily="34" charset="0"/>
              </a:rPr>
              <a:t>1~2</a:t>
            </a:r>
            <a:r>
              <a:rPr lang="zh-CN" altLang="en-US" sz="1100">
                <a:latin typeface="+mn-ea"/>
                <a:sym typeface="Arial" pitchFamily="34" charset="0"/>
              </a:rPr>
              <a:t>周内，应监测血压、肾功能和血钾。</a:t>
            </a:r>
          </a:p>
        </p:txBody>
      </p:sp>
      <p:sp>
        <p:nvSpPr>
          <p:cNvPr id="24" name="文本框 23">
            <a:extLst>
              <a:ext uri="{FF2B5EF4-FFF2-40B4-BE49-F238E27FC236}">
                <a16:creationId xmlns:a16="http://schemas.microsoft.com/office/drawing/2014/main" id="{DD9AC419-6F08-65FF-D288-893CD98E8C9F}"/>
              </a:ext>
            </a:extLst>
          </p:cNvPr>
          <p:cNvSpPr txBox="1"/>
          <p:nvPr/>
        </p:nvSpPr>
        <p:spPr>
          <a:xfrm>
            <a:off x="6226768" y="5252937"/>
            <a:ext cx="5396160" cy="2909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nSpc>
                <a:spcPct val="130000"/>
              </a:lnSpc>
              <a:buFont typeface="Wingdings" panose="05000000000000000000" pitchFamily="2" charset="2"/>
              <a:buChar char="n"/>
            </a:pPr>
            <a:r>
              <a:rPr lang="zh-CN" altLang="en-US" sz="1100">
                <a:latin typeface="+mn-ea"/>
                <a:sym typeface="Arial" pitchFamily="34" charset="0"/>
              </a:rPr>
              <a:t>包括低血压、肾功能恶化和高钾血症等，极少数患者可发生血管神经性水肿。</a:t>
            </a:r>
            <a:endParaRPr lang="en-US" altLang="zh-CN" sz="1100">
              <a:latin typeface="+mn-ea"/>
              <a:sym typeface="Arial" pitchFamily="34" charset="0"/>
            </a:endParaRPr>
          </a:p>
        </p:txBody>
      </p:sp>
      <p:sp>
        <p:nvSpPr>
          <p:cNvPr id="25" name="文本框 24">
            <a:extLst>
              <a:ext uri="{FF2B5EF4-FFF2-40B4-BE49-F238E27FC236}">
                <a16:creationId xmlns:a16="http://schemas.microsoft.com/office/drawing/2014/main" id="{E682BEA2-9F8E-290B-F453-138C8995EBF0}"/>
              </a:ext>
            </a:extLst>
          </p:cNvPr>
          <p:cNvSpPr txBox="1"/>
          <p:nvPr/>
        </p:nvSpPr>
        <p:spPr>
          <a:xfrm rot="19672943">
            <a:off x="474500" y="129004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26" name="文本框 25">
            <a:extLst>
              <a:ext uri="{FF2B5EF4-FFF2-40B4-BE49-F238E27FC236}">
                <a16:creationId xmlns:a16="http://schemas.microsoft.com/office/drawing/2014/main" id="{C236D6BC-3BCB-6B75-EB7C-E7F863CBB98E}"/>
              </a:ext>
            </a:extLst>
          </p:cNvPr>
          <p:cNvSpPr txBox="1"/>
          <p:nvPr/>
        </p:nvSpPr>
        <p:spPr>
          <a:xfrm rot="19672943">
            <a:off x="1033026" y="1818288"/>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27" name="文本框 26">
            <a:extLst>
              <a:ext uri="{FF2B5EF4-FFF2-40B4-BE49-F238E27FC236}">
                <a16:creationId xmlns:a16="http://schemas.microsoft.com/office/drawing/2014/main" id="{536D076F-EB71-F01C-F159-A6964E5AA95A}"/>
              </a:ext>
            </a:extLst>
          </p:cNvPr>
          <p:cNvSpPr txBox="1"/>
          <p:nvPr/>
        </p:nvSpPr>
        <p:spPr>
          <a:xfrm rot="19672943">
            <a:off x="1940304" y="2604178"/>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28" name="文本框 27">
            <a:extLst>
              <a:ext uri="{FF2B5EF4-FFF2-40B4-BE49-F238E27FC236}">
                <a16:creationId xmlns:a16="http://schemas.microsoft.com/office/drawing/2014/main" id="{F10704BB-D293-DEB8-0C19-76075BA18E5F}"/>
              </a:ext>
            </a:extLst>
          </p:cNvPr>
          <p:cNvSpPr txBox="1"/>
          <p:nvPr/>
        </p:nvSpPr>
        <p:spPr>
          <a:xfrm rot="19672943">
            <a:off x="2879417" y="372994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29" name="文本框 28">
            <a:extLst>
              <a:ext uri="{FF2B5EF4-FFF2-40B4-BE49-F238E27FC236}">
                <a16:creationId xmlns:a16="http://schemas.microsoft.com/office/drawing/2014/main" id="{21C657AA-5773-E228-34C7-03FEDF6F47D4}"/>
              </a:ext>
            </a:extLst>
          </p:cNvPr>
          <p:cNvSpPr txBox="1"/>
          <p:nvPr/>
        </p:nvSpPr>
        <p:spPr>
          <a:xfrm rot="19672943">
            <a:off x="3724619" y="458997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30" name="文本框 29">
            <a:extLst>
              <a:ext uri="{FF2B5EF4-FFF2-40B4-BE49-F238E27FC236}">
                <a16:creationId xmlns:a16="http://schemas.microsoft.com/office/drawing/2014/main" id="{DA3DC36F-48EA-F079-8F72-D51C83BCC879}"/>
              </a:ext>
            </a:extLst>
          </p:cNvPr>
          <p:cNvSpPr txBox="1"/>
          <p:nvPr/>
        </p:nvSpPr>
        <p:spPr>
          <a:xfrm rot="19672943">
            <a:off x="4851553" y="5421191"/>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31" name="文本框 30">
            <a:extLst>
              <a:ext uri="{FF2B5EF4-FFF2-40B4-BE49-F238E27FC236}">
                <a16:creationId xmlns:a16="http://schemas.microsoft.com/office/drawing/2014/main" id="{1ACF0B22-D41E-CB17-A02F-8D9255DBEC26}"/>
              </a:ext>
            </a:extLst>
          </p:cNvPr>
          <p:cNvSpPr txBox="1"/>
          <p:nvPr/>
        </p:nvSpPr>
        <p:spPr>
          <a:xfrm rot="19672943">
            <a:off x="6806316" y="4258187"/>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32" name="文本框 31">
            <a:extLst>
              <a:ext uri="{FF2B5EF4-FFF2-40B4-BE49-F238E27FC236}">
                <a16:creationId xmlns:a16="http://schemas.microsoft.com/office/drawing/2014/main" id="{B63AB87A-67B0-D108-6E8F-D559C1E41CDD}"/>
              </a:ext>
            </a:extLst>
          </p:cNvPr>
          <p:cNvSpPr txBox="1"/>
          <p:nvPr/>
        </p:nvSpPr>
        <p:spPr>
          <a:xfrm rot="19672943">
            <a:off x="8521433" y="306699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33" name="文本框 32">
            <a:extLst>
              <a:ext uri="{FF2B5EF4-FFF2-40B4-BE49-F238E27FC236}">
                <a16:creationId xmlns:a16="http://schemas.microsoft.com/office/drawing/2014/main" id="{81A26C3C-7DE1-9DC1-4A8F-3E33DAC81B76}"/>
              </a:ext>
            </a:extLst>
          </p:cNvPr>
          <p:cNvSpPr txBox="1"/>
          <p:nvPr/>
        </p:nvSpPr>
        <p:spPr>
          <a:xfrm rot="19672943">
            <a:off x="9902506" y="2010509"/>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Tree>
    <p:extLst>
      <p:ext uri="{BB962C8B-B14F-4D97-AF65-F5344CB8AC3E}">
        <p14:creationId xmlns:p14="http://schemas.microsoft.com/office/powerpoint/2010/main" val="2321813907"/>
      </p:ext>
    </p:ext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1D180B76-69FE-B5C2-5EF8-30B88A663D3D}"/>
            </a:ext>
          </a:extLst>
        </p:cNvPr>
        <p:cNvGrpSpPr/>
        <p:nvPr/>
      </p:nvGrpSpPr>
      <p:grpSpPr>
        <a:xfrm>
          <a:off x="0" y="0"/>
          <a:ext cx="0" cy="0"/>
        </a:xfrm>
      </p:grpSpPr>
      <p:sp>
        <p:nvSpPr>
          <p:cNvPr id="2" name="文本框 1">
            <a:extLst>
              <a:ext uri="{FF2B5EF4-FFF2-40B4-BE49-F238E27FC236}">
                <a16:creationId xmlns:a16="http://schemas.microsoft.com/office/drawing/2014/main" id="{97A34DBC-669C-393A-B99A-973B1D0091C0}"/>
              </a:ext>
            </a:extLst>
          </p:cNvPr>
          <p:cNvSpPr txBox="1"/>
          <p:nvPr/>
        </p:nvSpPr>
        <p:spPr>
          <a:xfrm>
            <a:off x="660400" y="584200"/>
            <a:ext cx="108585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460A9"/>
                </a:solidFill>
                <a:latin typeface="Arial" pitchFamily="34" charset="0"/>
                <a:ea typeface="微软雅黑" panose="020b0503020204020204" pitchFamily="34" charset="-122"/>
                <a:sym typeface="Arial" pitchFamily="34" charset="0"/>
              </a:rPr>
              <a:t>三、</a:t>
            </a:r>
            <a:r>
              <a:rPr lang="en-US" altLang="zh-CN" sz="2400" b="1">
                <a:solidFill>
                  <a:srgbClr val="0460A9"/>
                </a:solidFill>
                <a:latin typeface="Arial" pitchFamily="34" charset="0"/>
                <a:ea typeface="微软雅黑" panose="020b0503020204020204" pitchFamily="34" charset="-122"/>
                <a:sym typeface="Arial" pitchFamily="34" charset="0"/>
              </a:rPr>
              <a:t>β</a:t>
            </a:r>
            <a:r>
              <a:rPr lang="zh-CN" altLang="en-US" sz="2400" b="1">
                <a:solidFill>
                  <a:srgbClr val="0460A9"/>
                </a:solidFill>
                <a:latin typeface="Arial" pitchFamily="34" charset="0"/>
                <a:ea typeface="微软雅黑" panose="020b0503020204020204" pitchFamily="34" charset="-122"/>
                <a:sym typeface="Arial" pitchFamily="34" charset="0"/>
              </a:rPr>
              <a:t>受体阻滞剂</a:t>
            </a:r>
          </a:p>
        </p:txBody>
      </p:sp>
      <p:sp>
        <p:nvSpPr>
          <p:cNvPr id="5" name="矩形 4">
            <a:extLst>
              <a:ext uri="{FF2B5EF4-FFF2-40B4-BE49-F238E27FC236}">
                <a16:creationId xmlns:a16="http://schemas.microsoft.com/office/drawing/2014/main" id="{F9897B3D-D02A-F650-3EA7-392959CF3C49}"/>
              </a:ext>
            </a:extLst>
          </p:cNvPr>
          <p:cNvSpPr/>
          <p:nvPr/>
        </p:nvSpPr>
        <p:spPr>
          <a:xfrm>
            <a:off x="863598" y="2761975"/>
            <a:ext cx="3713747"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6" name="文本框 5">
            <a:extLst>
              <a:ext uri="{FF2B5EF4-FFF2-40B4-BE49-F238E27FC236}">
                <a16:creationId xmlns:a16="http://schemas.microsoft.com/office/drawing/2014/main" id="{D9C4C9D4-B86D-9195-C779-2C734C076E2F}"/>
              </a:ext>
            </a:extLst>
          </p:cNvPr>
          <p:cNvSpPr txBox="1"/>
          <p:nvPr/>
        </p:nvSpPr>
        <p:spPr>
          <a:xfrm>
            <a:off x="882073" y="2758511"/>
            <a:ext cx="3695271"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1</a:t>
            </a:r>
            <a:r>
              <a:rPr lang="zh-CN" altLang="en-US" sz="1400" b="1">
                <a:solidFill>
                  <a:schemeClr val="bg1"/>
                </a:solidFill>
                <a:latin typeface="Arial" pitchFamily="34" charset="0"/>
                <a:ea typeface="微软雅黑" panose="020b0503020204020204" pitchFamily="34" charset="-122"/>
                <a:sym typeface="Arial" pitchFamily="34" charset="0"/>
              </a:rPr>
              <a:t>、适应症</a:t>
            </a:r>
          </a:p>
        </p:txBody>
      </p:sp>
      <p:sp>
        <p:nvSpPr>
          <p:cNvPr id="7" name="矩形 6">
            <a:extLst>
              <a:ext uri="{FF2B5EF4-FFF2-40B4-BE49-F238E27FC236}">
                <a16:creationId xmlns:a16="http://schemas.microsoft.com/office/drawing/2014/main" id="{460FA651-0CAA-A4FE-E97C-89FAFB32ECBA}"/>
              </a:ext>
            </a:extLst>
          </p:cNvPr>
          <p:cNvSpPr/>
          <p:nvPr/>
        </p:nvSpPr>
        <p:spPr>
          <a:xfrm>
            <a:off x="863600" y="3224947"/>
            <a:ext cx="3713748" cy="2405826"/>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8" name="矩形 7">
            <a:extLst>
              <a:ext uri="{FF2B5EF4-FFF2-40B4-BE49-F238E27FC236}">
                <a16:creationId xmlns:a16="http://schemas.microsoft.com/office/drawing/2014/main" id="{3717AE62-994D-EB9F-E225-7F8C407504AF}"/>
              </a:ext>
            </a:extLst>
          </p:cNvPr>
          <p:cNvSpPr/>
          <p:nvPr/>
        </p:nvSpPr>
        <p:spPr>
          <a:xfrm>
            <a:off x="5343236" y="2753164"/>
            <a:ext cx="6175664"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9" name="文本框 8">
            <a:extLst>
              <a:ext uri="{FF2B5EF4-FFF2-40B4-BE49-F238E27FC236}">
                <a16:creationId xmlns:a16="http://schemas.microsoft.com/office/drawing/2014/main" id="{861B0ADE-BAC0-39C7-985C-FC893130ACAE}"/>
              </a:ext>
            </a:extLst>
          </p:cNvPr>
          <p:cNvSpPr txBox="1"/>
          <p:nvPr/>
        </p:nvSpPr>
        <p:spPr>
          <a:xfrm>
            <a:off x="5361710" y="2763556"/>
            <a:ext cx="6157190"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2</a:t>
            </a:r>
            <a:r>
              <a:rPr lang="zh-CN" altLang="en-US" sz="1400" b="1">
                <a:solidFill>
                  <a:schemeClr val="bg1"/>
                </a:solidFill>
                <a:latin typeface="Arial" pitchFamily="34" charset="0"/>
                <a:ea typeface="微软雅黑" panose="020b0503020204020204" pitchFamily="34" charset="-122"/>
                <a:sym typeface="Arial" pitchFamily="34" charset="0"/>
              </a:rPr>
              <a:t>、禁忌证</a:t>
            </a:r>
          </a:p>
        </p:txBody>
      </p:sp>
      <p:sp>
        <p:nvSpPr>
          <p:cNvPr id="10" name="矩形 9">
            <a:extLst>
              <a:ext uri="{FF2B5EF4-FFF2-40B4-BE49-F238E27FC236}">
                <a16:creationId xmlns:a16="http://schemas.microsoft.com/office/drawing/2014/main" id="{1D29BED0-A9A3-329A-F36D-51608E26B3BB}"/>
              </a:ext>
            </a:extLst>
          </p:cNvPr>
          <p:cNvSpPr/>
          <p:nvPr/>
        </p:nvSpPr>
        <p:spPr>
          <a:xfrm>
            <a:off x="5343236" y="3216136"/>
            <a:ext cx="6175664" cy="2414640"/>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1" name="文本框 10">
            <a:extLst>
              <a:ext uri="{FF2B5EF4-FFF2-40B4-BE49-F238E27FC236}">
                <a16:creationId xmlns:a16="http://schemas.microsoft.com/office/drawing/2014/main" id="{7797B61C-816F-0976-B021-F1B91EA4A2FF}"/>
              </a:ext>
            </a:extLst>
          </p:cNvPr>
          <p:cNvSpPr txBox="1"/>
          <p:nvPr/>
        </p:nvSpPr>
        <p:spPr>
          <a:xfrm>
            <a:off x="902006" y="3736597"/>
            <a:ext cx="3643258" cy="11676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lnSpc>
                <a:spcPct val="150000"/>
              </a:lnSpc>
              <a:buFont typeface="Wingdings" panose="05000000000000000000" pitchFamily="2" charset="2"/>
              <a:buChar char="n"/>
            </a:pPr>
            <a:r>
              <a:rPr lang="zh-CN" altLang="en-US" sz="1200">
                <a:solidFill>
                  <a:srgbClr val="0460A9"/>
                </a:solidFill>
                <a:latin typeface="+mn-ea"/>
                <a:sym typeface="Arial" pitchFamily="34" charset="0"/>
              </a:rPr>
              <a:t>对于既往或目前有症状的慢性</a:t>
            </a:r>
            <a:r>
              <a:rPr lang="en-US" altLang="zh-CN" sz="1200" err="1">
                <a:solidFill>
                  <a:srgbClr val="0460A9"/>
                </a:solidFill>
                <a:latin typeface="+mn-ea"/>
                <a:sym typeface="Arial" pitchFamily="34" charset="0"/>
              </a:rPr>
              <a:t>HFrEF</a:t>
            </a:r>
            <a:r>
              <a:rPr lang="zh-CN" altLang="en-US" sz="1200">
                <a:solidFill>
                  <a:srgbClr val="0460A9"/>
                </a:solidFill>
                <a:latin typeface="+mn-ea"/>
                <a:sym typeface="Arial" pitchFamily="34" charset="0"/>
              </a:rPr>
              <a:t>患者，推荐使用</a:t>
            </a:r>
            <a:r>
              <a:rPr lang="en-US" altLang="zh-CN" sz="1200">
                <a:solidFill>
                  <a:srgbClr val="0460A9"/>
                </a:solidFill>
                <a:latin typeface="+mn-ea"/>
                <a:sym typeface="Arial" pitchFamily="34" charset="0"/>
              </a:rPr>
              <a:t>β</a:t>
            </a:r>
            <a:r>
              <a:rPr lang="zh-CN" altLang="en-US" sz="1200">
                <a:solidFill>
                  <a:srgbClr val="0460A9"/>
                </a:solidFill>
                <a:latin typeface="+mn-ea"/>
                <a:sym typeface="Arial" pitchFamily="34" charset="0"/>
              </a:rPr>
              <a:t>受体阻滞剂</a:t>
            </a:r>
            <a:r>
              <a:rPr lang="zh-CN" altLang="en-US" sz="1200">
                <a:latin typeface="+mn-ea"/>
                <a:sym typeface="Arial" pitchFamily="34" charset="0"/>
              </a:rPr>
              <a:t>（琥珀酸美托洛尔、比索洛尔或卡维地洛择一）降低心衰死亡率和住院率，除非有禁忌证或不能耐受（</a:t>
            </a:r>
            <a:r>
              <a:rPr lang="en-US" altLang="zh-CN" sz="1200">
                <a:latin typeface="+mn-ea"/>
                <a:sym typeface="Arial" pitchFamily="34" charset="0"/>
              </a:rPr>
              <a:t>Ⅰ</a:t>
            </a:r>
            <a:r>
              <a:rPr lang="zh-CN" altLang="en-US" sz="1200">
                <a:latin typeface="+mn-ea"/>
                <a:sym typeface="Arial" pitchFamily="34" charset="0"/>
              </a:rPr>
              <a:t>，</a:t>
            </a:r>
            <a:r>
              <a:rPr lang="en-US" altLang="zh-CN" sz="1200">
                <a:latin typeface="+mn-ea"/>
                <a:sym typeface="Arial" pitchFamily="34" charset="0"/>
              </a:rPr>
              <a:t>A</a:t>
            </a:r>
            <a:r>
              <a:rPr lang="zh-CN" altLang="en-US" sz="1200">
                <a:latin typeface="+mn-ea"/>
                <a:sym typeface="Arial" pitchFamily="34" charset="0"/>
              </a:rPr>
              <a:t>）。</a:t>
            </a:r>
          </a:p>
        </p:txBody>
      </p:sp>
      <p:sp>
        <p:nvSpPr>
          <p:cNvPr id="12" name="文本框 11">
            <a:extLst>
              <a:ext uri="{FF2B5EF4-FFF2-40B4-BE49-F238E27FC236}">
                <a16:creationId xmlns:a16="http://schemas.microsoft.com/office/drawing/2014/main" id="{4270F122-99BC-BBA2-9A9E-C59552266E57}"/>
              </a:ext>
            </a:extLst>
          </p:cNvPr>
          <p:cNvSpPr txBox="1"/>
          <p:nvPr/>
        </p:nvSpPr>
        <p:spPr>
          <a:xfrm>
            <a:off x="5349069" y="3750381"/>
            <a:ext cx="6255386" cy="144469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lnSpc>
                <a:spcPct val="150000"/>
              </a:lnSpc>
              <a:buFont typeface="+mj-ea"/>
              <a:buAutoNum type="circleNumDbPlain"/>
            </a:pPr>
            <a:r>
              <a:rPr kumimoji="1" lang="zh-CN" altLang="en-US" sz="1200">
                <a:solidFill>
                  <a:schemeClr val="tx1"/>
                </a:solidFill>
                <a:latin typeface="+mn-ea"/>
              </a:rPr>
              <a:t>心原性休克、</a:t>
            </a:r>
            <a:endParaRPr kumimoji="1" lang="en-US" altLang="zh-CN" sz="1200">
              <a:solidFill>
                <a:schemeClr val="tx1"/>
              </a:solidFill>
              <a:latin typeface="+mn-ea"/>
            </a:endParaRPr>
          </a:p>
          <a:p>
            <a:pPr marL="228600" indent="-228600">
              <a:lnSpc>
                <a:spcPct val="150000"/>
              </a:lnSpc>
              <a:buFont typeface="+mj-ea"/>
              <a:buAutoNum type="circleNumDbPlain"/>
            </a:pPr>
            <a:r>
              <a:rPr kumimoji="1" lang="zh-CN" altLang="en-US" sz="1200">
                <a:solidFill>
                  <a:schemeClr val="tx1"/>
                </a:solidFill>
                <a:latin typeface="+mn-ea"/>
              </a:rPr>
              <a:t>病态窦房结综合征或二度及以上房室传导阻滞（</a:t>
            </a:r>
            <a:r>
              <a:rPr kumimoji="1" lang="en-US" altLang="zh-CN" sz="1200" err="1">
                <a:solidFill>
                  <a:schemeClr val="tx1"/>
                </a:solidFill>
                <a:latin typeface="+mn-ea"/>
              </a:rPr>
              <a:t>AVB</a:t>
            </a:r>
            <a:r>
              <a:rPr kumimoji="1" lang="zh-CN" altLang="en-US" sz="1200">
                <a:solidFill>
                  <a:schemeClr val="tx1"/>
                </a:solidFill>
                <a:latin typeface="+mn-ea"/>
              </a:rPr>
              <a:t>）但未植入心脏起搏器、</a:t>
            </a:r>
            <a:endParaRPr kumimoji="1" lang="en-US" altLang="zh-CN" sz="1200">
              <a:solidFill>
                <a:schemeClr val="tx1"/>
              </a:solidFill>
              <a:latin typeface="+mn-ea"/>
            </a:endParaRPr>
          </a:p>
          <a:p>
            <a:pPr marL="228600" indent="-228600">
              <a:lnSpc>
                <a:spcPct val="150000"/>
              </a:lnSpc>
              <a:buFont typeface="+mj-ea"/>
              <a:buAutoNum type="circleNumDbPlain"/>
            </a:pPr>
            <a:r>
              <a:rPr kumimoji="1" lang="zh-CN" altLang="en-US" sz="1200">
                <a:solidFill>
                  <a:schemeClr val="tx1"/>
                </a:solidFill>
                <a:latin typeface="+mn-ea"/>
              </a:rPr>
              <a:t>心率</a:t>
            </a:r>
            <a:r>
              <a:rPr kumimoji="1" lang="en-US" altLang="zh-CN" sz="1200">
                <a:solidFill>
                  <a:schemeClr val="tx1"/>
                </a:solidFill>
                <a:latin typeface="+mn-ea"/>
              </a:rPr>
              <a:t>&lt;50</a:t>
            </a:r>
            <a:r>
              <a:rPr kumimoji="1" lang="zh-CN" altLang="en-US" sz="1200">
                <a:solidFill>
                  <a:schemeClr val="tx1"/>
                </a:solidFill>
                <a:latin typeface="+mn-ea"/>
              </a:rPr>
              <a:t>次</a:t>
            </a:r>
            <a:r>
              <a:rPr kumimoji="1" lang="en-US" altLang="zh-CN" sz="1200">
                <a:solidFill>
                  <a:schemeClr val="tx1"/>
                </a:solidFill>
                <a:latin typeface="+mn-ea"/>
              </a:rPr>
              <a:t>/min</a:t>
            </a:r>
            <a:r>
              <a:rPr kumimoji="1" lang="zh-CN" altLang="en-US" sz="1200">
                <a:solidFill>
                  <a:schemeClr val="tx1"/>
                </a:solidFill>
                <a:latin typeface="+mn-ea"/>
              </a:rPr>
              <a:t>、</a:t>
            </a:r>
            <a:endParaRPr kumimoji="1" lang="en-US" altLang="zh-CN" sz="1200">
              <a:solidFill>
                <a:schemeClr val="tx1"/>
              </a:solidFill>
              <a:latin typeface="+mn-ea"/>
            </a:endParaRPr>
          </a:p>
          <a:p>
            <a:pPr marL="228600" indent="-228600">
              <a:lnSpc>
                <a:spcPct val="150000"/>
              </a:lnSpc>
              <a:buFont typeface="+mj-ea"/>
              <a:buAutoNum type="circleNumDbPlain"/>
            </a:pPr>
            <a:r>
              <a:rPr kumimoji="1" lang="zh-CN" altLang="en-US" sz="1200">
                <a:solidFill>
                  <a:schemeClr val="tx1"/>
                </a:solidFill>
                <a:latin typeface="+mn-ea"/>
              </a:rPr>
              <a:t>低血压（收缩压</a:t>
            </a:r>
            <a:r>
              <a:rPr kumimoji="1" lang="en-US" altLang="zh-CN" sz="1200">
                <a:solidFill>
                  <a:schemeClr val="tx1"/>
                </a:solidFill>
                <a:latin typeface="+mn-ea"/>
              </a:rPr>
              <a:t>&lt;90mmHg</a:t>
            </a:r>
            <a:r>
              <a:rPr kumimoji="1" lang="zh-CN" altLang="en-US" sz="1200">
                <a:solidFill>
                  <a:schemeClr val="tx1"/>
                </a:solidFill>
                <a:latin typeface="+mn-ea"/>
              </a:rPr>
              <a:t>）、</a:t>
            </a:r>
            <a:endParaRPr kumimoji="1" lang="en-US" altLang="zh-CN" sz="1200">
              <a:solidFill>
                <a:schemeClr val="tx1"/>
              </a:solidFill>
              <a:latin typeface="+mn-ea"/>
            </a:endParaRPr>
          </a:p>
          <a:p>
            <a:pPr marL="228600" indent="-228600">
              <a:lnSpc>
                <a:spcPct val="150000"/>
              </a:lnSpc>
              <a:buFont typeface="+mj-ea"/>
              <a:buAutoNum type="circleNumDbPlain"/>
            </a:pPr>
            <a:r>
              <a:rPr kumimoji="1" lang="zh-CN" altLang="en-US" sz="1200">
                <a:solidFill>
                  <a:schemeClr val="tx1"/>
                </a:solidFill>
                <a:latin typeface="+mn-ea"/>
              </a:rPr>
              <a:t>支气管哮喘急性发作期</a:t>
            </a:r>
            <a:endParaRPr kumimoji="1" lang="en-US" altLang="zh-CN" sz="1200">
              <a:solidFill>
                <a:schemeClr val="tx1"/>
              </a:solidFill>
              <a:latin typeface="+mn-ea"/>
            </a:endParaRPr>
          </a:p>
        </p:txBody>
      </p:sp>
      <p:sp>
        <p:nvSpPr>
          <p:cNvPr id="14" name="矩形 13">
            <a:extLst>
              <a:ext uri="{FF2B5EF4-FFF2-40B4-BE49-F238E27FC236}">
                <a16:creationId xmlns:a16="http://schemas.microsoft.com/office/drawing/2014/main" id="{8128BDD2-C65A-0C8C-52B2-5601AB3C3F2D}"/>
              </a:ext>
            </a:extLst>
          </p:cNvPr>
          <p:cNvSpPr/>
          <p:nvPr/>
        </p:nvSpPr>
        <p:spPr>
          <a:xfrm>
            <a:off x="848668" y="1164453"/>
            <a:ext cx="10670232" cy="787523"/>
          </a:xfrm>
          <a:prstGeom prst="rect">
            <a:avLst/>
          </a:prstGeom>
          <a:noFill/>
          <a:ln>
            <a:solidFill>
              <a:srgbClr val="0460A9"/>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marL="171450" indent="-171450">
              <a:lnSpc>
                <a:spcPct val="150000"/>
              </a:lnSpc>
              <a:buFont typeface="Wingdings" panose="05000000000000000000" pitchFamily="2" charset="2"/>
              <a:buChar char="n"/>
            </a:pPr>
            <a:r>
              <a:rPr kumimoji="1" lang="zh-CN" altLang="en-US" sz="1600">
                <a:solidFill>
                  <a:schemeClr val="tx1"/>
                </a:solidFill>
                <a:latin typeface="+mn-ea"/>
              </a:rPr>
              <a:t>临床试验已证实</a:t>
            </a:r>
            <a:r>
              <a:rPr kumimoji="1" lang="en-US" altLang="zh-CN" sz="1600" err="1">
                <a:solidFill>
                  <a:schemeClr val="tx1"/>
                </a:solidFill>
                <a:latin typeface="+mn-ea"/>
              </a:rPr>
              <a:t>HFrEF</a:t>
            </a:r>
            <a:r>
              <a:rPr kumimoji="1" lang="zh-CN" altLang="en-US" sz="1600">
                <a:solidFill>
                  <a:schemeClr val="tx1"/>
                </a:solidFill>
                <a:latin typeface="+mn-ea"/>
              </a:rPr>
              <a:t>患者，无论是否合并冠心病、糖尿病，或在老年、女性和不同种族的</a:t>
            </a:r>
            <a:r>
              <a:rPr kumimoji="1" lang="en-US" altLang="zh-CN" sz="1600" err="1">
                <a:solidFill>
                  <a:schemeClr val="tx1"/>
                </a:solidFill>
                <a:latin typeface="+mn-ea"/>
              </a:rPr>
              <a:t>HFrEF</a:t>
            </a:r>
            <a:r>
              <a:rPr kumimoji="1" lang="zh-CN" altLang="en-US" sz="1600">
                <a:solidFill>
                  <a:schemeClr val="tx1"/>
                </a:solidFill>
                <a:latin typeface="+mn-ea"/>
              </a:rPr>
              <a:t>患者中，</a:t>
            </a:r>
            <a:r>
              <a:rPr kumimoji="1" lang="zh-CN" altLang="en-US" sz="1600">
                <a:solidFill>
                  <a:srgbClr val="0460A9"/>
                </a:solidFill>
                <a:latin typeface="+mn-ea"/>
              </a:rPr>
              <a:t>长期应用</a:t>
            </a:r>
            <a:r>
              <a:rPr kumimoji="1" lang="en-US" altLang="zh-CN" sz="1600">
                <a:solidFill>
                  <a:srgbClr val="0460A9"/>
                </a:solidFill>
                <a:latin typeface="+mn-ea"/>
              </a:rPr>
              <a:t>β</a:t>
            </a:r>
            <a:r>
              <a:rPr kumimoji="1" lang="zh-CN" altLang="en-US" sz="1600">
                <a:solidFill>
                  <a:srgbClr val="0460A9"/>
                </a:solidFill>
                <a:latin typeface="+mn-ea"/>
              </a:rPr>
              <a:t>受体阻滞剂（琥珀酸美托洛尔、比索洛尔及卡维地洛），均可改善症状和生活质量，降低死亡、住院、猝死风险。</a:t>
            </a:r>
            <a:endParaRPr kumimoji="1" lang="en-US" altLang="zh-CN" sz="1600">
              <a:solidFill>
                <a:srgbClr val="0460A9"/>
              </a:solidFill>
              <a:latin typeface="+mn-ea"/>
            </a:endParaRPr>
          </a:p>
        </p:txBody>
      </p:sp>
    </p:spTree>
    <p:extLst>
      <p:ext uri="{BB962C8B-B14F-4D97-AF65-F5344CB8AC3E}">
        <p14:creationId xmlns:p14="http://schemas.microsoft.com/office/powerpoint/2010/main" val="3973530995"/>
      </p:ext>
    </p:ext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04DE9AAF-B784-C514-7A49-3EBC90D0A332}"/>
            </a:ext>
          </a:extLst>
        </p:cNvPr>
        <p:cNvGrpSpPr/>
        <p:nvPr/>
      </p:nvGrpSpPr>
      <p:grpSpPr>
        <a:xfrm>
          <a:off x="0" y="0"/>
          <a:ext cx="0" cy="0"/>
        </a:xfrm>
      </p:grpSpPr>
      <p:sp>
        <p:nvSpPr>
          <p:cNvPr id="2" name="文本框 1">
            <a:extLst>
              <a:ext uri="{FF2B5EF4-FFF2-40B4-BE49-F238E27FC236}">
                <a16:creationId xmlns:a16="http://schemas.microsoft.com/office/drawing/2014/main" id="{4849765B-A52B-7635-EB53-64BE399035BE}"/>
              </a:ext>
            </a:extLst>
          </p:cNvPr>
          <p:cNvSpPr txBox="1"/>
          <p:nvPr/>
        </p:nvSpPr>
        <p:spPr>
          <a:xfrm>
            <a:off x="660400" y="584200"/>
            <a:ext cx="108585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460A9"/>
                </a:solidFill>
                <a:latin typeface="Arial" pitchFamily="34" charset="0"/>
                <a:ea typeface="微软雅黑" panose="020b0503020204020204" pitchFamily="34" charset="-122"/>
                <a:sym typeface="Arial" pitchFamily="34" charset="0"/>
              </a:rPr>
              <a:t>三、</a:t>
            </a:r>
            <a:r>
              <a:rPr lang="en-US" altLang="zh-CN" sz="2400" b="1">
                <a:solidFill>
                  <a:srgbClr val="0460A9"/>
                </a:solidFill>
                <a:latin typeface="Arial" pitchFamily="34" charset="0"/>
                <a:ea typeface="微软雅黑" panose="020b0503020204020204" pitchFamily="34" charset="-122"/>
                <a:sym typeface="Arial" pitchFamily="34" charset="0"/>
              </a:rPr>
              <a:t>β</a:t>
            </a:r>
            <a:r>
              <a:rPr lang="zh-CN" altLang="en-US" sz="2400" b="1">
                <a:solidFill>
                  <a:srgbClr val="0460A9"/>
                </a:solidFill>
                <a:latin typeface="Arial" pitchFamily="34" charset="0"/>
                <a:ea typeface="微软雅黑" panose="020b0503020204020204" pitchFamily="34" charset="-122"/>
                <a:sym typeface="Arial" pitchFamily="34" charset="0"/>
              </a:rPr>
              <a:t>受体阻滞剂</a:t>
            </a:r>
          </a:p>
        </p:txBody>
      </p:sp>
      <p:sp>
        <p:nvSpPr>
          <p:cNvPr id="3" name="矩形 2">
            <a:extLst>
              <a:ext uri="{FF2B5EF4-FFF2-40B4-BE49-F238E27FC236}">
                <a16:creationId xmlns:a16="http://schemas.microsoft.com/office/drawing/2014/main" id="{E33A5997-0A5D-671E-DFA4-38EF20FC6E39}"/>
              </a:ext>
            </a:extLst>
          </p:cNvPr>
          <p:cNvSpPr/>
          <p:nvPr/>
        </p:nvSpPr>
        <p:spPr>
          <a:xfrm>
            <a:off x="856775" y="1132909"/>
            <a:ext cx="5201794"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4" name="文本框 3">
            <a:extLst>
              <a:ext uri="{FF2B5EF4-FFF2-40B4-BE49-F238E27FC236}">
                <a16:creationId xmlns:a16="http://schemas.microsoft.com/office/drawing/2014/main" id="{C304CC72-E50F-5D6D-4DBC-8CAF22EC8669}"/>
              </a:ext>
            </a:extLst>
          </p:cNvPr>
          <p:cNvSpPr txBox="1"/>
          <p:nvPr/>
        </p:nvSpPr>
        <p:spPr>
          <a:xfrm>
            <a:off x="875249" y="1143301"/>
            <a:ext cx="5183319"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3</a:t>
            </a:r>
            <a:r>
              <a:rPr lang="zh-CN" altLang="en-US" sz="1400" b="1">
                <a:solidFill>
                  <a:schemeClr val="bg1"/>
                </a:solidFill>
                <a:latin typeface="Arial" pitchFamily="34" charset="0"/>
                <a:ea typeface="微软雅黑" panose="020b0503020204020204" pitchFamily="34" charset="-122"/>
                <a:sym typeface="Arial" pitchFamily="34" charset="0"/>
              </a:rPr>
              <a:t>、应用方法</a:t>
            </a:r>
          </a:p>
        </p:txBody>
      </p:sp>
      <p:sp>
        <p:nvSpPr>
          <p:cNvPr id="5" name="矩形 4">
            <a:extLst>
              <a:ext uri="{FF2B5EF4-FFF2-40B4-BE49-F238E27FC236}">
                <a16:creationId xmlns:a16="http://schemas.microsoft.com/office/drawing/2014/main" id="{62515AC8-EF07-A119-9711-8BA820CE185A}"/>
              </a:ext>
            </a:extLst>
          </p:cNvPr>
          <p:cNvSpPr/>
          <p:nvPr/>
        </p:nvSpPr>
        <p:spPr>
          <a:xfrm>
            <a:off x="856775" y="1595880"/>
            <a:ext cx="10662124" cy="4533458"/>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6" name="文本框 5">
            <a:extLst>
              <a:ext uri="{FF2B5EF4-FFF2-40B4-BE49-F238E27FC236}">
                <a16:creationId xmlns:a16="http://schemas.microsoft.com/office/drawing/2014/main" id="{E7FAEB81-C1DB-7374-DD5E-74E86E226EC1}"/>
              </a:ext>
            </a:extLst>
          </p:cNvPr>
          <p:cNvSpPr txBox="1"/>
          <p:nvPr/>
        </p:nvSpPr>
        <p:spPr>
          <a:xfrm>
            <a:off x="862608" y="1579353"/>
            <a:ext cx="10656291" cy="30577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nSpc>
                <a:spcPct val="150000"/>
              </a:lnSpc>
              <a:buFont typeface="Wingdings" panose="05000000000000000000" pitchFamily="2" charset="2"/>
              <a:buChar char="n"/>
            </a:pPr>
            <a:r>
              <a:rPr lang="zh-CN" altLang="en-US" sz="1300">
                <a:latin typeface="+mn-ea"/>
                <a:sym typeface="Arial" pitchFamily="34" charset="0"/>
              </a:rPr>
              <a:t>即使患者症状轻微或经其他疗法已获改善，</a:t>
            </a:r>
            <a:r>
              <a:rPr lang="en-US" altLang="zh-CN" sz="1300">
                <a:solidFill>
                  <a:srgbClr val="0460A9"/>
                </a:solidFill>
                <a:latin typeface="+mn-ea"/>
                <a:sym typeface="Arial" pitchFamily="34" charset="0"/>
              </a:rPr>
              <a:t>β</a:t>
            </a:r>
            <a:r>
              <a:rPr lang="zh-CN" altLang="en-US" sz="1300">
                <a:solidFill>
                  <a:srgbClr val="0460A9"/>
                </a:solidFill>
                <a:latin typeface="+mn-ea"/>
                <a:sym typeface="Arial" pitchFamily="34" charset="0"/>
              </a:rPr>
              <a:t>受体阻滞剂均应尽早应用</a:t>
            </a:r>
            <a:r>
              <a:rPr lang="zh-CN" altLang="en-US" sz="1300">
                <a:latin typeface="+mn-ea"/>
                <a:sym typeface="Arial" pitchFamily="34" charset="0"/>
              </a:rPr>
              <a:t>。</a:t>
            </a:r>
            <a:endParaRPr lang="en-US" altLang="zh-CN" sz="1300">
              <a:latin typeface="+mn-ea"/>
              <a:sym typeface="Arial" pitchFamily="34" charset="0"/>
            </a:endParaRPr>
          </a:p>
          <a:p>
            <a:pPr marL="171450" indent="-171450">
              <a:lnSpc>
                <a:spcPct val="150000"/>
              </a:lnSpc>
              <a:buFont typeface="Wingdings" panose="05000000000000000000" pitchFamily="2" charset="2"/>
              <a:buChar char="n"/>
            </a:pPr>
            <a:r>
              <a:rPr lang="en-US" altLang="zh-CN" sz="1300" err="1">
                <a:latin typeface="+mn-ea"/>
                <a:sym typeface="Arial" pitchFamily="34" charset="0"/>
              </a:rPr>
              <a:t>NYHA</a:t>
            </a:r>
            <a:r>
              <a:rPr lang="zh-CN" altLang="en-US" sz="1300">
                <a:latin typeface="+mn-ea"/>
                <a:sym typeface="Arial" pitchFamily="34" charset="0"/>
              </a:rPr>
              <a:t>心功能</a:t>
            </a:r>
            <a:r>
              <a:rPr lang="en-US" altLang="zh-CN" sz="1300">
                <a:latin typeface="+mn-ea"/>
                <a:sym typeface="Arial" pitchFamily="34" charset="0"/>
              </a:rPr>
              <a:t>Ⅳ</a:t>
            </a:r>
            <a:r>
              <a:rPr lang="zh-CN" altLang="en-US" sz="1300">
                <a:latin typeface="+mn-ea"/>
                <a:sym typeface="Arial" pitchFamily="34" charset="0"/>
              </a:rPr>
              <a:t>级患者应在血流动力学稳定并且</a:t>
            </a:r>
            <a:r>
              <a:rPr lang="zh-CN" altLang="en-US" sz="1300">
                <a:solidFill>
                  <a:srgbClr val="0460A9"/>
                </a:solidFill>
                <a:latin typeface="+mn-ea"/>
                <a:sym typeface="Arial" pitchFamily="34" charset="0"/>
              </a:rPr>
              <a:t>停用静脉利尿剂和正性肌力药后使用</a:t>
            </a:r>
            <a:r>
              <a:rPr lang="zh-CN" altLang="en-US" sz="1300">
                <a:latin typeface="+mn-ea"/>
                <a:sym typeface="Arial" pitchFamily="34" charset="0"/>
              </a:rPr>
              <a:t>。</a:t>
            </a:r>
            <a:endParaRPr lang="en-US" altLang="zh-CN" sz="1300">
              <a:latin typeface="+mn-ea"/>
              <a:sym typeface="Arial" pitchFamily="34" charset="0"/>
            </a:endParaRPr>
          </a:p>
          <a:p>
            <a:pPr marL="171450" indent="-171450">
              <a:lnSpc>
                <a:spcPct val="150000"/>
              </a:lnSpc>
              <a:buFont typeface="Wingdings" panose="05000000000000000000" pitchFamily="2" charset="2"/>
              <a:buChar char="n"/>
            </a:pPr>
            <a:r>
              <a:rPr lang="zh-CN" altLang="en-US" sz="1300">
                <a:latin typeface="+mn-ea"/>
                <a:sym typeface="Arial" pitchFamily="34" charset="0"/>
              </a:rPr>
              <a:t>因</a:t>
            </a:r>
            <a:r>
              <a:rPr lang="en-US" altLang="zh-CN" sz="1300">
                <a:latin typeface="+mn-ea"/>
                <a:sym typeface="Arial" pitchFamily="34" charset="0"/>
              </a:rPr>
              <a:t>β</a:t>
            </a:r>
            <a:r>
              <a:rPr lang="zh-CN" altLang="en-US" sz="1300">
                <a:latin typeface="+mn-ea"/>
                <a:sym typeface="Arial" pitchFamily="34" charset="0"/>
              </a:rPr>
              <a:t>受体阻滞剂的负性肌力作用可能诱发和加重心衰，治疗心衰的生物学效应</a:t>
            </a:r>
            <a:r>
              <a:rPr lang="zh-CN" altLang="en-US" sz="1300">
                <a:solidFill>
                  <a:srgbClr val="0460A9"/>
                </a:solidFill>
                <a:latin typeface="+mn-ea"/>
                <a:sym typeface="Arial" pitchFamily="34" charset="0"/>
              </a:rPr>
              <a:t>需持续用药</a:t>
            </a:r>
            <a:r>
              <a:rPr lang="en-US" altLang="zh-CN" sz="1300">
                <a:solidFill>
                  <a:srgbClr val="0460A9"/>
                </a:solidFill>
                <a:latin typeface="+mn-ea"/>
                <a:sym typeface="Arial" pitchFamily="34" charset="0"/>
              </a:rPr>
              <a:t>2~3</a:t>
            </a:r>
            <a:r>
              <a:rPr lang="zh-CN" altLang="en-US" sz="1300">
                <a:solidFill>
                  <a:srgbClr val="0460A9"/>
                </a:solidFill>
                <a:latin typeface="+mn-ea"/>
                <a:sym typeface="Arial" pitchFamily="34" charset="0"/>
              </a:rPr>
              <a:t>个月才逐渐产生</a:t>
            </a:r>
            <a:r>
              <a:rPr lang="zh-CN" altLang="en-US" sz="1300">
                <a:latin typeface="+mn-ea"/>
                <a:sym typeface="Arial" pitchFamily="34" charset="0"/>
              </a:rPr>
              <a:t>，故起始剂量须小，每隔</a:t>
            </a:r>
            <a:r>
              <a:rPr lang="en-US" altLang="zh-CN" sz="1300">
                <a:latin typeface="+mn-ea"/>
                <a:sym typeface="Arial" pitchFamily="34" charset="0"/>
              </a:rPr>
              <a:t>2~4</a:t>
            </a:r>
            <a:r>
              <a:rPr lang="zh-CN" altLang="en-US" sz="1300">
                <a:latin typeface="+mn-ea"/>
                <a:sym typeface="Arial" pitchFamily="34" charset="0"/>
              </a:rPr>
              <a:t>周可剂量加倍，逐渐达到指南推荐的目标剂量（</a:t>
            </a:r>
            <a:r>
              <a:rPr lang="zh-CN" altLang="en-US" sz="1300" b="1">
                <a:latin typeface="+mn-ea"/>
                <a:sym typeface="Arial" pitchFamily="34" charset="0"/>
              </a:rPr>
              <a:t>表</a:t>
            </a:r>
            <a:r>
              <a:rPr lang="en-US" altLang="zh-CN" sz="1300" b="1">
                <a:latin typeface="+mn-ea"/>
                <a:sym typeface="Arial" pitchFamily="34" charset="0"/>
              </a:rPr>
              <a:t>7</a:t>
            </a:r>
            <a:r>
              <a:rPr lang="zh-CN" altLang="en-US" sz="1300">
                <a:latin typeface="+mn-ea"/>
                <a:sym typeface="Arial" pitchFamily="34" charset="0"/>
              </a:rPr>
              <a:t>）或最大可耐受剂量，</a:t>
            </a:r>
            <a:r>
              <a:rPr lang="zh-CN" altLang="en-US" sz="1300">
                <a:solidFill>
                  <a:srgbClr val="0460A9"/>
                </a:solidFill>
                <a:latin typeface="+mn-ea"/>
                <a:sym typeface="Arial" pitchFamily="34" charset="0"/>
              </a:rPr>
              <a:t>并长期使用</a:t>
            </a:r>
            <a:r>
              <a:rPr lang="zh-CN" altLang="en-US" sz="1300">
                <a:latin typeface="+mn-ea"/>
                <a:sym typeface="Arial" pitchFamily="34" charset="0"/>
              </a:rPr>
              <a:t>。</a:t>
            </a:r>
            <a:endParaRPr lang="en-US" altLang="zh-CN" sz="1300">
              <a:latin typeface="+mn-ea"/>
              <a:sym typeface="Arial" pitchFamily="34" charset="0"/>
            </a:endParaRPr>
          </a:p>
          <a:p>
            <a:pPr marL="171450" indent="-171450">
              <a:lnSpc>
                <a:spcPct val="150000"/>
              </a:lnSpc>
              <a:buFont typeface="Wingdings" panose="05000000000000000000" pitchFamily="2" charset="2"/>
              <a:buChar char="n"/>
            </a:pPr>
            <a:r>
              <a:rPr lang="zh-CN" altLang="en-US" sz="1300">
                <a:latin typeface="+mn-ea"/>
                <a:sym typeface="Arial" pitchFamily="34" charset="0"/>
              </a:rPr>
              <a:t>使静息心率降至</a:t>
            </a:r>
            <a:r>
              <a:rPr lang="en-US" altLang="zh-CN" sz="1300">
                <a:solidFill>
                  <a:srgbClr val="C00000"/>
                </a:solidFill>
                <a:latin typeface="+mn-ea"/>
                <a:sym typeface="Arial" pitchFamily="34" charset="0"/>
              </a:rPr>
              <a:t>60</a:t>
            </a:r>
            <a:r>
              <a:rPr lang="zh-CN" altLang="en-US" sz="1300">
                <a:solidFill>
                  <a:srgbClr val="C00000"/>
                </a:solidFill>
                <a:latin typeface="+mn-ea"/>
                <a:sym typeface="Arial" pitchFamily="34" charset="0"/>
              </a:rPr>
              <a:t>次</a:t>
            </a:r>
            <a:r>
              <a:rPr lang="en-US" altLang="zh-CN" sz="1300">
                <a:solidFill>
                  <a:srgbClr val="C00000"/>
                </a:solidFill>
                <a:latin typeface="+mn-ea"/>
                <a:sym typeface="Arial" pitchFamily="34" charset="0"/>
              </a:rPr>
              <a:t>/min</a:t>
            </a:r>
            <a:r>
              <a:rPr lang="zh-CN" altLang="en-US" sz="1300">
                <a:solidFill>
                  <a:srgbClr val="C00000"/>
                </a:solidFill>
                <a:latin typeface="+mn-ea"/>
                <a:sym typeface="Arial" pitchFamily="34" charset="0"/>
              </a:rPr>
              <a:t>左右的剂量</a:t>
            </a:r>
            <a:r>
              <a:rPr lang="zh-CN" altLang="en-US" sz="1300">
                <a:latin typeface="+mn-ea"/>
                <a:sym typeface="Arial" pitchFamily="34" charset="0"/>
              </a:rPr>
              <a:t>为</a:t>
            </a:r>
            <a:r>
              <a:rPr lang="en-US" altLang="zh-CN" sz="1300">
                <a:latin typeface="+mn-ea"/>
                <a:sym typeface="Arial" pitchFamily="34" charset="0"/>
              </a:rPr>
              <a:t>β</a:t>
            </a:r>
            <a:r>
              <a:rPr lang="zh-CN" altLang="en-US" sz="1300">
                <a:latin typeface="+mn-ea"/>
                <a:sym typeface="Arial" pitchFamily="34" charset="0"/>
              </a:rPr>
              <a:t>受体阻滞剂应用的</a:t>
            </a:r>
            <a:r>
              <a:rPr lang="zh-CN" altLang="en-US" sz="1300">
                <a:solidFill>
                  <a:srgbClr val="C00000"/>
                </a:solidFill>
                <a:latin typeface="+mn-ea"/>
                <a:sym typeface="Arial" pitchFamily="34" charset="0"/>
              </a:rPr>
              <a:t>目标剂量或最大耐受剂量。</a:t>
            </a:r>
            <a:endParaRPr lang="en-US" altLang="zh-CN" sz="1300">
              <a:solidFill>
                <a:srgbClr val="C00000"/>
              </a:solidFill>
              <a:latin typeface="+mn-ea"/>
              <a:sym typeface="Arial" pitchFamily="34" charset="0"/>
            </a:endParaRPr>
          </a:p>
          <a:p>
            <a:pPr>
              <a:lnSpc>
                <a:spcPct val="150000"/>
              </a:lnSpc>
            </a:pPr>
            <a:r>
              <a:rPr lang="zh-CN" altLang="en-US" sz="1300" b="1">
                <a:solidFill>
                  <a:srgbClr val="C00000"/>
                </a:solidFill>
                <a:latin typeface="+mn-ea"/>
                <a:sym typeface="Arial" pitchFamily="34" charset="0"/>
              </a:rPr>
              <a:t>注意：</a:t>
            </a:r>
            <a:endParaRPr lang="en-US" altLang="zh-CN" sz="1300" b="1">
              <a:solidFill>
                <a:srgbClr val="C00000"/>
              </a:solidFill>
              <a:latin typeface="+mn-ea"/>
              <a:sym typeface="Arial" pitchFamily="34" charset="0"/>
            </a:endParaRPr>
          </a:p>
          <a:p>
            <a:pPr>
              <a:lnSpc>
                <a:spcPct val="150000"/>
              </a:lnSpc>
            </a:pPr>
            <a:r>
              <a:rPr lang="zh-CN" altLang="en-US" sz="1300">
                <a:latin typeface="+mn-ea"/>
                <a:sym typeface="Arial" pitchFamily="34" charset="0"/>
              </a:rPr>
              <a:t>有液体潴留或最近曾有液体潴留的患者，必须同时使用利尿剂。</a:t>
            </a:r>
            <a:endParaRPr lang="en-US" altLang="zh-CN" sz="1300">
              <a:latin typeface="+mn-ea"/>
              <a:sym typeface="Arial" pitchFamily="34" charset="0"/>
            </a:endParaRPr>
          </a:p>
          <a:p>
            <a:pPr>
              <a:lnSpc>
                <a:spcPct val="150000"/>
              </a:lnSpc>
            </a:pPr>
            <a:r>
              <a:rPr lang="en-US" altLang="zh-CN" sz="1300">
                <a:latin typeface="+mn-ea"/>
                <a:sym typeface="Arial" pitchFamily="34" charset="0"/>
              </a:rPr>
              <a:t>β</a:t>
            </a:r>
            <a:r>
              <a:rPr lang="zh-CN" altLang="en-US" sz="1300">
                <a:latin typeface="+mn-ea"/>
                <a:sym typeface="Arial" pitchFamily="34" charset="0"/>
              </a:rPr>
              <a:t>受体阻滞剂突然停药可能会导致病情恶化。</a:t>
            </a:r>
            <a:endParaRPr lang="en-US" altLang="zh-CN" sz="1300">
              <a:latin typeface="+mn-ea"/>
              <a:sym typeface="Arial" pitchFamily="34" charset="0"/>
            </a:endParaRPr>
          </a:p>
          <a:p>
            <a:pPr>
              <a:lnSpc>
                <a:spcPct val="150000"/>
              </a:lnSpc>
            </a:pPr>
            <a:r>
              <a:rPr lang="zh-CN" altLang="en-US" sz="1300">
                <a:latin typeface="+mn-ea"/>
                <a:sym typeface="Arial" pitchFamily="34" charset="0"/>
              </a:rPr>
              <a:t>在慢性心衰急性失代偿期，一般情况下尽可能继续维持使用；心动过缓（</a:t>
            </a:r>
            <a:r>
              <a:rPr lang="en-US" altLang="zh-CN" sz="1300">
                <a:latin typeface="+mn-ea"/>
                <a:sym typeface="Arial" pitchFamily="34" charset="0"/>
              </a:rPr>
              <a:t>50~60</a:t>
            </a:r>
            <a:r>
              <a:rPr lang="zh-CN" altLang="en-US" sz="1300">
                <a:latin typeface="+mn-ea"/>
                <a:sym typeface="Arial" pitchFamily="34" charset="0"/>
              </a:rPr>
              <a:t>次</a:t>
            </a:r>
            <a:r>
              <a:rPr lang="en-US" altLang="zh-CN" sz="1300">
                <a:latin typeface="+mn-ea"/>
                <a:sym typeface="Arial" pitchFamily="34" charset="0"/>
              </a:rPr>
              <a:t>/min</a:t>
            </a:r>
            <a:r>
              <a:rPr lang="zh-CN" altLang="en-US" sz="1300">
                <a:latin typeface="+mn-ea"/>
                <a:sym typeface="Arial" pitchFamily="34" charset="0"/>
              </a:rPr>
              <a:t>）和血压偏低（收缩压</a:t>
            </a:r>
            <a:r>
              <a:rPr lang="en-US" altLang="zh-CN" sz="1300" err="1">
                <a:latin typeface="+mn-ea"/>
                <a:sym typeface="Arial" pitchFamily="34" charset="0"/>
              </a:rPr>
              <a:t>85~90mmHg</a:t>
            </a:r>
            <a:r>
              <a:rPr lang="zh-CN" altLang="en-US" sz="1300">
                <a:latin typeface="+mn-ea"/>
                <a:sym typeface="Arial" pitchFamily="34" charset="0"/>
              </a:rPr>
              <a:t>）的患者可减少剂量；</a:t>
            </a:r>
            <a:r>
              <a:rPr lang="zh-CN" altLang="en-US" sz="1300">
                <a:solidFill>
                  <a:srgbClr val="C00000"/>
                </a:solidFill>
                <a:latin typeface="+mn-ea"/>
                <a:sym typeface="Arial" pitchFamily="34" charset="0"/>
              </a:rPr>
              <a:t>严重心动过缓（</a:t>
            </a:r>
            <a:r>
              <a:rPr lang="en-US" altLang="zh-CN" sz="1300">
                <a:solidFill>
                  <a:srgbClr val="C00000"/>
                </a:solidFill>
                <a:latin typeface="+mn-ea"/>
                <a:sym typeface="Arial" pitchFamily="34" charset="0"/>
              </a:rPr>
              <a:t>&lt;50</a:t>
            </a:r>
            <a:r>
              <a:rPr lang="zh-CN" altLang="en-US" sz="1300">
                <a:solidFill>
                  <a:srgbClr val="C00000"/>
                </a:solidFill>
                <a:latin typeface="+mn-ea"/>
                <a:sym typeface="Arial" pitchFamily="34" charset="0"/>
              </a:rPr>
              <a:t>次</a:t>
            </a:r>
            <a:r>
              <a:rPr lang="en-US" altLang="zh-CN" sz="1300">
                <a:solidFill>
                  <a:srgbClr val="C00000"/>
                </a:solidFill>
                <a:latin typeface="+mn-ea"/>
                <a:sym typeface="Arial" pitchFamily="34" charset="0"/>
              </a:rPr>
              <a:t>/min</a:t>
            </a:r>
            <a:r>
              <a:rPr lang="zh-CN" altLang="en-US" sz="1300">
                <a:solidFill>
                  <a:srgbClr val="C00000"/>
                </a:solidFill>
                <a:latin typeface="+mn-ea"/>
                <a:sym typeface="Arial" pitchFamily="34" charset="0"/>
              </a:rPr>
              <a:t>）、严重低血压（收缩压</a:t>
            </a:r>
            <a:r>
              <a:rPr lang="en-US" altLang="zh-CN" sz="1300">
                <a:solidFill>
                  <a:srgbClr val="C00000"/>
                </a:solidFill>
                <a:latin typeface="+mn-ea"/>
                <a:sym typeface="Arial" pitchFamily="34" charset="0"/>
              </a:rPr>
              <a:t>&lt;85mmHg</a:t>
            </a:r>
            <a:r>
              <a:rPr lang="zh-CN" altLang="en-US" sz="1300">
                <a:solidFill>
                  <a:srgbClr val="C00000"/>
                </a:solidFill>
                <a:latin typeface="+mn-ea"/>
                <a:sym typeface="Arial" pitchFamily="34" charset="0"/>
              </a:rPr>
              <a:t>）和休克患者应停用</a:t>
            </a:r>
            <a:r>
              <a:rPr lang="zh-CN" altLang="en-US" sz="1300">
                <a:latin typeface="+mn-ea"/>
                <a:sym typeface="Arial" pitchFamily="34" charset="0"/>
              </a:rPr>
              <a:t>，但在出院前应再次启动</a:t>
            </a:r>
            <a:r>
              <a:rPr lang="en-US" altLang="zh-CN" sz="1300">
                <a:latin typeface="+mn-ea"/>
                <a:sym typeface="Arial" pitchFamily="34" charset="0"/>
              </a:rPr>
              <a:t>β</a:t>
            </a:r>
            <a:r>
              <a:rPr lang="zh-CN" altLang="en-US" sz="1300">
                <a:latin typeface="+mn-ea"/>
                <a:sym typeface="Arial" pitchFamily="34" charset="0"/>
              </a:rPr>
              <a:t>受体阻滞剂治疗。</a:t>
            </a:r>
            <a:endParaRPr lang="en-US" altLang="zh-CN" sz="1300">
              <a:latin typeface="+mn-ea"/>
              <a:sym typeface="Arial" pitchFamily="34" charset="0"/>
            </a:endParaRPr>
          </a:p>
        </p:txBody>
      </p:sp>
      <p:sp>
        <p:nvSpPr>
          <p:cNvPr id="9" name="文本框 8">
            <a:extLst>
              <a:ext uri="{FF2B5EF4-FFF2-40B4-BE49-F238E27FC236}">
                <a16:creationId xmlns:a16="http://schemas.microsoft.com/office/drawing/2014/main" id="{3A239795-19BF-2F4C-1EB5-EA105D7DCF1E}"/>
              </a:ext>
            </a:extLst>
          </p:cNvPr>
          <p:cNvSpPr txBox="1"/>
          <p:nvPr/>
        </p:nvSpPr>
        <p:spPr>
          <a:xfrm>
            <a:off x="10520211" y="4686665"/>
            <a:ext cx="892989"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a:solidFill>
                  <a:srgbClr val="0460A9"/>
                </a:solidFill>
                <a:latin typeface="微软雅黑" panose="020b0503020204020204" pitchFamily="34" charset="-122"/>
                <a:ea typeface="微软雅黑" panose="020b0503020204020204" pitchFamily="34" charset="-122"/>
              </a:rPr>
              <a:t>表</a:t>
            </a:r>
            <a:r>
              <a:rPr lang="en-US" altLang="zh-CN" sz="1400" b="1">
                <a:solidFill>
                  <a:srgbClr val="0460A9"/>
                </a:solidFill>
                <a:latin typeface="微软雅黑" panose="020b0503020204020204" pitchFamily="34" charset="-122"/>
                <a:ea typeface="微软雅黑" panose="020b0503020204020204" pitchFamily="34" charset="-122"/>
              </a:rPr>
              <a:t>7</a:t>
            </a:r>
            <a:endParaRPr lang="zh-CN" altLang="en-US" sz="1400" b="1">
              <a:solidFill>
                <a:srgbClr val="0460A9"/>
              </a:solidFill>
              <a:latin typeface="微软雅黑" panose="020b0503020204020204" pitchFamily="34" charset="-122"/>
              <a:ea typeface="微软雅黑" panose="020b0503020204020204" pitchFamily="34" charset="-122"/>
            </a:endParaRPr>
          </a:p>
        </p:txBody>
      </p:sp>
      <p:pic>
        <p:nvPicPr>
          <p:cNvPr id="10" name="图片 9">
            <a:extLst>
              <a:ext uri="{FF2B5EF4-FFF2-40B4-BE49-F238E27FC236}">
                <a16:creationId xmlns:a16="http://schemas.microsoft.com/office/drawing/2014/main" id="{5F6B4D2D-90B4-891D-4953-11B9230E8ADC}"/>
              </a:ext>
            </a:extLst>
          </p:cNvPr>
          <p:cNvPicPr>
            <a:picLocks noChangeAspect="1"/>
          </p:cNvPicPr>
          <p:nvPr/>
        </p:nvPicPr>
        <p:blipFill>
          <a:blip r:embed="rId2"/>
          <a:stretch>
            <a:fillRect/>
          </a:stretch>
        </p:blipFill>
        <p:spPr>
          <a:xfrm>
            <a:off x="1470525" y="4637113"/>
            <a:ext cx="9208168" cy="1475687"/>
          </a:xfrm>
          <a:prstGeom prst="rect">
            <a:avLst/>
          </a:prstGeom>
        </p:spPr>
      </p:pic>
    </p:spTree>
    <p:extLst>
      <p:ext uri="{BB962C8B-B14F-4D97-AF65-F5344CB8AC3E}">
        <p14:creationId xmlns:p14="http://schemas.microsoft.com/office/powerpoint/2010/main" val="1962658041"/>
      </p:ext>
    </p:ext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6510D4A8-903C-601E-D577-BA0166F630ED}"/>
            </a:ext>
          </a:extLst>
        </p:cNvPr>
        <p:cNvGrpSpPr/>
        <p:nvPr/>
      </p:nvGrpSpPr>
      <p:grpSpPr>
        <a:xfrm>
          <a:off x="0" y="0"/>
          <a:ext cx="0" cy="0"/>
        </a:xfrm>
      </p:grpSpPr>
      <p:sp>
        <p:nvSpPr>
          <p:cNvPr id="30" name="文本框 29">
            <a:extLst>
              <a:ext uri="{FF2B5EF4-FFF2-40B4-BE49-F238E27FC236}">
                <a16:creationId xmlns:a16="http://schemas.microsoft.com/office/drawing/2014/main" id="{FF25724F-23F9-1379-6E45-5496021FC64A}"/>
              </a:ext>
            </a:extLst>
          </p:cNvPr>
          <p:cNvSpPr txBox="1"/>
          <p:nvPr/>
        </p:nvSpPr>
        <p:spPr>
          <a:xfrm>
            <a:off x="660400" y="1323981"/>
            <a:ext cx="370541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a:solidFill>
                  <a:srgbClr val="0460A9"/>
                </a:solidFill>
                <a:effectLst/>
                <a:latin typeface="+mn-ea"/>
              </a:rPr>
              <a:t>4.</a:t>
            </a:r>
            <a:r>
              <a:rPr lang="zh-CN" altLang="en-US" sz="1600" b="1">
                <a:solidFill>
                  <a:srgbClr val="0460A9"/>
                </a:solidFill>
                <a:effectLst/>
                <a:latin typeface="+mn-ea"/>
              </a:rPr>
              <a:t>不良反应及处理</a:t>
            </a:r>
            <a:endParaRPr lang="zh-CN" altLang="en-US" sz="1600" b="1">
              <a:solidFill>
                <a:srgbClr val="0460A9"/>
              </a:solidFill>
              <a:latin typeface="+mn-ea"/>
            </a:endParaRPr>
          </a:p>
        </p:txBody>
      </p:sp>
      <p:graphicFrame>
        <p:nvGraphicFramePr>
          <p:cNvPr id="31" name="表格 30">
            <a:extLst>
              <a:ext uri="{FF2B5EF4-FFF2-40B4-BE49-F238E27FC236}">
                <a16:creationId xmlns:a16="http://schemas.microsoft.com/office/drawing/2014/main" id="{DFD5707E-E6FA-DA67-51F6-B463D7C871DA}"/>
              </a:ext>
            </a:extLst>
          </p:cNvPr>
          <p:cNvGraphicFramePr>
            <a:graphicFrameLocks noGrp="1"/>
          </p:cNvGraphicFramePr>
          <p:nvPr>
            <p:extLst>
              <p:ext uri="{D42A27DB-BD31-4B8C-83A1-F6EECF244321}">
                <p14:modId xmlns:p14="http://schemas.microsoft.com/office/powerpoint/2010/main" val="3889104253"/>
              </p:ext>
            </p:extLst>
          </p:nvPr>
        </p:nvGraphicFramePr>
        <p:xfrm>
          <a:off x="696026" y="1814799"/>
          <a:ext cx="10822874" cy="3378893"/>
        </p:xfrm>
        <a:graphic>
          <a:graphicData uri="http://schemas.openxmlformats.org/drawingml/2006/table">
            <a:tbl>
              <a:tblPr firstRow="1" bandRow="1">
                <a:tableStyleId>{5C22544A-7EE6-4342-B048-85BDC9FD1C3A}</a:tableStyleId>
              </a:tblPr>
              <a:tblGrid>
                <a:gridCol w="1646121">
                  <a:extLst>
                    <a:ext uri="{9D8B030D-6E8A-4147-A177-3AD203B41FA5}">
                      <a16:colId xmlns:a16="http://schemas.microsoft.com/office/drawing/2014/main" val="3916397287"/>
                    </a:ext>
                  </a:extLst>
                </a:gridCol>
                <a:gridCol w="9176753">
                  <a:extLst>
                    <a:ext uri="{9D8B030D-6E8A-4147-A177-3AD203B41FA5}">
                      <a16:colId xmlns:a16="http://schemas.microsoft.com/office/drawing/2014/main" val="3002033099"/>
                    </a:ext>
                  </a:extLst>
                </a:gridCol>
              </a:tblGrid>
              <a:tr h="320783">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200">
                          <a:latin typeface="Arial" pitchFamily="34" charset="0"/>
                          <a:ea typeface="微软雅黑" panose="020b0503020204020204" pitchFamily="34" charset="-122"/>
                          <a:sym typeface="Arial" pitchFamily="34" charset="0"/>
                        </a:rPr>
                        <a:t>不良反应</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rgbClr val="FF0000"/>
                    </a:solid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200">
                          <a:latin typeface="Arial" pitchFamily="34" charset="0"/>
                          <a:ea typeface="微软雅黑" panose="020b0503020204020204" pitchFamily="34" charset="-122"/>
                          <a:sym typeface="Arial" pitchFamily="34" charset="0"/>
                        </a:rPr>
                        <a:t>处理</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rgbClr val="1F5FA0"/>
                    </a:solidFill>
                  </a:tcPr>
                </a:tc>
                <a:extLst>
                  <a:ext uri="{0D108BD9-81ED-4DB2-BD59-A6C34878D82A}">
                    <a16:rowId xmlns:a16="http://schemas.microsoft.com/office/drawing/2014/main" val="1068759128"/>
                  </a:ext>
                </a:extLst>
              </a:tr>
              <a:tr h="1070598">
                <a:tc>
                  <a:txBody>
                    <a:bodyPr vert="horz" wrap="square"/>
                    <a:lstStyle/>
                    <a:p>
                      <a:pPr algn="l">
                        <a:lnSpc>
                          <a:spcPct val="150000"/>
                        </a:lnSpc>
                      </a:pPr>
                      <a:r>
                        <a:rPr lang="zh-CN" altLang="en-US" sz="1400">
                          <a:latin typeface="微软雅黑" panose="020b0503020204020204" pitchFamily="34" charset="-122"/>
                          <a:ea typeface="微软雅黑" panose="020b0503020204020204" pitchFamily="34" charset="-122"/>
                          <a:sym typeface="Arial" pitchFamily="34" charset="0"/>
                        </a:rPr>
                        <a:t>心衰恶化</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marL="171450" indent="-171450" algn="l">
                        <a:lnSpc>
                          <a:spcPct val="150000"/>
                        </a:lnSpc>
                        <a:buClr>
                          <a:srgbClr val="0460A9"/>
                        </a:buClr>
                        <a:buSzPct val="75000"/>
                        <a:buFont typeface="Wingdings" panose="05000000000000000000" pitchFamily="2" charset="2"/>
                        <a:buChar char="n"/>
                      </a:pPr>
                      <a:r>
                        <a:rPr lang="zh-CN" altLang="en-US" sz="1400">
                          <a:latin typeface="微软雅黑" panose="020b0503020204020204" pitchFamily="34" charset="-122"/>
                          <a:ea typeface="微软雅黑" panose="020b0503020204020204" pitchFamily="34" charset="-122"/>
                          <a:sym typeface="Arial" pitchFamily="34" charset="0"/>
                        </a:rPr>
                        <a:t>当液体潴留加重时，</a:t>
                      </a:r>
                      <a:r>
                        <a:rPr lang="zh-CN" altLang="en-US" sz="1400">
                          <a:solidFill>
                            <a:srgbClr val="0460A9"/>
                          </a:solidFill>
                          <a:latin typeface="微软雅黑" panose="020b0503020204020204" pitchFamily="34" charset="-122"/>
                          <a:ea typeface="微软雅黑" panose="020b0503020204020204" pitchFamily="34" charset="-122"/>
                          <a:sym typeface="Arial" pitchFamily="34" charset="0"/>
                        </a:rPr>
                        <a:t>先增加利尿剂剂量</a:t>
                      </a:r>
                      <a:r>
                        <a:rPr lang="zh-CN" altLang="en-US" sz="1400">
                          <a:latin typeface="微软雅黑" panose="020b0503020204020204" pitchFamily="34" charset="-122"/>
                          <a:ea typeface="微软雅黑" panose="020b0503020204020204" pitchFamily="34" charset="-122"/>
                          <a:sym typeface="Arial" pitchFamily="34" charset="0"/>
                        </a:rPr>
                        <a:t>，如无效或病情严重，</a:t>
                      </a:r>
                      <a:r>
                        <a:rPr lang="en-US" altLang="zh-CN" sz="1400">
                          <a:latin typeface="微软雅黑" panose="020b0503020204020204" pitchFamily="34" charset="-122"/>
                          <a:ea typeface="微软雅黑" panose="020b0503020204020204" pitchFamily="34" charset="-122"/>
                          <a:sym typeface="Arial" pitchFamily="34" charset="0"/>
                        </a:rPr>
                        <a:t>β</a:t>
                      </a:r>
                      <a:r>
                        <a:rPr lang="zh-CN" altLang="en-US" sz="1400">
                          <a:latin typeface="微软雅黑" panose="020b0503020204020204" pitchFamily="34" charset="-122"/>
                          <a:ea typeface="微软雅黑" panose="020b0503020204020204" pitchFamily="34" charset="-122"/>
                          <a:sym typeface="Arial" pitchFamily="34" charset="0"/>
                        </a:rPr>
                        <a:t>受体阻滞剂应减量。出现明显乏力时，需排除睡眠呼吸暂停低通气综合征、过度利尿或抑郁等，若考虑与</a:t>
                      </a:r>
                      <a:r>
                        <a:rPr lang="en-US" altLang="zh-CN" sz="1400">
                          <a:latin typeface="微软雅黑" panose="020b0503020204020204" pitchFamily="34" charset="-122"/>
                          <a:ea typeface="微软雅黑" panose="020b0503020204020204" pitchFamily="34" charset="-122"/>
                          <a:sym typeface="Arial" pitchFamily="34" charset="0"/>
                        </a:rPr>
                        <a:t>β</a:t>
                      </a:r>
                      <a:r>
                        <a:rPr lang="zh-CN" altLang="en-US" sz="1400">
                          <a:latin typeface="微软雅黑" panose="020b0503020204020204" pitchFamily="34" charset="-122"/>
                          <a:ea typeface="微软雅黑" panose="020b0503020204020204" pitchFamily="34" charset="-122"/>
                          <a:sym typeface="Arial" pitchFamily="34" charset="0"/>
                        </a:rPr>
                        <a:t>受体阻滞剂应用或加量相关，则应减量。</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445025003"/>
                  </a:ext>
                </a:extLst>
              </a:tr>
              <a:tr h="662947">
                <a:tc>
                  <a:txBody>
                    <a:bodyPr vert="horz" wrap="square"/>
                    <a:lstStyle/>
                    <a:p>
                      <a:pPr algn="l">
                        <a:lnSpc>
                          <a:spcPct val="150000"/>
                        </a:lnSpc>
                      </a:pPr>
                      <a:r>
                        <a:rPr lang="zh-CN" altLang="en-US" sz="1400">
                          <a:latin typeface="微软雅黑" panose="020b0503020204020204" pitchFamily="34" charset="-122"/>
                          <a:ea typeface="微软雅黑" panose="020b0503020204020204" pitchFamily="34" charset="-122"/>
                          <a:sym typeface="Arial" pitchFamily="34" charset="0"/>
                        </a:rPr>
                        <a:t>心动过缓和</a:t>
                      </a:r>
                      <a:r>
                        <a:rPr lang="en-US" altLang="zh-CN" sz="1400" err="1">
                          <a:latin typeface="微软雅黑" panose="020b0503020204020204" pitchFamily="34" charset="-122"/>
                          <a:ea typeface="微软雅黑" panose="020b0503020204020204" pitchFamily="34" charset="-122"/>
                          <a:sym typeface="Arial" pitchFamily="34" charset="0"/>
                        </a:rPr>
                        <a:t>AVB</a:t>
                      </a:r>
                      <a:endParaRPr lang="zh-CN" altLang="en-US" sz="1400">
                        <a:latin typeface="微软雅黑" panose="020b0503020204020204" pitchFamily="34" charset="-122"/>
                        <a:ea typeface="微软雅黑" panose="020b0503020204020204" pitchFamily="34" charset="-122"/>
                        <a:sym typeface="Arial" pitchFamily="34" charset="0"/>
                      </a:endParaRP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marL="171450" indent="-171450" algn="l">
                        <a:lnSpc>
                          <a:spcPct val="150000"/>
                        </a:lnSpc>
                        <a:buClr>
                          <a:srgbClr val="0460A9"/>
                        </a:buClr>
                        <a:buSzPct val="75000"/>
                        <a:buFont typeface="Wingdings" panose="05000000000000000000" pitchFamily="2" charset="2"/>
                        <a:buChar char="n"/>
                      </a:pPr>
                      <a:r>
                        <a:rPr lang="zh-CN" altLang="en-US" sz="1400">
                          <a:latin typeface="微软雅黑" panose="020b0503020204020204" pitchFamily="34" charset="-122"/>
                          <a:ea typeface="微软雅黑" panose="020b0503020204020204" pitchFamily="34" charset="-122"/>
                          <a:sym typeface="Arial" pitchFamily="34" charset="0"/>
                        </a:rPr>
                        <a:t>心率</a:t>
                      </a:r>
                      <a:r>
                        <a:rPr lang="en-US" altLang="zh-CN" sz="1400">
                          <a:latin typeface="微软雅黑" panose="020b0503020204020204" pitchFamily="34" charset="-122"/>
                          <a:ea typeface="微软雅黑" panose="020b0503020204020204" pitchFamily="34" charset="-122"/>
                          <a:sym typeface="Arial" pitchFamily="34" charset="0"/>
                        </a:rPr>
                        <a:t>&lt;50</a:t>
                      </a:r>
                      <a:r>
                        <a:rPr lang="zh-CN" altLang="en-US" sz="1400">
                          <a:latin typeface="微软雅黑" panose="020b0503020204020204" pitchFamily="34" charset="-122"/>
                          <a:ea typeface="微软雅黑" panose="020b0503020204020204" pitchFamily="34" charset="-122"/>
                          <a:sym typeface="Arial" pitchFamily="34" charset="0"/>
                        </a:rPr>
                        <a:t>次</a:t>
                      </a:r>
                      <a:r>
                        <a:rPr lang="en-US" altLang="zh-CN" sz="1400">
                          <a:latin typeface="微软雅黑" panose="020b0503020204020204" pitchFamily="34" charset="-122"/>
                          <a:ea typeface="微软雅黑" panose="020b0503020204020204" pitchFamily="34" charset="-122"/>
                          <a:sym typeface="Arial" pitchFamily="34" charset="0"/>
                        </a:rPr>
                        <a:t>/min</a:t>
                      </a:r>
                      <a:r>
                        <a:rPr lang="zh-CN" altLang="en-US" sz="1400">
                          <a:latin typeface="微软雅黑" panose="020b0503020204020204" pitchFamily="34" charset="-122"/>
                          <a:ea typeface="微软雅黑" panose="020b0503020204020204" pitchFamily="34" charset="-122"/>
                          <a:sym typeface="Arial" pitchFamily="34" charset="0"/>
                        </a:rPr>
                        <a:t>，或出现二度及以上</a:t>
                      </a:r>
                      <a:r>
                        <a:rPr lang="en-US" altLang="zh-CN" sz="1400" err="1">
                          <a:latin typeface="微软雅黑" panose="020b0503020204020204" pitchFamily="34" charset="-122"/>
                          <a:ea typeface="微软雅黑" panose="020b0503020204020204" pitchFamily="34" charset="-122"/>
                          <a:sym typeface="Arial" pitchFamily="34" charset="0"/>
                        </a:rPr>
                        <a:t>AVB</a:t>
                      </a:r>
                      <a:r>
                        <a:rPr lang="zh-CN" altLang="en-US" sz="1400">
                          <a:latin typeface="微软雅黑" panose="020b0503020204020204" pitchFamily="34" charset="-122"/>
                          <a:ea typeface="微软雅黑" panose="020b0503020204020204" pitchFamily="34" charset="-122"/>
                          <a:sym typeface="Arial" pitchFamily="34" charset="0"/>
                        </a:rPr>
                        <a:t>时，应减量或停药。</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725962"/>
                  </a:ext>
                </a:extLst>
              </a:tr>
              <a:tr h="1324565">
                <a:tc>
                  <a:txBody>
                    <a:bodyPr vert="horz" wrap="square"/>
                    <a:lstStyle/>
                    <a:p>
                      <a:pPr algn="l">
                        <a:lnSpc>
                          <a:spcPct val="150000"/>
                        </a:lnSpc>
                      </a:pPr>
                      <a:r>
                        <a:rPr lang="zh-CN" altLang="en-US" sz="1400">
                          <a:latin typeface="微软雅黑" panose="020b0503020204020204" pitchFamily="34" charset="-122"/>
                          <a:ea typeface="微软雅黑" panose="020b0503020204020204" pitchFamily="34" charset="-122"/>
                          <a:sym typeface="Arial" pitchFamily="34" charset="0"/>
                        </a:rPr>
                        <a:t>低血压</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vert="horz" wrap="square"/>
                    <a:lstStyle/>
                    <a:p>
                      <a:pPr marL="171450" indent="-171450" algn="l">
                        <a:lnSpc>
                          <a:spcPct val="150000"/>
                        </a:lnSpc>
                        <a:buClr>
                          <a:srgbClr val="0460A9"/>
                        </a:buClr>
                        <a:buSzPct val="75000"/>
                        <a:buFont typeface="Wingdings" panose="05000000000000000000" pitchFamily="2" charset="2"/>
                        <a:buChar char="n"/>
                      </a:pPr>
                      <a:r>
                        <a:rPr lang="zh-CN" altLang="en-US" sz="1400">
                          <a:latin typeface="微软雅黑" panose="020b0503020204020204" pitchFamily="34" charset="-122"/>
                          <a:ea typeface="微软雅黑" panose="020b0503020204020204" pitchFamily="34" charset="-122"/>
                          <a:sym typeface="Arial" pitchFamily="34" charset="0"/>
                        </a:rPr>
                        <a:t>一般出现于首剂或加量的</a:t>
                      </a:r>
                      <a:r>
                        <a:rPr lang="en-US" altLang="zh-CN" sz="1400" err="1">
                          <a:latin typeface="微软雅黑" panose="020b0503020204020204" pitchFamily="34" charset="-122"/>
                          <a:ea typeface="微软雅黑" panose="020b0503020204020204" pitchFamily="34" charset="-122"/>
                          <a:sym typeface="Arial" pitchFamily="34" charset="0"/>
                        </a:rPr>
                        <a:t>24~48h</a:t>
                      </a:r>
                      <a:r>
                        <a:rPr lang="zh-CN" altLang="en-US" sz="1400">
                          <a:latin typeface="微软雅黑" panose="020b0503020204020204" pitchFamily="34" charset="-122"/>
                          <a:ea typeface="微软雅黑" panose="020b0503020204020204" pitchFamily="34" charset="-122"/>
                          <a:sym typeface="Arial" pitchFamily="34" charset="0"/>
                        </a:rPr>
                        <a:t>内，处理同</a:t>
                      </a:r>
                      <a:r>
                        <a:rPr lang="en-US" altLang="zh-CN" sz="1400" err="1">
                          <a:latin typeface="微软雅黑" panose="020b0503020204020204" pitchFamily="34" charset="-122"/>
                          <a:ea typeface="微软雅黑" panose="020b0503020204020204" pitchFamily="34" charset="-122"/>
                          <a:sym typeface="Arial" pitchFamily="34" charset="0"/>
                        </a:rPr>
                        <a:t>ARNI</a:t>
                      </a:r>
                      <a:r>
                        <a:rPr lang="zh-CN" altLang="en-US" sz="1400">
                          <a:latin typeface="微软雅黑" panose="020b0503020204020204" pitchFamily="34" charset="-122"/>
                          <a:ea typeface="微软雅黑" panose="020b0503020204020204" pitchFamily="34" charset="-122"/>
                          <a:sym typeface="Arial" pitchFamily="34" charset="0"/>
                        </a:rPr>
                        <a:t>和</a:t>
                      </a:r>
                      <a:r>
                        <a:rPr lang="en-US" altLang="zh-CN" sz="1400">
                          <a:latin typeface="微软雅黑" panose="020b0503020204020204" pitchFamily="34" charset="-122"/>
                          <a:ea typeface="微软雅黑" panose="020b0503020204020204" pitchFamily="34" charset="-122"/>
                          <a:sym typeface="Arial" pitchFamily="34" charset="0"/>
                        </a:rPr>
                        <a:t>ACEI</a:t>
                      </a:r>
                      <a:r>
                        <a:rPr lang="zh-CN" altLang="en-US" sz="1400">
                          <a:latin typeface="微软雅黑" panose="020b0503020204020204" pitchFamily="34" charset="-122"/>
                          <a:ea typeface="微软雅黑" panose="020b0503020204020204" pitchFamily="34" charset="-122"/>
                          <a:sym typeface="Arial" pitchFamily="34" charset="0"/>
                        </a:rPr>
                        <a:t>，若伴有低灌注的症状，</a:t>
                      </a:r>
                      <a:r>
                        <a:rPr lang="en-US" altLang="zh-CN" sz="1400">
                          <a:latin typeface="微软雅黑" panose="020b0503020204020204" pitchFamily="34" charset="-122"/>
                          <a:ea typeface="微软雅黑" panose="020b0503020204020204" pitchFamily="34" charset="-122"/>
                          <a:sym typeface="Arial" pitchFamily="34" charset="0"/>
                        </a:rPr>
                        <a:t>β</a:t>
                      </a:r>
                      <a:r>
                        <a:rPr lang="zh-CN" altLang="en-US" sz="1400">
                          <a:latin typeface="微软雅黑" panose="020b0503020204020204" pitchFamily="34" charset="-122"/>
                          <a:ea typeface="微软雅黑" panose="020b0503020204020204" pitchFamily="34" charset="-122"/>
                          <a:sym typeface="Arial" pitchFamily="34" charset="0"/>
                        </a:rPr>
                        <a:t>受体阻滞剂应减量或停用，并重新评估患者的临床情况。</a:t>
                      </a:r>
                    </a:p>
                  </a:txBody>
                  <a:tcPr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929741961"/>
                  </a:ext>
                </a:extLst>
              </a:tr>
            </a:tbl>
          </a:graphicData>
        </a:graphic>
      </p:graphicFrame>
      <p:sp>
        <p:nvSpPr>
          <p:cNvPr id="2" name="文本框 1">
            <a:extLst>
              <a:ext uri="{FF2B5EF4-FFF2-40B4-BE49-F238E27FC236}">
                <a16:creationId xmlns:a16="http://schemas.microsoft.com/office/drawing/2014/main" id="{779FD677-E157-77EF-4C39-2D5D90F9B259}"/>
              </a:ext>
            </a:extLst>
          </p:cNvPr>
          <p:cNvSpPr txBox="1"/>
          <p:nvPr/>
        </p:nvSpPr>
        <p:spPr>
          <a:xfrm>
            <a:off x="660400" y="584200"/>
            <a:ext cx="108585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460A9"/>
                </a:solidFill>
                <a:latin typeface="Arial" pitchFamily="34" charset="0"/>
                <a:ea typeface="微软雅黑" panose="020b0503020204020204" pitchFamily="34" charset="-122"/>
                <a:sym typeface="Arial" pitchFamily="34" charset="0"/>
              </a:rPr>
              <a:t>三、</a:t>
            </a:r>
            <a:r>
              <a:rPr lang="en-US" altLang="zh-CN" sz="2400" b="1">
                <a:solidFill>
                  <a:srgbClr val="0460A9"/>
                </a:solidFill>
                <a:latin typeface="Arial" pitchFamily="34" charset="0"/>
                <a:ea typeface="微软雅黑" panose="020b0503020204020204" pitchFamily="34" charset="-122"/>
                <a:sym typeface="Arial" pitchFamily="34" charset="0"/>
              </a:rPr>
              <a:t>β</a:t>
            </a:r>
            <a:r>
              <a:rPr lang="zh-CN" altLang="en-US" sz="2400" b="1">
                <a:solidFill>
                  <a:srgbClr val="0460A9"/>
                </a:solidFill>
                <a:latin typeface="Arial" pitchFamily="34" charset="0"/>
                <a:ea typeface="微软雅黑" panose="020b0503020204020204" pitchFamily="34" charset="-122"/>
                <a:sym typeface="Arial" pitchFamily="34" charset="0"/>
              </a:rPr>
              <a:t>受体阻滞剂</a:t>
            </a:r>
          </a:p>
        </p:txBody>
      </p:sp>
      <p:sp>
        <p:nvSpPr>
          <p:cNvPr id="3" name="文本框 2">
            <a:extLst>
              <a:ext uri="{FF2B5EF4-FFF2-40B4-BE49-F238E27FC236}">
                <a16:creationId xmlns:a16="http://schemas.microsoft.com/office/drawing/2014/main" id="{34A87905-89B9-D07C-29C4-728EE33C754B}"/>
              </a:ext>
            </a:extLst>
          </p:cNvPr>
          <p:cNvSpPr txBox="1"/>
          <p:nvPr/>
        </p:nvSpPr>
        <p:spPr>
          <a:xfrm rot="19672943">
            <a:off x="474500" y="129004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4" name="文本框 3">
            <a:extLst>
              <a:ext uri="{FF2B5EF4-FFF2-40B4-BE49-F238E27FC236}">
                <a16:creationId xmlns:a16="http://schemas.microsoft.com/office/drawing/2014/main" id="{E4CD4977-6404-13C0-35D1-A320827095A8}"/>
              </a:ext>
            </a:extLst>
          </p:cNvPr>
          <p:cNvSpPr txBox="1"/>
          <p:nvPr/>
        </p:nvSpPr>
        <p:spPr>
          <a:xfrm rot="19672943">
            <a:off x="1033026" y="1818288"/>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5" name="文本框 4">
            <a:extLst>
              <a:ext uri="{FF2B5EF4-FFF2-40B4-BE49-F238E27FC236}">
                <a16:creationId xmlns:a16="http://schemas.microsoft.com/office/drawing/2014/main" id="{D6DC3D49-2C0C-CFFE-3259-75E5AAA8350E}"/>
              </a:ext>
            </a:extLst>
          </p:cNvPr>
          <p:cNvSpPr txBox="1"/>
          <p:nvPr/>
        </p:nvSpPr>
        <p:spPr>
          <a:xfrm rot="19672943">
            <a:off x="1940304" y="2604178"/>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6" name="文本框 5">
            <a:extLst>
              <a:ext uri="{FF2B5EF4-FFF2-40B4-BE49-F238E27FC236}">
                <a16:creationId xmlns:a16="http://schemas.microsoft.com/office/drawing/2014/main" id="{622D991C-CC61-C9D8-5CE3-09703C701349}"/>
              </a:ext>
            </a:extLst>
          </p:cNvPr>
          <p:cNvSpPr txBox="1"/>
          <p:nvPr/>
        </p:nvSpPr>
        <p:spPr>
          <a:xfrm rot="19672943">
            <a:off x="2879417" y="372994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7" name="文本框 6">
            <a:extLst>
              <a:ext uri="{FF2B5EF4-FFF2-40B4-BE49-F238E27FC236}">
                <a16:creationId xmlns:a16="http://schemas.microsoft.com/office/drawing/2014/main" id="{C571A067-EC87-2596-9472-7D72CEAAA89F}"/>
              </a:ext>
            </a:extLst>
          </p:cNvPr>
          <p:cNvSpPr txBox="1"/>
          <p:nvPr/>
        </p:nvSpPr>
        <p:spPr>
          <a:xfrm rot="19672943">
            <a:off x="3724619" y="458997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8" name="文本框 7">
            <a:extLst>
              <a:ext uri="{FF2B5EF4-FFF2-40B4-BE49-F238E27FC236}">
                <a16:creationId xmlns:a16="http://schemas.microsoft.com/office/drawing/2014/main" id="{5DF7B65C-AC05-0059-8946-AB88EF1684AB}"/>
              </a:ext>
            </a:extLst>
          </p:cNvPr>
          <p:cNvSpPr txBox="1"/>
          <p:nvPr/>
        </p:nvSpPr>
        <p:spPr>
          <a:xfrm rot="19672943">
            <a:off x="4851553" y="5421191"/>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9" name="文本框 8">
            <a:extLst>
              <a:ext uri="{FF2B5EF4-FFF2-40B4-BE49-F238E27FC236}">
                <a16:creationId xmlns:a16="http://schemas.microsoft.com/office/drawing/2014/main" id="{2E3E04C1-4A3B-CDED-E3BF-6D2096059385}"/>
              </a:ext>
            </a:extLst>
          </p:cNvPr>
          <p:cNvSpPr txBox="1"/>
          <p:nvPr/>
        </p:nvSpPr>
        <p:spPr>
          <a:xfrm rot="19672943">
            <a:off x="6806316" y="4258187"/>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0" name="文本框 9">
            <a:extLst>
              <a:ext uri="{FF2B5EF4-FFF2-40B4-BE49-F238E27FC236}">
                <a16:creationId xmlns:a16="http://schemas.microsoft.com/office/drawing/2014/main" id="{8CB48660-0579-DCDE-68AB-D2FCA39F840C}"/>
              </a:ext>
            </a:extLst>
          </p:cNvPr>
          <p:cNvSpPr txBox="1"/>
          <p:nvPr/>
        </p:nvSpPr>
        <p:spPr>
          <a:xfrm rot="19672943">
            <a:off x="8521433" y="306699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11" name="文本框 10">
            <a:extLst>
              <a:ext uri="{FF2B5EF4-FFF2-40B4-BE49-F238E27FC236}">
                <a16:creationId xmlns:a16="http://schemas.microsoft.com/office/drawing/2014/main" id="{67A1EC6D-BDFD-5B35-A378-735E337FCF4D}"/>
              </a:ext>
            </a:extLst>
          </p:cNvPr>
          <p:cNvSpPr txBox="1"/>
          <p:nvPr/>
        </p:nvSpPr>
        <p:spPr>
          <a:xfrm rot="19672943">
            <a:off x="9902506" y="2010509"/>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Tree>
    <p:custDataLst>
      <p:tags r:id="rId3"/>
    </p:custDataLst>
    <p:extLst>
      <p:ext uri="{BB962C8B-B14F-4D97-AF65-F5344CB8AC3E}">
        <p14:creationId xmlns:p14="http://schemas.microsoft.com/office/powerpoint/2010/main" val="3205676787"/>
      </p:ext>
    </p:ext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9FAE1F59-2259-E6AD-8906-984E14ACCD28}"/>
            </a:ext>
          </a:extLst>
        </p:cNvPr>
        <p:cNvGrpSpPr/>
        <p:nvPr/>
      </p:nvGrpSpPr>
      <p:grpSpPr>
        <a:xfrm>
          <a:off x="0" y="0"/>
          <a:ext cx="0" cy="0"/>
        </a:xfrm>
      </p:grpSpPr>
      <p:sp>
        <p:nvSpPr>
          <p:cNvPr id="2" name="文本框 1">
            <a:extLst>
              <a:ext uri="{FF2B5EF4-FFF2-40B4-BE49-F238E27FC236}">
                <a16:creationId xmlns:a16="http://schemas.microsoft.com/office/drawing/2014/main" id="{6AC4DB5C-FD18-5E0F-70F4-26A678134D27}"/>
              </a:ext>
            </a:extLst>
          </p:cNvPr>
          <p:cNvSpPr txBox="1"/>
          <p:nvPr/>
        </p:nvSpPr>
        <p:spPr>
          <a:xfrm>
            <a:off x="660400" y="584200"/>
            <a:ext cx="108585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460A9"/>
                </a:solidFill>
                <a:latin typeface="Arial" pitchFamily="34" charset="0"/>
                <a:ea typeface="微软雅黑" panose="020b0503020204020204" pitchFamily="34" charset="-122"/>
                <a:sym typeface="Arial" pitchFamily="34" charset="0"/>
              </a:rPr>
              <a:t>四、</a:t>
            </a:r>
            <a:r>
              <a:rPr lang="en-US" altLang="zh-CN" sz="2400" b="1" err="1">
                <a:solidFill>
                  <a:srgbClr val="0460A9"/>
                </a:solidFill>
                <a:latin typeface="Arial" pitchFamily="34" charset="0"/>
                <a:ea typeface="微软雅黑" panose="020b0503020204020204" pitchFamily="34" charset="-122"/>
                <a:sym typeface="Arial" pitchFamily="34" charset="0"/>
              </a:rPr>
              <a:t>MRA</a:t>
            </a:r>
            <a:endParaRPr lang="zh-CN" altLang="en-US" sz="2400" b="1">
              <a:solidFill>
                <a:srgbClr val="0460A9"/>
              </a:solidFill>
              <a:latin typeface="Arial" pitchFamily="34" charset="0"/>
              <a:ea typeface="微软雅黑" panose="020b0503020204020204" pitchFamily="34" charset="-122"/>
              <a:sym typeface="Arial" pitchFamily="34" charset="0"/>
            </a:endParaRPr>
          </a:p>
        </p:txBody>
      </p:sp>
      <p:sp>
        <p:nvSpPr>
          <p:cNvPr id="3" name="文本框 2">
            <a:extLst>
              <a:ext uri="{FF2B5EF4-FFF2-40B4-BE49-F238E27FC236}">
                <a16:creationId xmlns:a16="http://schemas.microsoft.com/office/drawing/2014/main" id="{0F358070-3B14-5AC0-FD7F-5F5DB3651BD0}"/>
              </a:ext>
            </a:extLst>
          </p:cNvPr>
          <p:cNvSpPr txBox="1"/>
          <p:nvPr/>
        </p:nvSpPr>
        <p:spPr>
          <a:xfrm>
            <a:off x="839788" y="1130300"/>
            <a:ext cx="10679112" cy="78752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Clr>
                <a:srgbClr val="0460A9"/>
              </a:buClr>
              <a:buFont typeface="Wingdings" panose="05000000000000000000" pitchFamily="2" charset="2"/>
              <a:buChar char="n"/>
            </a:pPr>
            <a:r>
              <a:rPr lang="zh-CN" altLang="en-US" sz="1600">
                <a:latin typeface="+mn-ea"/>
              </a:rPr>
              <a:t>研究证实，在使用</a:t>
            </a:r>
            <a:r>
              <a:rPr lang="en-US" altLang="zh-CN" sz="1600">
                <a:latin typeface="+mn-ea"/>
              </a:rPr>
              <a:t>ACEI/ARB</a:t>
            </a:r>
            <a:r>
              <a:rPr lang="zh-CN" altLang="en-US" sz="1600">
                <a:latin typeface="+mn-ea"/>
              </a:rPr>
              <a:t>、</a:t>
            </a:r>
            <a:r>
              <a:rPr lang="en-US" altLang="zh-CN" sz="1600">
                <a:latin typeface="+mn-ea"/>
              </a:rPr>
              <a:t>β</a:t>
            </a:r>
            <a:r>
              <a:rPr lang="zh-CN" altLang="en-US" sz="1600">
                <a:latin typeface="+mn-ea"/>
              </a:rPr>
              <a:t>受体阻滞剂的基础上加用</a:t>
            </a:r>
            <a:r>
              <a:rPr lang="en-US" altLang="zh-CN" sz="1600" err="1">
                <a:latin typeface="+mn-ea"/>
              </a:rPr>
              <a:t>MRA</a:t>
            </a:r>
            <a:r>
              <a:rPr lang="zh-CN" altLang="en-US" sz="1600">
                <a:latin typeface="+mn-ea"/>
              </a:rPr>
              <a:t>，可使</a:t>
            </a:r>
            <a:r>
              <a:rPr lang="en-US" altLang="zh-CN" sz="1600" err="1">
                <a:latin typeface="+mn-ea"/>
              </a:rPr>
              <a:t>NYHA</a:t>
            </a:r>
            <a:r>
              <a:rPr lang="zh-CN" altLang="en-US" sz="1600">
                <a:latin typeface="+mn-ea"/>
              </a:rPr>
              <a:t>心功能</a:t>
            </a:r>
            <a:r>
              <a:rPr lang="en-US" altLang="zh-CN" sz="1600" err="1">
                <a:latin typeface="+mn-ea"/>
              </a:rPr>
              <a:t>Ⅱ~Ⅳ</a:t>
            </a:r>
            <a:r>
              <a:rPr lang="zh-CN" altLang="en-US" sz="1600">
                <a:latin typeface="+mn-ea"/>
              </a:rPr>
              <a:t>级的</a:t>
            </a:r>
            <a:r>
              <a:rPr lang="en-US" altLang="zh-CN" sz="1600" err="1">
                <a:latin typeface="+mn-ea"/>
              </a:rPr>
              <a:t>HFrEF</a:t>
            </a:r>
            <a:r>
              <a:rPr lang="zh-CN" altLang="en-US" sz="1600">
                <a:latin typeface="+mn-ea"/>
              </a:rPr>
              <a:t>患者获益，降低全因死亡、心血管死亡、猝死和心衰住院风险。</a:t>
            </a:r>
          </a:p>
        </p:txBody>
      </p:sp>
      <p:sp>
        <p:nvSpPr>
          <p:cNvPr id="9" name="矩形 8">
            <a:extLst>
              <a:ext uri="{FF2B5EF4-FFF2-40B4-BE49-F238E27FC236}">
                <a16:creationId xmlns:a16="http://schemas.microsoft.com/office/drawing/2014/main" id="{BD171739-93BF-B348-F932-980A10C0A4EC}"/>
              </a:ext>
            </a:extLst>
          </p:cNvPr>
          <p:cNvSpPr/>
          <p:nvPr/>
        </p:nvSpPr>
        <p:spPr>
          <a:xfrm>
            <a:off x="863598" y="2088214"/>
            <a:ext cx="3713747"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0" name="文本框 9">
            <a:extLst>
              <a:ext uri="{FF2B5EF4-FFF2-40B4-BE49-F238E27FC236}">
                <a16:creationId xmlns:a16="http://schemas.microsoft.com/office/drawing/2014/main" id="{0AFA021D-7F18-2412-31DE-DD41FDE2ACE5}"/>
              </a:ext>
            </a:extLst>
          </p:cNvPr>
          <p:cNvSpPr txBox="1"/>
          <p:nvPr/>
        </p:nvSpPr>
        <p:spPr>
          <a:xfrm>
            <a:off x="882073" y="2084750"/>
            <a:ext cx="3695271"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1</a:t>
            </a:r>
            <a:r>
              <a:rPr lang="zh-CN" altLang="en-US" sz="1400" b="1">
                <a:solidFill>
                  <a:schemeClr val="bg1"/>
                </a:solidFill>
                <a:latin typeface="Arial" pitchFamily="34" charset="0"/>
                <a:ea typeface="微软雅黑" panose="020b0503020204020204" pitchFamily="34" charset="-122"/>
                <a:sym typeface="Arial" pitchFamily="34" charset="0"/>
              </a:rPr>
              <a:t>、适应症</a:t>
            </a:r>
          </a:p>
        </p:txBody>
      </p:sp>
      <p:sp>
        <p:nvSpPr>
          <p:cNvPr id="11" name="矩形 10">
            <a:extLst>
              <a:ext uri="{FF2B5EF4-FFF2-40B4-BE49-F238E27FC236}">
                <a16:creationId xmlns:a16="http://schemas.microsoft.com/office/drawing/2014/main" id="{D39F680C-8B05-6FE0-8697-6C04F3D1F768}"/>
              </a:ext>
            </a:extLst>
          </p:cNvPr>
          <p:cNvSpPr/>
          <p:nvPr/>
        </p:nvSpPr>
        <p:spPr>
          <a:xfrm>
            <a:off x="863600" y="2551186"/>
            <a:ext cx="3713748" cy="1358166"/>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2" name="矩形 11">
            <a:extLst>
              <a:ext uri="{FF2B5EF4-FFF2-40B4-BE49-F238E27FC236}">
                <a16:creationId xmlns:a16="http://schemas.microsoft.com/office/drawing/2014/main" id="{CB0CD097-9478-85CA-3C48-C1EB65CFBF57}"/>
              </a:ext>
            </a:extLst>
          </p:cNvPr>
          <p:cNvSpPr/>
          <p:nvPr/>
        </p:nvSpPr>
        <p:spPr>
          <a:xfrm>
            <a:off x="5343236" y="2079403"/>
            <a:ext cx="6175664"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3" name="文本框 12">
            <a:extLst>
              <a:ext uri="{FF2B5EF4-FFF2-40B4-BE49-F238E27FC236}">
                <a16:creationId xmlns:a16="http://schemas.microsoft.com/office/drawing/2014/main" id="{02A83060-A171-C3D8-1903-47F5AC039E3D}"/>
              </a:ext>
            </a:extLst>
          </p:cNvPr>
          <p:cNvSpPr txBox="1"/>
          <p:nvPr/>
        </p:nvSpPr>
        <p:spPr>
          <a:xfrm>
            <a:off x="5361710" y="2089795"/>
            <a:ext cx="6157190"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3</a:t>
            </a:r>
            <a:r>
              <a:rPr lang="zh-CN" altLang="en-US" sz="1400" b="1">
                <a:solidFill>
                  <a:schemeClr val="bg1"/>
                </a:solidFill>
                <a:latin typeface="Arial" pitchFamily="34" charset="0"/>
                <a:ea typeface="微软雅黑" panose="020b0503020204020204" pitchFamily="34" charset="-122"/>
                <a:sym typeface="Arial" pitchFamily="34" charset="0"/>
              </a:rPr>
              <a:t>、应用方法</a:t>
            </a:r>
          </a:p>
        </p:txBody>
      </p:sp>
      <p:sp>
        <p:nvSpPr>
          <p:cNvPr id="14" name="矩形 13">
            <a:extLst>
              <a:ext uri="{FF2B5EF4-FFF2-40B4-BE49-F238E27FC236}">
                <a16:creationId xmlns:a16="http://schemas.microsoft.com/office/drawing/2014/main" id="{D8886F79-FFD9-4BB7-3BEB-2C42C2F40A43}"/>
              </a:ext>
            </a:extLst>
          </p:cNvPr>
          <p:cNvSpPr/>
          <p:nvPr/>
        </p:nvSpPr>
        <p:spPr>
          <a:xfrm>
            <a:off x="5343236" y="2542375"/>
            <a:ext cx="6175664" cy="1358166"/>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5" name="文本框 14">
            <a:extLst>
              <a:ext uri="{FF2B5EF4-FFF2-40B4-BE49-F238E27FC236}">
                <a16:creationId xmlns:a16="http://schemas.microsoft.com/office/drawing/2014/main" id="{E6C3D4B5-32F9-26F9-22F5-5CD0CCEBBE20}"/>
              </a:ext>
            </a:extLst>
          </p:cNvPr>
          <p:cNvSpPr txBox="1"/>
          <p:nvPr/>
        </p:nvSpPr>
        <p:spPr>
          <a:xfrm>
            <a:off x="902006" y="2784773"/>
            <a:ext cx="3643258" cy="89069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lnSpc>
                <a:spcPct val="150000"/>
              </a:lnSpc>
              <a:buFont typeface="Wingdings" panose="05000000000000000000" pitchFamily="2" charset="2"/>
              <a:buChar char="n"/>
            </a:pPr>
            <a:r>
              <a:rPr lang="zh-CN" altLang="en-US" sz="1200">
                <a:latin typeface="+mn-ea"/>
                <a:sym typeface="Arial" pitchFamily="34" charset="0"/>
              </a:rPr>
              <a:t>对有症状的</a:t>
            </a:r>
            <a:r>
              <a:rPr lang="en-US" altLang="zh-CN" sz="1200" err="1">
                <a:latin typeface="+mn-ea"/>
                <a:sym typeface="Arial" pitchFamily="34" charset="0"/>
              </a:rPr>
              <a:t>HFrEF</a:t>
            </a:r>
            <a:r>
              <a:rPr lang="zh-CN" altLang="en-US" sz="1200">
                <a:latin typeface="+mn-ea"/>
                <a:sym typeface="Arial" pitchFamily="34" charset="0"/>
              </a:rPr>
              <a:t>患者，推荐使用</a:t>
            </a:r>
            <a:r>
              <a:rPr lang="en-US" altLang="zh-CN" sz="1200" err="1">
                <a:latin typeface="+mn-ea"/>
                <a:sym typeface="Arial" pitchFamily="34" charset="0"/>
              </a:rPr>
              <a:t>MRA</a:t>
            </a:r>
            <a:r>
              <a:rPr lang="zh-CN" altLang="en-US" sz="1200">
                <a:latin typeface="+mn-ea"/>
                <a:sym typeface="Arial" pitchFamily="34" charset="0"/>
              </a:rPr>
              <a:t>降低心衰死亡率和住院率，</a:t>
            </a:r>
            <a:r>
              <a:rPr lang="zh-CN" altLang="en-US" sz="1200">
                <a:solidFill>
                  <a:srgbClr val="0460A9"/>
                </a:solidFill>
                <a:latin typeface="+mn-ea"/>
                <a:sym typeface="Arial" pitchFamily="34" charset="0"/>
              </a:rPr>
              <a:t>除非有禁忌证或不能耐受</a:t>
            </a:r>
            <a:r>
              <a:rPr lang="zh-CN" altLang="en-US" sz="1200">
                <a:latin typeface="+mn-ea"/>
                <a:sym typeface="Arial" pitchFamily="34" charset="0"/>
              </a:rPr>
              <a:t>（</a:t>
            </a:r>
            <a:r>
              <a:rPr lang="en-US" altLang="zh-CN" sz="1200">
                <a:latin typeface="+mn-ea"/>
                <a:sym typeface="Arial" pitchFamily="34" charset="0"/>
              </a:rPr>
              <a:t>Ⅰ</a:t>
            </a:r>
            <a:r>
              <a:rPr lang="zh-CN" altLang="en-US" sz="1200">
                <a:latin typeface="+mn-ea"/>
                <a:sym typeface="Arial" pitchFamily="34" charset="0"/>
              </a:rPr>
              <a:t>，</a:t>
            </a:r>
            <a:r>
              <a:rPr lang="en-US" altLang="zh-CN" sz="1200">
                <a:latin typeface="+mn-ea"/>
                <a:sym typeface="Arial" pitchFamily="34" charset="0"/>
              </a:rPr>
              <a:t>A</a:t>
            </a:r>
            <a:r>
              <a:rPr lang="zh-CN" altLang="en-US" sz="1200">
                <a:latin typeface="+mn-ea"/>
                <a:sym typeface="Arial" pitchFamily="34" charset="0"/>
              </a:rPr>
              <a:t>）。</a:t>
            </a:r>
          </a:p>
        </p:txBody>
      </p:sp>
      <p:sp>
        <p:nvSpPr>
          <p:cNvPr id="16" name="文本框 15">
            <a:extLst>
              <a:ext uri="{FF2B5EF4-FFF2-40B4-BE49-F238E27FC236}">
                <a16:creationId xmlns:a16="http://schemas.microsoft.com/office/drawing/2014/main" id="{BB94E7C7-51A3-4DEE-BFE7-5ACDFFEAEAFB}"/>
              </a:ext>
            </a:extLst>
          </p:cNvPr>
          <p:cNvSpPr txBox="1"/>
          <p:nvPr/>
        </p:nvSpPr>
        <p:spPr>
          <a:xfrm>
            <a:off x="5349069" y="2590013"/>
            <a:ext cx="6255386" cy="107811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nSpc>
                <a:spcPct val="150000"/>
              </a:lnSpc>
              <a:buFont typeface="Wingdings" panose="05000000000000000000" pitchFamily="2" charset="2"/>
              <a:buChar char="n"/>
            </a:pPr>
            <a:r>
              <a:rPr lang="zh-CN" altLang="en-US" sz="1100">
                <a:latin typeface="+mn-ea"/>
                <a:sym typeface="Arial" pitchFamily="34" charset="0"/>
              </a:rPr>
              <a:t>螺内酯，初始剂量</a:t>
            </a:r>
            <a:r>
              <a:rPr lang="en-US" altLang="zh-CN" sz="1100" err="1">
                <a:latin typeface="+mn-ea"/>
                <a:sym typeface="Arial" pitchFamily="34" charset="0"/>
              </a:rPr>
              <a:t>10~20mg</a:t>
            </a:r>
            <a:r>
              <a:rPr lang="zh-CN" altLang="en-US" sz="1100">
                <a:latin typeface="+mn-ea"/>
                <a:sym typeface="Arial" pitchFamily="34" charset="0"/>
              </a:rPr>
              <a:t>，</a:t>
            </a:r>
            <a:r>
              <a:rPr lang="en-US" altLang="zh-CN" sz="1100">
                <a:latin typeface="+mn-ea"/>
                <a:sym typeface="Arial" pitchFamily="34" charset="0"/>
              </a:rPr>
              <a:t>1</a:t>
            </a:r>
            <a:r>
              <a:rPr lang="zh-CN" altLang="en-US" sz="1100">
                <a:latin typeface="+mn-ea"/>
                <a:sym typeface="Arial" pitchFamily="34" charset="0"/>
              </a:rPr>
              <a:t>次</a:t>
            </a:r>
            <a:r>
              <a:rPr lang="en-US" altLang="zh-CN" sz="1100">
                <a:latin typeface="+mn-ea"/>
                <a:sym typeface="Arial" pitchFamily="34" charset="0"/>
              </a:rPr>
              <a:t>/d</a:t>
            </a:r>
            <a:r>
              <a:rPr lang="zh-CN" altLang="en-US" sz="1100">
                <a:latin typeface="+mn-ea"/>
                <a:sym typeface="Arial" pitchFamily="34" charset="0"/>
              </a:rPr>
              <a:t>，至少观察</a:t>
            </a:r>
            <a:r>
              <a:rPr lang="en-US" altLang="zh-CN" sz="1100">
                <a:latin typeface="+mn-ea"/>
                <a:sym typeface="Arial" pitchFamily="34" charset="0"/>
              </a:rPr>
              <a:t>2</a:t>
            </a:r>
            <a:r>
              <a:rPr lang="zh-CN" altLang="en-US" sz="1100">
                <a:latin typeface="+mn-ea"/>
                <a:sym typeface="Arial" pitchFamily="34" charset="0"/>
              </a:rPr>
              <a:t>周后再加量，目标剂量</a:t>
            </a:r>
            <a:r>
              <a:rPr lang="en-US" altLang="zh-CN" sz="1100" err="1">
                <a:latin typeface="+mn-ea"/>
                <a:sym typeface="Arial" pitchFamily="34" charset="0"/>
              </a:rPr>
              <a:t>20~40mg</a:t>
            </a:r>
            <a:r>
              <a:rPr lang="zh-CN" altLang="en-US" sz="1100">
                <a:latin typeface="+mn-ea"/>
                <a:sym typeface="Arial" pitchFamily="34" charset="0"/>
              </a:rPr>
              <a:t>，</a:t>
            </a:r>
            <a:r>
              <a:rPr lang="en-US" altLang="zh-CN" sz="1100">
                <a:latin typeface="+mn-ea"/>
                <a:sym typeface="Arial" pitchFamily="34" charset="0"/>
              </a:rPr>
              <a:t>1</a:t>
            </a:r>
            <a:r>
              <a:rPr lang="zh-CN" altLang="en-US" sz="1100">
                <a:latin typeface="+mn-ea"/>
                <a:sym typeface="Arial" pitchFamily="34" charset="0"/>
              </a:rPr>
              <a:t>次</a:t>
            </a:r>
            <a:r>
              <a:rPr lang="en-US" altLang="zh-CN" sz="1100">
                <a:latin typeface="+mn-ea"/>
                <a:sym typeface="Arial" pitchFamily="34" charset="0"/>
              </a:rPr>
              <a:t>/d</a:t>
            </a:r>
            <a:r>
              <a:rPr lang="zh-CN" altLang="en-US" sz="1100">
                <a:latin typeface="+mn-ea"/>
                <a:sym typeface="Arial" pitchFamily="34" charset="0"/>
              </a:rPr>
              <a:t>。</a:t>
            </a:r>
            <a:endParaRPr lang="en-US" altLang="zh-CN" sz="1100">
              <a:latin typeface="+mn-ea"/>
              <a:sym typeface="Arial" pitchFamily="34" charset="0"/>
            </a:endParaRPr>
          </a:p>
          <a:p>
            <a:pPr marL="171450" indent="-171450">
              <a:lnSpc>
                <a:spcPct val="150000"/>
              </a:lnSpc>
              <a:buFont typeface="Wingdings" panose="05000000000000000000" pitchFamily="2" charset="2"/>
              <a:buChar char="n"/>
            </a:pPr>
            <a:r>
              <a:rPr lang="zh-CN" altLang="en-US" sz="1100">
                <a:latin typeface="+mn-ea"/>
                <a:sym typeface="Arial" pitchFamily="34" charset="0"/>
              </a:rPr>
              <a:t>依普利酮，初始剂量</a:t>
            </a:r>
            <a:r>
              <a:rPr lang="en-US" altLang="zh-CN" sz="1100" err="1">
                <a:latin typeface="+mn-ea"/>
                <a:sym typeface="Arial" pitchFamily="34" charset="0"/>
              </a:rPr>
              <a:t>25mg</a:t>
            </a:r>
            <a:r>
              <a:rPr lang="zh-CN" altLang="en-US" sz="1100">
                <a:latin typeface="+mn-ea"/>
                <a:sym typeface="Arial" pitchFamily="34" charset="0"/>
              </a:rPr>
              <a:t>，</a:t>
            </a:r>
            <a:r>
              <a:rPr lang="en-US" altLang="zh-CN" sz="1100">
                <a:latin typeface="+mn-ea"/>
                <a:sym typeface="Arial" pitchFamily="34" charset="0"/>
              </a:rPr>
              <a:t>1</a:t>
            </a:r>
            <a:r>
              <a:rPr lang="zh-CN" altLang="en-US" sz="1100">
                <a:latin typeface="+mn-ea"/>
                <a:sym typeface="Arial" pitchFamily="34" charset="0"/>
              </a:rPr>
              <a:t>次</a:t>
            </a:r>
            <a:r>
              <a:rPr lang="en-US" altLang="zh-CN" sz="1100">
                <a:latin typeface="+mn-ea"/>
                <a:sym typeface="Arial" pitchFamily="34" charset="0"/>
              </a:rPr>
              <a:t>/d</a:t>
            </a:r>
            <a:r>
              <a:rPr lang="zh-CN" altLang="en-US" sz="1100">
                <a:latin typeface="+mn-ea"/>
                <a:sym typeface="Arial" pitchFamily="34" charset="0"/>
              </a:rPr>
              <a:t>，目标剂量</a:t>
            </a:r>
            <a:r>
              <a:rPr lang="en-US" altLang="zh-CN" sz="1100" err="1">
                <a:latin typeface="+mn-ea"/>
                <a:sym typeface="Arial" pitchFamily="34" charset="0"/>
              </a:rPr>
              <a:t>50mg</a:t>
            </a:r>
            <a:r>
              <a:rPr lang="zh-CN" altLang="en-US" sz="1100">
                <a:latin typeface="+mn-ea"/>
                <a:sym typeface="Arial" pitchFamily="34" charset="0"/>
              </a:rPr>
              <a:t>，</a:t>
            </a:r>
            <a:r>
              <a:rPr lang="en-US" altLang="zh-CN" sz="1100">
                <a:latin typeface="+mn-ea"/>
                <a:sym typeface="Arial" pitchFamily="34" charset="0"/>
              </a:rPr>
              <a:t>1</a:t>
            </a:r>
            <a:r>
              <a:rPr lang="zh-CN" altLang="en-US" sz="1100">
                <a:latin typeface="+mn-ea"/>
                <a:sym typeface="Arial" pitchFamily="34" charset="0"/>
              </a:rPr>
              <a:t>次</a:t>
            </a:r>
            <a:r>
              <a:rPr lang="en-US" altLang="zh-CN" sz="1100">
                <a:latin typeface="+mn-ea"/>
                <a:sym typeface="Arial" pitchFamily="34" charset="0"/>
              </a:rPr>
              <a:t>/d</a:t>
            </a:r>
            <a:r>
              <a:rPr lang="zh-CN" altLang="en-US" sz="1100">
                <a:latin typeface="+mn-ea"/>
                <a:sym typeface="Arial" pitchFamily="34" charset="0"/>
              </a:rPr>
              <a:t>。</a:t>
            </a:r>
            <a:endParaRPr lang="en-US" altLang="zh-CN" sz="1100">
              <a:latin typeface="+mn-ea"/>
              <a:sym typeface="Arial" pitchFamily="34" charset="0"/>
            </a:endParaRPr>
          </a:p>
          <a:p>
            <a:pPr marL="171450" indent="-171450">
              <a:lnSpc>
                <a:spcPct val="150000"/>
              </a:lnSpc>
              <a:buFont typeface="Wingdings" panose="05000000000000000000" pitchFamily="2" charset="2"/>
              <a:buChar char="n"/>
            </a:pPr>
            <a:r>
              <a:rPr lang="en-US" altLang="zh-CN" sz="1100" err="1">
                <a:latin typeface="+mn-ea"/>
                <a:sym typeface="Arial" pitchFamily="34" charset="0"/>
              </a:rPr>
              <a:t>MRA</a:t>
            </a:r>
            <a:r>
              <a:rPr lang="zh-CN" altLang="en-US" sz="1100">
                <a:latin typeface="+mn-ea"/>
                <a:sym typeface="Arial" pitchFamily="34" charset="0"/>
              </a:rPr>
              <a:t>与襻利尿剂合用便不需要再同时补钾，除非有低钾血症。</a:t>
            </a:r>
            <a:endParaRPr lang="en-US" altLang="zh-CN" sz="1100">
              <a:latin typeface="+mn-ea"/>
              <a:sym typeface="Arial" pitchFamily="34" charset="0"/>
            </a:endParaRPr>
          </a:p>
          <a:p>
            <a:pPr marL="171450" indent="-171450">
              <a:lnSpc>
                <a:spcPct val="150000"/>
              </a:lnSpc>
              <a:buFont typeface="Wingdings" panose="05000000000000000000" pitchFamily="2" charset="2"/>
              <a:buChar char="n"/>
            </a:pPr>
            <a:r>
              <a:rPr lang="zh-CN" altLang="en-US" sz="1100">
                <a:latin typeface="+mn-ea"/>
                <a:sym typeface="Arial" pitchFamily="34" charset="0"/>
              </a:rPr>
              <a:t>使用</a:t>
            </a:r>
            <a:r>
              <a:rPr lang="en-US" altLang="zh-CN" sz="1100" err="1">
                <a:latin typeface="+mn-ea"/>
                <a:sym typeface="Arial" pitchFamily="34" charset="0"/>
              </a:rPr>
              <a:t>MRA</a:t>
            </a:r>
            <a:r>
              <a:rPr lang="zh-CN" altLang="en-US" sz="1100">
                <a:latin typeface="+mn-ea"/>
                <a:sym typeface="Arial" pitchFamily="34" charset="0"/>
              </a:rPr>
              <a:t>治疗后</a:t>
            </a:r>
            <a:r>
              <a:rPr lang="en-US" altLang="zh-CN" sz="1100" err="1">
                <a:latin typeface="+mn-ea"/>
                <a:sym typeface="Arial" pitchFamily="34" charset="0"/>
              </a:rPr>
              <a:t>3d</a:t>
            </a:r>
            <a:r>
              <a:rPr lang="zh-CN" altLang="en-US" sz="1100">
                <a:latin typeface="+mn-ea"/>
                <a:sym typeface="Arial" pitchFamily="34" charset="0"/>
              </a:rPr>
              <a:t>和</a:t>
            </a:r>
            <a:r>
              <a:rPr lang="en-US" altLang="zh-CN" sz="1100">
                <a:latin typeface="+mn-ea"/>
                <a:sym typeface="Arial" pitchFamily="34" charset="0"/>
              </a:rPr>
              <a:t>1</a:t>
            </a:r>
            <a:r>
              <a:rPr lang="zh-CN" altLang="en-US" sz="1100">
                <a:latin typeface="+mn-ea"/>
                <a:sym typeface="Arial" pitchFamily="34" charset="0"/>
              </a:rPr>
              <a:t>周应监测血钾和肾功能，前</a:t>
            </a:r>
            <a:r>
              <a:rPr lang="en-US" altLang="zh-CN" sz="1100">
                <a:latin typeface="+mn-ea"/>
                <a:sym typeface="Arial" pitchFamily="34" charset="0"/>
              </a:rPr>
              <a:t>3</a:t>
            </a:r>
            <a:r>
              <a:rPr lang="zh-CN" altLang="en-US" sz="1100">
                <a:latin typeface="+mn-ea"/>
                <a:sym typeface="Arial" pitchFamily="34" charset="0"/>
              </a:rPr>
              <a:t>个月每月监测</a:t>
            </a:r>
            <a:r>
              <a:rPr lang="en-US" altLang="zh-CN" sz="1100">
                <a:latin typeface="+mn-ea"/>
                <a:sym typeface="Arial" pitchFamily="34" charset="0"/>
              </a:rPr>
              <a:t>1</a:t>
            </a:r>
            <a:r>
              <a:rPr lang="zh-CN" altLang="en-US" sz="1100">
                <a:latin typeface="+mn-ea"/>
                <a:sym typeface="Arial" pitchFamily="34" charset="0"/>
              </a:rPr>
              <a:t>次，以后每</a:t>
            </a:r>
            <a:r>
              <a:rPr lang="en-US" altLang="zh-CN" sz="1100">
                <a:latin typeface="+mn-ea"/>
                <a:sym typeface="Arial" pitchFamily="34" charset="0"/>
              </a:rPr>
              <a:t>3</a:t>
            </a:r>
            <a:r>
              <a:rPr lang="zh-CN" altLang="en-US" sz="1100">
                <a:latin typeface="+mn-ea"/>
                <a:sym typeface="Arial" pitchFamily="34" charset="0"/>
              </a:rPr>
              <a:t>个月</a:t>
            </a:r>
            <a:r>
              <a:rPr lang="en-US" altLang="zh-CN" sz="1100">
                <a:latin typeface="+mn-ea"/>
                <a:sym typeface="Arial" pitchFamily="34" charset="0"/>
              </a:rPr>
              <a:t>1</a:t>
            </a:r>
            <a:r>
              <a:rPr lang="zh-CN" altLang="en-US" sz="1100">
                <a:latin typeface="+mn-ea"/>
                <a:sym typeface="Arial" pitchFamily="34" charset="0"/>
              </a:rPr>
              <a:t>次。</a:t>
            </a:r>
            <a:endParaRPr lang="en-US" altLang="zh-CN" sz="1100">
              <a:latin typeface="+mn-ea"/>
              <a:sym typeface="Arial" pitchFamily="34" charset="0"/>
            </a:endParaRPr>
          </a:p>
        </p:txBody>
      </p:sp>
      <p:sp>
        <p:nvSpPr>
          <p:cNvPr id="17" name="矩形 16">
            <a:extLst>
              <a:ext uri="{FF2B5EF4-FFF2-40B4-BE49-F238E27FC236}">
                <a16:creationId xmlns:a16="http://schemas.microsoft.com/office/drawing/2014/main" id="{4148F2B6-4B7A-6AF5-DBB9-5821516FF5E8}"/>
              </a:ext>
            </a:extLst>
          </p:cNvPr>
          <p:cNvSpPr/>
          <p:nvPr/>
        </p:nvSpPr>
        <p:spPr>
          <a:xfrm>
            <a:off x="882071" y="4039942"/>
            <a:ext cx="3713747"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18" name="文本框 17">
            <a:extLst>
              <a:ext uri="{FF2B5EF4-FFF2-40B4-BE49-F238E27FC236}">
                <a16:creationId xmlns:a16="http://schemas.microsoft.com/office/drawing/2014/main" id="{3E804D7A-9A04-9015-94E3-33BEFD679CAC}"/>
              </a:ext>
            </a:extLst>
          </p:cNvPr>
          <p:cNvSpPr txBox="1"/>
          <p:nvPr/>
        </p:nvSpPr>
        <p:spPr>
          <a:xfrm>
            <a:off x="900546" y="4036478"/>
            <a:ext cx="3695271"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2</a:t>
            </a:r>
            <a:r>
              <a:rPr lang="zh-CN" altLang="en-US" sz="1400" b="1">
                <a:solidFill>
                  <a:schemeClr val="bg1"/>
                </a:solidFill>
                <a:latin typeface="Arial" pitchFamily="34" charset="0"/>
                <a:ea typeface="微软雅黑" panose="020b0503020204020204" pitchFamily="34" charset="-122"/>
                <a:sym typeface="Arial" pitchFamily="34" charset="0"/>
              </a:rPr>
              <a:t>、禁忌证</a:t>
            </a:r>
          </a:p>
        </p:txBody>
      </p:sp>
      <p:sp>
        <p:nvSpPr>
          <p:cNvPr id="19" name="矩形 18">
            <a:extLst>
              <a:ext uri="{FF2B5EF4-FFF2-40B4-BE49-F238E27FC236}">
                <a16:creationId xmlns:a16="http://schemas.microsoft.com/office/drawing/2014/main" id="{53AA21BD-AFFB-2FBC-4E70-1211FBEBCD30}"/>
              </a:ext>
            </a:extLst>
          </p:cNvPr>
          <p:cNvSpPr/>
          <p:nvPr/>
        </p:nvSpPr>
        <p:spPr>
          <a:xfrm>
            <a:off x="882073" y="4502914"/>
            <a:ext cx="3713748" cy="1626424"/>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20" name="矩形 19">
            <a:extLst>
              <a:ext uri="{FF2B5EF4-FFF2-40B4-BE49-F238E27FC236}">
                <a16:creationId xmlns:a16="http://schemas.microsoft.com/office/drawing/2014/main" id="{546DAA0A-E751-A8A4-5591-C44EB4E44917}"/>
              </a:ext>
            </a:extLst>
          </p:cNvPr>
          <p:cNvSpPr/>
          <p:nvPr/>
        </p:nvSpPr>
        <p:spPr>
          <a:xfrm>
            <a:off x="5329626" y="3999046"/>
            <a:ext cx="6175664" cy="329045"/>
          </a:xfrm>
          <a:prstGeom prst="rect">
            <a:avLst/>
          </a:prstGeom>
          <a:solidFill>
            <a:srgbClr val="1F5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21" name="文本框 20">
            <a:extLst>
              <a:ext uri="{FF2B5EF4-FFF2-40B4-BE49-F238E27FC236}">
                <a16:creationId xmlns:a16="http://schemas.microsoft.com/office/drawing/2014/main" id="{0FB5C115-2FD9-B9EB-B428-9779E3C95957}"/>
              </a:ext>
            </a:extLst>
          </p:cNvPr>
          <p:cNvSpPr txBox="1"/>
          <p:nvPr/>
        </p:nvSpPr>
        <p:spPr>
          <a:xfrm>
            <a:off x="5348100" y="4009438"/>
            <a:ext cx="6157190"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solidFill>
                  <a:schemeClr val="bg1"/>
                </a:solidFill>
                <a:latin typeface="Arial" pitchFamily="34" charset="0"/>
                <a:ea typeface="微软雅黑" panose="020b0503020204020204" pitchFamily="34" charset="-122"/>
                <a:sym typeface="Arial" pitchFamily="34" charset="0"/>
              </a:rPr>
              <a:t>4</a:t>
            </a:r>
            <a:r>
              <a:rPr lang="zh-CN" altLang="en-US" sz="1400" b="1">
                <a:solidFill>
                  <a:schemeClr val="bg1"/>
                </a:solidFill>
                <a:latin typeface="Arial" pitchFamily="34" charset="0"/>
                <a:ea typeface="微软雅黑" panose="020b0503020204020204" pitchFamily="34" charset="-122"/>
                <a:sym typeface="Arial" pitchFamily="34" charset="0"/>
              </a:rPr>
              <a:t>、不良反应</a:t>
            </a:r>
          </a:p>
        </p:txBody>
      </p:sp>
      <p:sp>
        <p:nvSpPr>
          <p:cNvPr id="22" name="矩形 21">
            <a:extLst>
              <a:ext uri="{FF2B5EF4-FFF2-40B4-BE49-F238E27FC236}">
                <a16:creationId xmlns:a16="http://schemas.microsoft.com/office/drawing/2014/main" id="{28EB7986-7658-7F46-121D-979C259D8753}"/>
              </a:ext>
            </a:extLst>
          </p:cNvPr>
          <p:cNvSpPr/>
          <p:nvPr/>
        </p:nvSpPr>
        <p:spPr>
          <a:xfrm>
            <a:off x="5329626" y="4462018"/>
            <a:ext cx="6175664" cy="1667320"/>
          </a:xfrm>
          <a:prstGeom prst="rect">
            <a:avLst/>
          </a:prstGeom>
          <a:gradFill>
            <a:gsLst>
              <a:gs pos="0">
                <a:schemeClr val="accent1">
                  <a:lumMod val="5000"/>
                  <a:lumOff val="95000"/>
                  <a:alpha val="0"/>
                </a:schemeClr>
              </a:gs>
              <a:gs pos="49000">
                <a:schemeClr val="accent1">
                  <a:lumMod val="20000"/>
                  <a:lumOff val="80000"/>
                  <a:alpha val="80000"/>
                </a:schemeClr>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algn="ctr"/>
            <a:endParaRPr lang="zh-CN" altLang="en-US">
              <a:latin typeface="Arial" pitchFamily="34" charset="0"/>
              <a:ea typeface="微软雅黑" panose="020b0503020204020204" pitchFamily="34" charset="-122"/>
              <a:sym typeface="Arial" pitchFamily="34" charset="0"/>
            </a:endParaRPr>
          </a:p>
        </p:txBody>
      </p:sp>
      <p:sp>
        <p:nvSpPr>
          <p:cNvPr id="23" name="文本框 22">
            <a:extLst>
              <a:ext uri="{FF2B5EF4-FFF2-40B4-BE49-F238E27FC236}">
                <a16:creationId xmlns:a16="http://schemas.microsoft.com/office/drawing/2014/main" id="{0B99CE75-7755-8358-D60D-3697D89AFC63}"/>
              </a:ext>
            </a:extLst>
          </p:cNvPr>
          <p:cNvSpPr txBox="1"/>
          <p:nvPr/>
        </p:nvSpPr>
        <p:spPr>
          <a:xfrm>
            <a:off x="920479" y="4757892"/>
            <a:ext cx="3643258" cy="107811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lnSpc>
                <a:spcPct val="150000"/>
              </a:lnSpc>
              <a:buFont typeface="+mj-ea"/>
              <a:buAutoNum type="circleNumDbPlain"/>
            </a:pPr>
            <a:r>
              <a:rPr lang="zh-CN" altLang="en-US" sz="1100">
                <a:latin typeface="+mn-ea"/>
                <a:sym typeface="Arial" pitchFamily="34" charset="0"/>
              </a:rPr>
              <a:t>肌酐</a:t>
            </a:r>
            <a:r>
              <a:rPr lang="en-US" altLang="zh-CN" sz="1100">
                <a:latin typeface="+mn-ea"/>
                <a:sym typeface="Arial" pitchFamily="34" charset="0"/>
              </a:rPr>
              <a:t>&gt;221</a:t>
            </a:r>
            <a:r>
              <a:rPr lang="el-GR" altLang="zh-CN" sz="1100">
                <a:latin typeface="+mn-ea"/>
                <a:sym typeface="Arial" pitchFamily="34" charset="0"/>
              </a:rPr>
              <a:t>μ</a:t>
            </a:r>
            <a:r>
              <a:rPr lang="en-US" altLang="zh-CN" sz="1100" err="1">
                <a:latin typeface="+mn-ea"/>
                <a:sym typeface="Arial" pitchFamily="34" charset="0"/>
              </a:rPr>
              <a:t>moL/L</a:t>
            </a:r>
            <a:r>
              <a:rPr lang="zh-CN" altLang="en-US" sz="1100">
                <a:latin typeface="+mn-ea"/>
                <a:sym typeface="Arial" pitchFamily="34" charset="0"/>
              </a:rPr>
              <a:t>（</a:t>
            </a:r>
            <a:r>
              <a:rPr lang="en-US" altLang="zh-CN" sz="1100" err="1">
                <a:latin typeface="+mn-ea"/>
                <a:sym typeface="Arial" pitchFamily="34" charset="0"/>
              </a:rPr>
              <a:t>2.5mg/dl</a:t>
            </a:r>
            <a:r>
              <a:rPr lang="zh-CN" altLang="en-US" sz="1100">
                <a:latin typeface="+mn-ea"/>
                <a:sym typeface="Arial" pitchFamily="34" charset="0"/>
              </a:rPr>
              <a:t>）或</a:t>
            </a:r>
            <a:r>
              <a:rPr lang="en-US" altLang="zh-CN" sz="1100">
                <a:latin typeface="+mn-ea"/>
                <a:sym typeface="Arial" pitchFamily="34" charset="0"/>
              </a:rPr>
              <a:t>eGFR&lt;30ml·min</a:t>
            </a:r>
            <a:r>
              <a:rPr lang="en-US" altLang="zh-CN" sz="1100" baseline="30000" err="1">
                <a:latin typeface="+mn-ea"/>
                <a:sym typeface="Arial" pitchFamily="34" charset="0"/>
              </a:rPr>
              <a:t>-1</a:t>
            </a:r>
            <a:r>
              <a:rPr lang="en-US" altLang="zh-CN" sz="1100" err="1">
                <a:latin typeface="+mn-ea"/>
                <a:sym typeface="Arial" pitchFamily="34" charset="0"/>
              </a:rPr>
              <a:t>·1.73m</a:t>
            </a:r>
            <a:r>
              <a:rPr lang="en-US" altLang="zh-CN" sz="1100" baseline="30000" err="1">
                <a:latin typeface="+mn-ea"/>
                <a:sym typeface="Arial" pitchFamily="34" charset="0"/>
              </a:rPr>
              <a:t>-2</a:t>
            </a:r>
            <a:r>
              <a:rPr lang="zh-CN" altLang="en-US" sz="1100">
                <a:latin typeface="+mn-ea"/>
                <a:sym typeface="Arial" pitchFamily="34" charset="0"/>
              </a:rPr>
              <a:t>，</a:t>
            </a:r>
            <a:endParaRPr lang="en-US" altLang="zh-CN" sz="1100">
              <a:latin typeface="+mn-ea"/>
              <a:sym typeface="Arial" pitchFamily="34" charset="0"/>
            </a:endParaRPr>
          </a:p>
          <a:p>
            <a:pPr marL="228600" indent="-228600">
              <a:lnSpc>
                <a:spcPct val="150000"/>
              </a:lnSpc>
              <a:buFont typeface="+mj-ea"/>
              <a:buAutoNum type="circleNumDbPlain"/>
            </a:pPr>
            <a:r>
              <a:rPr lang="zh-CN" altLang="en-US" sz="1100">
                <a:latin typeface="+mn-ea"/>
                <a:sym typeface="Arial" pitchFamily="34" charset="0"/>
              </a:rPr>
              <a:t>血钾</a:t>
            </a:r>
            <a:r>
              <a:rPr lang="en-US" altLang="zh-CN" sz="1100">
                <a:latin typeface="+mn-ea"/>
                <a:sym typeface="Arial" pitchFamily="34" charset="0"/>
              </a:rPr>
              <a:t>&gt;5.0mmol/L</a:t>
            </a:r>
            <a:r>
              <a:rPr lang="zh-CN" altLang="en-US" sz="1100">
                <a:latin typeface="+mn-ea"/>
                <a:sym typeface="Arial" pitchFamily="34" charset="0"/>
              </a:rPr>
              <a:t>，</a:t>
            </a:r>
          </a:p>
          <a:p>
            <a:pPr marL="228600" indent="-228600">
              <a:lnSpc>
                <a:spcPct val="150000"/>
              </a:lnSpc>
              <a:buFont typeface="+mj-ea"/>
              <a:buAutoNum type="circleNumDbPlain"/>
            </a:pPr>
            <a:r>
              <a:rPr lang="zh-CN" altLang="en-US" sz="1100">
                <a:solidFill>
                  <a:srgbClr val="C00000"/>
                </a:solidFill>
                <a:latin typeface="+mn-ea"/>
                <a:sym typeface="Arial" pitchFamily="34" charset="0"/>
              </a:rPr>
              <a:t>妊娠妇女。</a:t>
            </a:r>
          </a:p>
        </p:txBody>
      </p:sp>
      <p:sp>
        <p:nvSpPr>
          <p:cNvPr id="24" name="文本框 23">
            <a:extLst>
              <a:ext uri="{FF2B5EF4-FFF2-40B4-BE49-F238E27FC236}">
                <a16:creationId xmlns:a16="http://schemas.microsoft.com/office/drawing/2014/main" id="{A19C0B47-30D8-6DB4-8620-5C240CCB7664}"/>
              </a:ext>
            </a:extLst>
          </p:cNvPr>
          <p:cNvSpPr txBox="1"/>
          <p:nvPr/>
        </p:nvSpPr>
        <p:spPr>
          <a:xfrm>
            <a:off x="5335459" y="4515004"/>
            <a:ext cx="6255386" cy="158594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nSpc>
                <a:spcPct val="150000"/>
              </a:lnSpc>
              <a:buFont typeface="Wingdings" panose="05000000000000000000" pitchFamily="2" charset="2"/>
              <a:buChar char="n"/>
            </a:pPr>
            <a:r>
              <a:rPr lang="zh-CN" altLang="en-US" sz="1100">
                <a:latin typeface="+mn-ea"/>
                <a:sym typeface="Arial" pitchFamily="34" charset="0"/>
              </a:rPr>
              <a:t>主要是肾功能恶化和高钾血症，如</a:t>
            </a:r>
            <a:r>
              <a:rPr lang="zh-CN" altLang="en-US" sz="1100">
                <a:solidFill>
                  <a:srgbClr val="C00000"/>
                </a:solidFill>
                <a:latin typeface="+mn-ea"/>
                <a:sym typeface="Arial" pitchFamily="34" charset="0"/>
              </a:rPr>
              <a:t>血钾</a:t>
            </a:r>
            <a:r>
              <a:rPr lang="en-US" altLang="zh-CN" sz="1100">
                <a:solidFill>
                  <a:srgbClr val="C00000"/>
                </a:solidFill>
                <a:latin typeface="+mn-ea"/>
                <a:sym typeface="Arial" pitchFamily="34" charset="0"/>
              </a:rPr>
              <a:t>&gt;5.5mmol/L</a:t>
            </a:r>
            <a:r>
              <a:rPr lang="zh-CN" altLang="en-US" sz="1100">
                <a:solidFill>
                  <a:srgbClr val="C00000"/>
                </a:solidFill>
                <a:latin typeface="+mn-ea"/>
                <a:sym typeface="Arial" pitchFamily="34" charset="0"/>
              </a:rPr>
              <a:t>或</a:t>
            </a:r>
            <a:r>
              <a:rPr lang="en-US" altLang="zh-CN" sz="1100">
                <a:solidFill>
                  <a:srgbClr val="C00000"/>
                </a:solidFill>
                <a:latin typeface="+mn-ea"/>
                <a:sym typeface="Arial" pitchFamily="34" charset="0"/>
              </a:rPr>
              <a:t>eGFR&lt;30ml·min</a:t>
            </a:r>
            <a:r>
              <a:rPr lang="en-US" altLang="zh-CN" sz="1100" baseline="30000" err="1">
                <a:solidFill>
                  <a:srgbClr val="C00000"/>
                </a:solidFill>
                <a:latin typeface="+mn-ea"/>
                <a:sym typeface="Arial" pitchFamily="34" charset="0"/>
              </a:rPr>
              <a:t>-1</a:t>
            </a:r>
            <a:r>
              <a:rPr lang="en-US" altLang="zh-CN" sz="1100" err="1">
                <a:solidFill>
                  <a:srgbClr val="C00000"/>
                </a:solidFill>
                <a:latin typeface="+mn-ea"/>
                <a:sym typeface="Arial" pitchFamily="34" charset="0"/>
              </a:rPr>
              <a:t>·1.73m</a:t>
            </a:r>
            <a:r>
              <a:rPr lang="en-US" altLang="zh-CN" sz="1100" baseline="30000" err="1">
                <a:solidFill>
                  <a:srgbClr val="C00000"/>
                </a:solidFill>
                <a:latin typeface="+mn-ea"/>
                <a:sym typeface="Arial" pitchFamily="34" charset="0"/>
              </a:rPr>
              <a:t>-2</a:t>
            </a:r>
            <a:endParaRPr lang="en-US" altLang="zh-CN" sz="1100" baseline="30000">
              <a:solidFill>
                <a:srgbClr val="C00000"/>
              </a:solidFill>
              <a:latin typeface="+mn-ea"/>
              <a:sym typeface="Arial" pitchFamily="34" charset="0"/>
            </a:endParaRPr>
          </a:p>
          <a:p>
            <a:pPr marL="171450" indent="-171450">
              <a:lnSpc>
                <a:spcPct val="150000"/>
              </a:lnSpc>
              <a:buFont typeface="Wingdings" panose="05000000000000000000" pitchFamily="2" charset="2"/>
              <a:buChar char="n"/>
            </a:pPr>
            <a:r>
              <a:rPr lang="zh-CN" altLang="en-US" sz="1100">
                <a:latin typeface="+mn-ea"/>
                <a:sym typeface="Arial" pitchFamily="34" charset="0"/>
              </a:rPr>
              <a:t>应减量并密切观察，</a:t>
            </a:r>
            <a:r>
              <a:rPr lang="zh-CN" altLang="en-US" sz="1100">
                <a:solidFill>
                  <a:srgbClr val="C00000"/>
                </a:solidFill>
                <a:latin typeface="+mn-ea"/>
                <a:sym typeface="Arial" pitchFamily="34" charset="0"/>
              </a:rPr>
              <a:t>血钾</a:t>
            </a:r>
            <a:r>
              <a:rPr lang="en-US" altLang="zh-CN" sz="1100">
                <a:solidFill>
                  <a:srgbClr val="C00000"/>
                </a:solidFill>
                <a:latin typeface="+mn-ea"/>
                <a:sym typeface="Arial" pitchFamily="34" charset="0"/>
              </a:rPr>
              <a:t>&gt;6.0mmol/L</a:t>
            </a:r>
            <a:r>
              <a:rPr lang="zh-CN" altLang="en-US" sz="1100">
                <a:solidFill>
                  <a:srgbClr val="C00000"/>
                </a:solidFill>
                <a:latin typeface="+mn-ea"/>
                <a:sym typeface="Arial" pitchFamily="34" charset="0"/>
              </a:rPr>
              <a:t>或</a:t>
            </a:r>
            <a:r>
              <a:rPr lang="en-US" altLang="zh-CN" sz="1100">
                <a:solidFill>
                  <a:srgbClr val="C00000"/>
                </a:solidFill>
                <a:latin typeface="+mn-ea"/>
                <a:sym typeface="Arial" pitchFamily="34" charset="0"/>
              </a:rPr>
              <a:t>eGFR&lt;20ml·min</a:t>
            </a:r>
            <a:r>
              <a:rPr lang="en-US" altLang="zh-CN" sz="1100" baseline="30000" err="1">
                <a:solidFill>
                  <a:srgbClr val="C00000"/>
                </a:solidFill>
                <a:latin typeface="+mn-ea"/>
                <a:sym typeface="Arial" pitchFamily="34" charset="0"/>
              </a:rPr>
              <a:t>-1</a:t>
            </a:r>
            <a:r>
              <a:rPr lang="en-US" altLang="zh-CN" sz="1100" err="1">
                <a:solidFill>
                  <a:srgbClr val="C00000"/>
                </a:solidFill>
                <a:latin typeface="+mn-ea"/>
                <a:sym typeface="Arial" pitchFamily="34" charset="0"/>
              </a:rPr>
              <a:t>·1.73m</a:t>
            </a:r>
            <a:r>
              <a:rPr lang="en-US" altLang="zh-CN" sz="1100" baseline="30000" err="1">
                <a:solidFill>
                  <a:srgbClr val="C00000"/>
                </a:solidFill>
                <a:latin typeface="+mn-ea"/>
                <a:sym typeface="Arial" pitchFamily="34" charset="0"/>
              </a:rPr>
              <a:t>-2</a:t>
            </a:r>
            <a:r>
              <a:rPr lang="zh-CN" altLang="en-US" sz="1100">
                <a:solidFill>
                  <a:srgbClr val="C00000"/>
                </a:solidFill>
                <a:latin typeface="+mn-ea"/>
                <a:sym typeface="Arial" pitchFamily="34" charset="0"/>
              </a:rPr>
              <a:t>应停用。</a:t>
            </a:r>
            <a:endParaRPr lang="en-US" altLang="zh-CN" sz="1100">
              <a:solidFill>
                <a:srgbClr val="C00000"/>
              </a:solidFill>
              <a:latin typeface="+mn-ea"/>
              <a:sym typeface="Arial" pitchFamily="34" charset="0"/>
            </a:endParaRPr>
          </a:p>
          <a:p>
            <a:pPr marL="171450" indent="-171450">
              <a:lnSpc>
                <a:spcPct val="150000"/>
              </a:lnSpc>
              <a:buFont typeface="Wingdings" panose="05000000000000000000" pitchFamily="2" charset="2"/>
              <a:buChar char="n"/>
            </a:pPr>
            <a:r>
              <a:rPr lang="zh-CN" altLang="en-US" sz="1100">
                <a:latin typeface="+mn-ea"/>
                <a:sym typeface="Arial" pitchFamily="34" charset="0"/>
              </a:rPr>
              <a:t>肾功能恶化或高钾血症进展往往反映了急性临床变化或疾病进展，除了减量或停用</a:t>
            </a:r>
            <a:r>
              <a:rPr lang="en-US" altLang="zh-CN" sz="1100" err="1">
                <a:latin typeface="+mn-ea"/>
                <a:sym typeface="Arial" pitchFamily="34" charset="0"/>
              </a:rPr>
              <a:t>MRA</a:t>
            </a:r>
            <a:r>
              <a:rPr lang="zh-CN" altLang="en-US" sz="1100">
                <a:latin typeface="+mn-ea"/>
                <a:sym typeface="Arial" pitchFamily="34" charset="0"/>
              </a:rPr>
              <a:t>外，还需仔细评估整个治疗方案和其他导致高钾血症的原因。</a:t>
            </a:r>
            <a:endParaRPr lang="en-US" altLang="zh-CN" sz="1100">
              <a:latin typeface="+mn-ea"/>
              <a:sym typeface="Arial" pitchFamily="34" charset="0"/>
            </a:endParaRPr>
          </a:p>
          <a:p>
            <a:pPr marL="171450" indent="-171450">
              <a:lnSpc>
                <a:spcPct val="150000"/>
              </a:lnSpc>
              <a:buFont typeface="Wingdings" panose="05000000000000000000" pitchFamily="2" charset="2"/>
              <a:buChar char="n"/>
            </a:pPr>
            <a:r>
              <a:rPr lang="zh-CN" altLang="en-US" sz="1100">
                <a:latin typeface="+mn-ea"/>
                <a:sym typeface="Arial" pitchFamily="34" charset="0"/>
              </a:rPr>
              <a:t>螺内酯可引起</a:t>
            </a:r>
            <a:r>
              <a:rPr lang="zh-CN" altLang="en-US" sz="1100">
                <a:solidFill>
                  <a:srgbClr val="0460A9"/>
                </a:solidFill>
                <a:latin typeface="+mn-ea"/>
                <a:sym typeface="Arial" pitchFamily="34" charset="0"/>
              </a:rPr>
              <a:t>男性乳房疼痛或乳腺增生症</a:t>
            </a:r>
            <a:r>
              <a:rPr lang="zh-CN" altLang="en-US" sz="1100">
                <a:latin typeface="+mn-ea"/>
                <a:sym typeface="Arial" pitchFamily="34" charset="0"/>
              </a:rPr>
              <a:t>（发生率</a:t>
            </a:r>
            <a:r>
              <a:rPr lang="en-US" altLang="zh-CN" sz="1100">
                <a:latin typeface="+mn-ea"/>
                <a:sym typeface="Arial" pitchFamily="34" charset="0"/>
              </a:rPr>
              <a:t>10%</a:t>
            </a:r>
            <a:r>
              <a:rPr lang="zh-CN" altLang="en-US" sz="1100">
                <a:latin typeface="+mn-ea"/>
                <a:sym typeface="Arial" pitchFamily="34" charset="0"/>
              </a:rPr>
              <a:t>），</a:t>
            </a:r>
            <a:r>
              <a:rPr lang="zh-CN" altLang="en-US" sz="1100">
                <a:solidFill>
                  <a:srgbClr val="0460A9"/>
                </a:solidFill>
                <a:latin typeface="+mn-ea"/>
                <a:sym typeface="Arial" pitchFamily="34" charset="0"/>
              </a:rPr>
              <a:t>为可逆性。</a:t>
            </a:r>
            <a:endParaRPr lang="en-US" altLang="zh-CN" sz="1100">
              <a:solidFill>
                <a:srgbClr val="0460A9"/>
              </a:solidFill>
              <a:latin typeface="+mn-ea"/>
              <a:sym typeface="Arial" pitchFamily="34" charset="0"/>
            </a:endParaRPr>
          </a:p>
          <a:p>
            <a:pPr marL="171450" indent="-171450">
              <a:lnSpc>
                <a:spcPct val="150000"/>
              </a:lnSpc>
              <a:buFont typeface="Wingdings" panose="05000000000000000000" pitchFamily="2" charset="2"/>
              <a:buChar char="n"/>
            </a:pPr>
            <a:r>
              <a:rPr lang="zh-CN" altLang="en-US" sz="1100">
                <a:latin typeface="+mn-ea"/>
                <a:sym typeface="Arial" pitchFamily="34" charset="0"/>
              </a:rPr>
              <a:t>依普利酮对醛固酮受体具有较高的选择性，</a:t>
            </a:r>
            <a:r>
              <a:rPr lang="zh-CN" altLang="en-US" sz="1100">
                <a:solidFill>
                  <a:srgbClr val="0460A9"/>
                </a:solidFill>
                <a:latin typeface="+mn-ea"/>
                <a:sym typeface="Arial" pitchFamily="34" charset="0"/>
              </a:rPr>
              <a:t>较少出现男性乳房发育和阴道出血等不良反应。</a:t>
            </a:r>
            <a:endParaRPr lang="en-US" altLang="zh-CN" sz="1100">
              <a:solidFill>
                <a:srgbClr val="0460A9"/>
              </a:solidFill>
              <a:latin typeface="+mn-ea"/>
              <a:sym typeface="Arial" pitchFamily="34" charset="0"/>
            </a:endParaRPr>
          </a:p>
        </p:txBody>
      </p:sp>
      <p:sp>
        <p:nvSpPr>
          <p:cNvPr id="4" name="文本框 3">
            <a:extLst>
              <a:ext uri="{FF2B5EF4-FFF2-40B4-BE49-F238E27FC236}">
                <a16:creationId xmlns:a16="http://schemas.microsoft.com/office/drawing/2014/main" id="{DED6C1D9-8594-779E-DCCD-DE7DBCD7E24A}"/>
              </a:ext>
            </a:extLst>
          </p:cNvPr>
          <p:cNvSpPr txBox="1"/>
          <p:nvPr/>
        </p:nvSpPr>
        <p:spPr>
          <a:xfrm rot="19672943">
            <a:off x="474500" y="129004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5" name="文本框 4">
            <a:extLst>
              <a:ext uri="{FF2B5EF4-FFF2-40B4-BE49-F238E27FC236}">
                <a16:creationId xmlns:a16="http://schemas.microsoft.com/office/drawing/2014/main" id="{9478C9CE-5444-0062-02C1-3E4B8C40B0B3}"/>
              </a:ext>
            </a:extLst>
          </p:cNvPr>
          <p:cNvSpPr txBox="1"/>
          <p:nvPr/>
        </p:nvSpPr>
        <p:spPr>
          <a:xfrm rot="19672943">
            <a:off x="1033026" y="1818288"/>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6" name="文本框 5">
            <a:extLst>
              <a:ext uri="{FF2B5EF4-FFF2-40B4-BE49-F238E27FC236}">
                <a16:creationId xmlns:a16="http://schemas.microsoft.com/office/drawing/2014/main" id="{1EB511B5-E648-87F1-3419-7A0C041B0DEA}"/>
              </a:ext>
            </a:extLst>
          </p:cNvPr>
          <p:cNvSpPr txBox="1"/>
          <p:nvPr/>
        </p:nvSpPr>
        <p:spPr>
          <a:xfrm rot="19672943">
            <a:off x="1940304" y="2604178"/>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7" name="文本框 6">
            <a:extLst>
              <a:ext uri="{FF2B5EF4-FFF2-40B4-BE49-F238E27FC236}">
                <a16:creationId xmlns:a16="http://schemas.microsoft.com/office/drawing/2014/main" id="{D3F0F7E3-D6C0-E900-EDBC-61A9B12EF04A}"/>
              </a:ext>
            </a:extLst>
          </p:cNvPr>
          <p:cNvSpPr txBox="1"/>
          <p:nvPr/>
        </p:nvSpPr>
        <p:spPr>
          <a:xfrm rot="19672943">
            <a:off x="2879417" y="372994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8" name="文本框 7">
            <a:extLst>
              <a:ext uri="{FF2B5EF4-FFF2-40B4-BE49-F238E27FC236}">
                <a16:creationId xmlns:a16="http://schemas.microsoft.com/office/drawing/2014/main" id="{FFD2A13C-F137-D5A1-D7CD-42CFF32E59BB}"/>
              </a:ext>
            </a:extLst>
          </p:cNvPr>
          <p:cNvSpPr txBox="1"/>
          <p:nvPr/>
        </p:nvSpPr>
        <p:spPr>
          <a:xfrm rot="19672943">
            <a:off x="3724619" y="458997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25" name="文本框 24">
            <a:extLst>
              <a:ext uri="{FF2B5EF4-FFF2-40B4-BE49-F238E27FC236}">
                <a16:creationId xmlns:a16="http://schemas.microsoft.com/office/drawing/2014/main" id="{8415A6C3-8455-120D-D481-B553CAD50FDA}"/>
              </a:ext>
            </a:extLst>
          </p:cNvPr>
          <p:cNvSpPr txBox="1"/>
          <p:nvPr/>
        </p:nvSpPr>
        <p:spPr>
          <a:xfrm rot="19672943">
            <a:off x="4851553" y="5421191"/>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26" name="文本框 25">
            <a:extLst>
              <a:ext uri="{FF2B5EF4-FFF2-40B4-BE49-F238E27FC236}">
                <a16:creationId xmlns:a16="http://schemas.microsoft.com/office/drawing/2014/main" id="{B6121ADB-B08F-E81D-85EB-5136A0C77DDC}"/>
              </a:ext>
            </a:extLst>
          </p:cNvPr>
          <p:cNvSpPr txBox="1"/>
          <p:nvPr/>
        </p:nvSpPr>
        <p:spPr>
          <a:xfrm rot="19672943">
            <a:off x="6806316" y="4258187"/>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27" name="文本框 26">
            <a:extLst>
              <a:ext uri="{FF2B5EF4-FFF2-40B4-BE49-F238E27FC236}">
                <a16:creationId xmlns:a16="http://schemas.microsoft.com/office/drawing/2014/main" id="{E1C77AAB-1578-03FF-BD39-6AC1A124D2FC}"/>
              </a:ext>
            </a:extLst>
          </p:cNvPr>
          <p:cNvSpPr txBox="1"/>
          <p:nvPr/>
        </p:nvSpPr>
        <p:spPr>
          <a:xfrm rot="19672943">
            <a:off x="8521433" y="3066995"/>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
        <p:nvSpPr>
          <p:cNvPr id="28" name="文本框 27">
            <a:extLst>
              <a:ext uri="{FF2B5EF4-FFF2-40B4-BE49-F238E27FC236}">
                <a16:creationId xmlns:a16="http://schemas.microsoft.com/office/drawing/2014/main" id="{D561DE05-B4B8-61C3-6AF1-DA2B6051ACC3}"/>
              </a:ext>
            </a:extLst>
          </p:cNvPr>
          <p:cNvSpPr txBox="1"/>
          <p:nvPr/>
        </p:nvSpPr>
        <p:spPr>
          <a:xfrm rot="19672943">
            <a:off x="9902506" y="2010509"/>
            <a:ext cx="13987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chemeClr val="bg1">
                    <a:lumMod val="75000"/>
                  </a:schemeClr>
                </a:solidFill>
              </a:rPr>
              <a:t>认真</a:t>
            </a:r>
            <a:r>
              <a:rPr lang="en-US" altLang="zh-CN">
                <a:solidFill>
                  <a:schemeClr val="bg1">
                    <a:lumMod val="75000"/>
                  </a:schemeClr>
                </a:solidFill>
              </a:rPr>
              <a:t>review</a:t>
            </a:r>
            <a:endParaRPr lang="zh-CN" altLang="en-US">
              <a:solidFill>
                <a:schemeClr val="bg1">
                  <a:lumMod val="75000"/>
                </a:schemeClr>
              </a:solidFill>
            </a:endParaRPr>
          </a:p>
        </p:txBody>
      </p:sp>
    </p:spTree>
    <p:extLst>
      <p:ext uri="{BB962C8B-B14F-4D97-AF65-F5344CB8AC3E}">
        <p14:creationId xmlns:p14="http://schemas.microsoft.com/office/powerpoint/2010/main" val="1055366143"/>
      </p:ext>
    </p:ext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E1DA04DE-43A7-3744-2738-184AE57AB768}"/>
            </a:ext>
          </a:extLst>
        </p:cNvPr>
        <p:cNvGrpSpPr/>
        <p:nvPr/>
      </p:nvGrpSpPr>
      <p:grpSpPr>
        <a:xfrm>
          <a:off x="0" y="0"/>
          <a:ext cx="0" cy="0"/>
        </a:xfrm>
      </p:grpSpPr>
      <p:sp>
        <p:nvSpPr>
          <p:cNvPr id="2" name="文本框 1">
            <a:extLst>
              <a:ext uri="{FF2B5EF4-FFF2-40B4-BE49-F238E27FC236}">
                <a16:creationId xmlns:a16="http://schemas.microsoft.com/office/drawing/2014/main" id="{5D4EEDB4-2B32-3964-4443-91089F34FFF7}"/>
              </a:ext>
            </a:extLst>
          </p:cNvPr>
          <p:cNvSpPr txBox="1"/>
          <p:nvPr/>
        </p:nvSpPr>
        <p:spPr>
          <a:xfrm>
            <a:off x="660400" y="584200"/>
            <a:ext cx="108585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460A9"/>
                </a:solidFill>
                <a:latin typeface="Arial" pitchFamily="34" charset="0"/>
                <a:ea typeface="微软雅黑" panose="020b0503020204020204" pitchFamily="34" charset="-122"/>
                <a:sym typeface="Arial" pitchFamily="34" charset="0"/>
              </a:rPr>
              <a:t>五、</a:t>
            </a:r>
            <a:r>
              <a:rPr lang="en-US" altLang="zh-CN" sz="2400" b="1" err="1">
                <a:solidFill>
                  <a:srgbClr val="0460A9"/>
                </a:solidFill>
                <a:latin typeface="Arial" pitchFamily="34" charset="0"/>
                <a:ea typeface="微软雅黑" panose="020b0503020204020204" pitchFamily="34" charset="-122"/>
                <a:sym typeface="Arial" pitchFamily="34" charset="0"/>
              </a:rPr>
              <a:t>SGLT2i</a:t>
            </a:r>
            <a:endParaRPr lang="zh-CN" altLang="en-US" sz="2400" b="1">
              <a:solidFill>
                <a:srgbClr val="0460A9"/>
              </a:solidFill>
              <a:latin typeface="Arial" pitchFamily="34" charset="0"/>
              <a:ea typeface="微软雅黑" panose="020b0503020204020204" pitchFamily="34" charset="-122"/>
              <a:sym typeface="Arial" pitchFamily="34" charset="0"/>
            </a:endParaRPr>
          </a:p>
        </p:txBody>
      </p:sp>
      <p:grpSp>
        <p:nvGrpSpPr>
          <p:cNvPr id="19" name="组合 18">
            <a:extLst>
              <a:ext uri="{FF2B5EF4-FFF2-40B4-BE49-F238E27FC236}">
                <a16:creationId xmlns:a16="http://schemas.microsoft.com/office/drawing/2014/main" id="{737C0D8D-8962-BE4A-47F3-D30D0FCDEE5B}"/>
              </a:ext>
            </a:extLst>
          </p:cNvPr>
          <p:cNvGrpSpPr/>
          <p:nvPr/>
        </p:nvGrpSpPr>
        <p:grpSpPr>
          <a:xfrm>
            <a:off x="866668" y="1363421"/>
            <a:ext cx="10711249" cy="4486382"/>
            <a:chOff x="866668" y="1633855"/>
            <a:chExt cx="10711249" cy="4486382"/>
          </a:xfrm>
        </p:grpSpPr>
        <p:cxnSp>
          <p:nvCxnSpPr>
            <p:cNvPr id="20" name="直接连接符 19">
              <a:extLst>
                <a:ext uri="{FF2B5EF4-FFF2-40B4-BE49-F238E27FC236}">
                  <a16:creationId xmlns:a16="http://schemas.microsoft.com/office/drawing/2014/main" id="{4FE443A4-F6F4-043D-2CF2-D185166B9DC6}"/>
                </a:ext>
              </a:extLst>
            </p:cNvPr>
            <p:cNvCxnSpPr/>
            <p:nvPr/>
          </p:nvCxnSpPr>
          <p:spPr>
            <a:xfrm>
              <a:off x="875548" y="4326537"/>
              <a:ext cx="10643352" cy="0"/>
            </a:xfrm>
            <a:prstGeom prst="line">
              <a:avLst/>
            </a:prstGeom>
            <a:ln w="22225">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a:extLst>
                <a:ext uri="{FF2B5EF4-FFF2-40B4-BE49-F238E27FC236}">
                  <a16:creationId xmlns:a16="http://schemas.microsoft.com/office/drawing/2014/main" id="{80394B2E-3502-8E92-A9FD-15607EBE65D0}"/>
                </a:ext>
              </a:extLst>
            </p:cNvPr>
            <p:cNvGrpSpPr/>
            <p:nvPr/>
          </p:nvGrpSpPr>
          <p:grpSpPr>
            <a:xfrm>
              <a:off x="875548" y="2618007"/>
              <a:ext cx="4386263" cy="1708531"/>
              <a:chOff x="2970771" y="3608406"/>
              <a:chExt cx="5183878" cy="1708531"/>
            </a:xfrm>
          </p:grpSpPr>
          <p:grpSp>
            <p:nvGrpSpPr>
              <p:cNvPr id="42" name="组合 41">
                <a:extLst>
                  <a:ext uri="{FF2B5EF4-FFF2-40B4-BE49-F238E27FC236}">
                    <a16:creationId xmlns:a16="http://schemas.microsoft.com/office/drawing/2014/main" id="{0D850114-6F88-0899-723A-48CE2D1D6FE2}"/>
                  </a:ext>
                </a:extLst>
              </p:cNvPr>
              <p:cNvGrpSpPr/>
              <p:nvPr/>
            </p:nvGrpSpPr>
            <p:grpSpPr>
              <a:xfrm>
                <a:off x="2970771" y="3608406"/>
                <a:ext cx="5183878" cy="1708531"/>
                <a:chOff x="-944746" y="3608406"/>
                <a:chExt cx="5183878" cy="1708531"/>
              </a:xfrm>
            </p:grpSpPr>
            <p:sp>
              <p:nvSpPr>
                <p:cNvPr id="44" name="矩形 43">
                  <a:extLst>
                    <a:ext uri="{FF2B5EF4-FFF2-40B4-BE49-F238E27FC236}">
                      <a16:creationId xmlns:a16="http://schemas.microsoft.com/office/drawing/2014/main" id="{011F3698-AD6A-AB0C-A7FA-92FCA7A50CE6}"/>
                    </a:ext>
                  </a:extLst>
                </p:cNvPr>
                <p:cNvSpPr/>
                <p:nvPr/>
              </p:nvSpPr>
              <p:spPr>
                <a:xfrm>
                  <a:off x="-821211" y="4042132"/>
                  <a:ext cx="5060343" cy="6752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marL="171450" indent="-171450">
                    <a:lnSpc>
                      <a:spcPct val="130000"/>
                    </a:lnSpc>
                    <a:buFont typeface="Wingdings" panose="05000000000000000000" pitchFamily="2" charset="2"/>
                    <a:buChar char="n"/>
                  </a:pPr>
                  <a:r>
                    <a:rPr kumimoji="1" lang="zh-CN" altLang="en-US" sz="1000">
                      <a:solidFill>
                        <a:schemeClr val="tx1"/>
                      </a:solidFill>
                      <a:latin typeface="Abadi" panose="020b0604020104020204" pitchFamily="34" charset="0"/>
                      <a:ea typeface="微软雅黑" panose="020b0503020204020204" pitchFamily="34" charset="-122"/>
                    </a:rPr>
                    <a:t>有症状的</a:t>
                  </a:r>
                  <a:r>
                    <a:rPr kumimoji="1" lang="en-US" altLang="zh-CN" sz="1000" err="1">
                      <a:solidFill>
                        <a:schemeClr val="tx1"/>
                      </a:solidFill>
                      <a:latin typeface="Abadi" panose="020b0604020104020204" pitchFamily="34" charset="0"/>
                      <a:ea typeface="微软雅黑" panose="020b0503020204020204" pitchFamily="34" charset="-122"/>
                    </a:rPr>
                    <a:t>HFrEF</a:t>
                  </a:r>
                  <a:r>
                    <a:rPr kumimoji="1" lang="zh-CN" altLang="en-US" sz="1000">
                      <a:solidFill>
                        <a:schemeClr val="tx1"/>
                      </a:solidFill>
                      <a:latin typeface="Abadi" panose="020b0604020104020204" pitchFamily="34" charset="0"/>
                      <a:ea typeface="微软雅黑" panose="020b0503020204020204" pitchFamily="34" charset="-122"/>
                    </a:rPr>
                    <a:t>患者，无论是否伴有糖尿病均推荐使用</a:t>
                  </a:r>
                  <a:r>
                    <a:rPr kumimoji="1" lang="en-US" altLang="zh-CN" sz="1000" err="1">
                      <a:solidFill>
                        <a:schemeClr val="tx1"/>
                      </a:solidFill>
                      <a:latin typeface="Abadi" panose="020b0604020104020204" pitchFamily="34" charset="0"/>
                      <a:ea typeface="微软雅黑" panose="020b0503020204020204" pitchFamily="34" charset="-122"/>
                    </a:rPr>
                    <a:t>SGLT2i</a:t>
                  </a:r>
                  <a:r>
                    <a:rPr kumimoji="1" lang="zh-CN" altLang="en-US" sz="1000">
                      <a:solidFill>
                        <a:schemeClr val="tx1"/>
                      </a:solidFill>
                      <a:latin typeface="Abadi" panose="020b0604020104020204" pitchFamily="34" charset="0"/>
                      <a:ea typeface="微软雅黑" panose="020b0503020204020204" pitchFamily="34" charset="-122"/>
                    </a:rPr>
                    <a:t>（达格列净或恩格列净）以降低心衰住院和死亡率，除非有禁忌证或不能耐受（</a:t>
                  </a:r>
                  <a:r>
                    <a:rPr kumimoji="1" lang="en-US" altLang="zh-CN" sz="1000">
                      <a:solidFill>
                        <a:schemeClr val="tx1"/>
                      </a:solidFill>
                      <a:latin typeface="Abadi" panose="020b0604020104020204" pitchFamily="34" charset="0"/>
                      <a:ea typeface="微软雅黑" panose="020b0503020204020204" pitchFamily="34" charset="-122"/>
                    </a:rPr>
                    <a:t>Ⅰ</a:t>
                  </a:r>
                  <a:r>
                    <a:rPr kumimoji="1" lang="zh-CN" altLang="en-US" sz="1000">
                      <a:solidFill>
                        <a:schemeClr val="tx1"/>
                      </a:solidFill>
                      <a:latin typeface="Abadi" panose="020b0604020104020204" pitchFamily="34" charset="0"/>
                      <a:ea typeface="微软雅黑" panose="020b0503020204020204" pitchFamily="34" charset="-122"/>
                    </a:rPr>
                    <a:t>，</a:t>
                  </a:r>
                  <a:r>
                    <a:rPr kumimoji="1" lang="en-US" altLang="zh-CN" sz="1000">
                      <a:solidFill>
                        <a:schemeClr val="tx1"/>
                      </a:solidFill>
                      <a:latin typeface="Abadi" panose="020b0604020104020204" pitchFamily="34" charset="0"/>
                      <a:ea typeface="微软雅黑" panose="020b0503020204020204" pitchFamily="34" charset="-122"/>
                    </a:rPr>
                    <a:t>A</a:t>
                  </a:r>
                  <a:r>
                    <a:rPr kumimoji="1" lang="zh-CN" altLang="en-US" sz="1000">
                      <a:solidFill>
                        <a:schemeClr val="tx1"/>
                      </a:solidFill>
                      <a:latin typeface="Abadi" panose="020b0604020104020204" pitchFamily="34" charset="0"/>
                      <a:ea typeface="微软雅黑" panose="020b0503020204020204" pitchFamily="34" charset="-122"/>
                    </a:rPr>
                    <a:t>）。</a:t>
                  </a:r>
                  <a:endParaRPr kumimoji="1" lang="en-US" altLang="zh-CN" sz="1200">
                    <a:solidFill>
                      <a:schemeClr val="tx1"/>
                    </a:solidFill>
                    <a:latin typeface="Abadi" panose="020b0604020104020204" pitchFamily="34" charset="0"/>
                    <a:ea typeface="微软雅黑" panose="020b0503020204020204" pitchFamily="34" charset="-122"/>
                  </a:endParaRPr>
                </a:p>
              </p:txBody>
            </p:sp>
            <p:cxnSp>
              <p:nvCxnSpPr>
                <p:cNvPr id="45" name="直接箭头连接符 44">
                  <a:extLst>
                    <a:ext uri="{FF2B5EF4-FFF2-40B4-BE49-F238E27FC236}">
                      <a16:creationId xmlns:a16="http://schemas.microsoft.com/office/drawing/2014/main" id="{41A8BB6C-03FF-96A5-2220-FA880A2ABE53}"/>
                    </a:ext>
                  </a:extLst>
                </p:cNvPr>
                <p:cNvCxnSpPr/>
                <p:nvPr/>
              </p:nvCxnSpPr>
              <p:spPr>
                <a:xfrm flipH="1" flipV="1">
                  <a:off x="-944746" y="3608406"/>
                  <a:ext cx="0" cy="1708531"/>
                </a:xfrm>
                <a:prstGeom prst="straightConnector1">
                  <a:avLst/>
                </a:prstGeom>
                <a:ln w="22225">
                  <a:solidFill>
                    <a:schemeClr val="accent1"/>
                  </a:solidFill>
                  <a:round/>
                  <a:tailEnd type="oval"/>
                </a:ln>
              </p:spPr>
              <p:style>
                <a:lnRef idx="1">
                  <a:schemeClr val="accent1"/>
                </a:lnRef>
                <a:fillRef idx="0">
                  <a:schemeClr val="accent1"/>
                </a:fillRef>
                <a:effectRef idx="0">
                  <a:schemeClr val="accent1"/>
                </a:effectRef>
                <a:fontRef idx="minor">
                  <a:schemeClr val="tx1"/>
                </a:fontRef>
              </p:style>
            </p:cxnSp>
          </p:grpSp>
          <p:sp>
            <p:nvSpPr>
              <p:cNvPr id="43" name="文本框 42">
                <a:extLst>
                  <a:ext uri="{FF2B5EF4-FFF2-40B4-BE49-F238E27FC236}">
                    <a16:creationId xmlns:a16="http://schemas.microsoft.com/office/drawing/2014/main" id="{5D804872-AE69-F00C-6C10-9ED78B2C09AB}"/>
                  </a:ext>
                </a:extLst>
              </p:cNvPr>
              <p:cNvSpPr txBox="1"/>
              <p:nvPr/>
            </p:nvSpPr>
            <p:spPr>
              <a:xfrm>
                <a:off x="3094308" y="3611791"/>
                <a:ext cx="1165495" cy="338554"/>
              </a:xfrm>
              <a:prstGeom prst="rect">
                <a:avLst/>
              </a:prstGeom>
              <a:noFill/>
            </p:spPr>
            <p:txBody>
              <a:bodyPr wrap="none" lIns="91440" tIns="45720" rIns="91440" bIns="4572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1600" b="1">
                    <a:solidFill>
                      <a:schemeClr val="tx1"/>
                    </a:solidFill>
                    <a:latin typeface="+mn-ea"/>
                  </a:rPr>
                  <a:t>1.</a:t>
                </a:r>
                <a:r>
                  <a:rPr kumimoji="1" lang="zh-CN" altLang="en-US" sz="1600" b="1">
                    <a:solidFill>
                      <a:schemeClr val="tx1"/>
                    </a:solidFill>
                    <a:latin typeface="+mn-ea"/>
                  </a:rPr>
                  <a:t>适应证</a:t>
                </a:r>
                <a:endParaRPr kumimoji="1" lang="en-US" altLang="zh-CN" sz="1600" b="1">
                  <a:solidFill>
                    <a:schemeClr val="tx1"/>
                  </a:solidFill>
                  <a:latin typeface="+mn-ea"/>
                </a:endParaRPr>
              </a:p>
            </p:txBody>
          </p:sp>
        </p:grpSp>
        <p:grpSp>
          <p:nvGrpSpPr>
            <p:cNvPr id="22" name="组合 21">
              <a:extLst>
                <a:ext uri="{FF2B5EF4-FFF2-40B4-BE49-F238E27FC236}">
                  <a16:creationId xmlns:a16="http://schemas.microsoft.com/office/drawing/2014/main" id="{FF72240A-148C-710A-4973-2196E23C2053}"/>
                </a:ext>
              </a:extLst>
            </p:cNvPr>
            <p:cNvGrpSpPr/>
            <p:nvPr/>
          </p:nvGrpSpPr>
          <p:grpSpPr>
            <a:xfrm>
              <a:off x="3154742" y="4326538"/>
              <a:ext cx="5998220" cy="1793699"/>
              <a:chOff x="2805963" y="3117758"/>
              <a:chExt cx="7088962" cy="1793699"/>
            </a:xfrm>
          </p:grpSpPr>
          <p:grpSp>
            <p:nvGrpSpPr>
              <p:cNvPr id="38" name="组合 37">
                <a:extLst>
                  <a:ext uri="{FF2B5EF4-FFF2-40B4-BE49-F238E27FC236}">
                    <a16:creationId xmlns:a16="http://schemas.microsoft.com/office/drawing/2014/main" id="{5DFF6444-9EEF-E591-551B-8DD39C1EFC40}"/>
                  </a:ext>
                </a:extLst>
              </p:cNvPr>
              <p:cNvGrpSpPr/>
              <p:nvPr/>
            </p:nvGrpSpPr>
            <p:grpSpPr>
              <a:xfrm>
                <a:off x="2805963" y="3117758"/>
                <a:ext cx="7088962" cy="1793699"/>
                <a:chOff x="-1109554" y="3117758"/>
                <a:chExt cx="7088962" cy="1793699"/>
              </a:xfrm>
            </p:grpSpPr>
            <p:sp>
              <p:nvSpPr>
                <p:cNvPr id="40" name="矩形 39">
                  <a:extLst>
                    <a:ext uri="{FF2B5EF4-FFF2-40B4-BE49-F238E27FC236}">
                      <a16:creationId xmlns:a16="http://schemas.microsoft.com/office/drawing/2014/main" id="{4E07460F-0AA5-57E6-DC26-353035A8AFC0}"/>
                    </a:ext>
                  </a:extLst>
                </p:cNvPr>
                <p:cNvSpPr/>
                <p:nvPr/>
              </p:nvSpPr>
              <p:spPr>
                <a:xfrm>
                  <a:off x="-986019" y="3620608"/>
                  <a:ext cx="6965427" cy="11676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marL="228600" indent="-228600">
                    <a:lnSpc>
                      <a:spcPct val="150000"/>
                    </a:lnSpc>
                    <a:buFont typeface="+mj-ea"/>
                    <a:buAutoNum type="circleNumDbPlain"/>
                  </a:pPr>
                  <a:r>
                    <a:rPr kumimoji="1" lang="zh-CN" altLang="en-US" sz="1200">
                      <a:solidFill>
                        <a:schemeClr val="tx1"/>
                      </a:solidFill>
                      <a:latin typeface="+mn-ea"/>
                    </a:rPr>
                    <a:t>有已知药物过敏史或不良反应，</a:t>
                  </a:r>
                </a:p>
                <a:p>
                  <a:pPr marL="228600" indent="-228600">
                    <a:lnSpc>
                      <a:spcPct val="150000"/>
                    </a:lnSpc>
                    <a:buFont typeface="+mj-ea"/>
                    <a:buAutoNum type="circleNumDbPlain"/>
                  </a:pPr>
                  <a:r>
                    <a:rPr kumimoji="1" lang="zh-CN" altLang="en-US" sz="1200">
                      <a:solidFill>
                        <a:schemeClr val="tx1"/>
                      </a:solidFill>
                      <a:latin typeface="+mn-ea"/>
                    </a:rPr>
                    <a:t>妊娠和哺乳期妇女，</a:t>
                  </a:r>
                  <a:endParaRPr kumimoji="1" lang="en-US" altLang="zh-CN" sz="1200">
                    <a:solidFill>
                      <a:schemeClr val="tx1"/>
                    </a:solidFill>
                    <a:latin typeface="+mn-ea"/>
                  </a:endParaRPr>
                </a:p>
                <a:p>
                  <a:pPr marL="228600" indent="-228600">
                    <a:lnSpc>
                      <a:spcPct val="150000"/>
                    </a:lnSpc>
                    <a:buFont typeface="+mj-ea"/>
                    <a:buAutoNum type="circleNumDbPlain"/>
                  </a:pPr>
                  <a:r>
                    <a:rPr kumimoji="1" lang="en-US" altLang="zh-CN" sz="1200">
                      <a:solidFill>
                        <a:schemeClr val="tx1"/>
                      </a:solidFill>
                      <a:latin typeface="+mn-ea"/>
                    </a:rPr>
                    <a:t>eGFR&lt;20</a:t>
                  </a:r>
                  <a:r>
                    <a:rPr kumimoji="1" lang="zh-CN" altLang="en-US" sz="1200">
                      <a:solidFill>
                        <a:schemeClr val="tx1"/>
                      </a:solidFill>
                      <a:latin typeface="+mn-ea"/>
                    </a:rPr>
                    <a:t>（恩格列净）或</a:t>
                  </a:r>
                  <a:r>
                    <a:rPr kumimoji="1" lang="en-US" altLang="zh-CN" sz="1200" err="1">
                      <a:solidFill>
                        <a:schemeClr val="tx1"/>
                      </a:solidFill>
                      <a:latin typeface="+mn-ea"/>
                    </a:rPr>
                    <a:t>25ml·min</a:t>
                  </a:r>
                  <a:r>
                    <a:rPr kumimoji="1" lang="en-US" altLang="zh-CN" sz="1200" baseline="30000" err="1">
                      <a:solidFill>
                        <a:schemeClr val="tx1"/>
                      </a:solidFill>
                      <a:latin typeface="+mn-ea"/>
                    </a:rPr>
                    <a:t>-1</a:t>
                  </a:r>
                  <a:r>
                    <a:rPr kumimoji="1" lang="en-US" altLang="zh-CN" sz="1200" err="1">
                      <a:solidFill>
                        <a:schemeClr val="tx1"/>
                      </a:solidFill>
                      <a:latin typeface="+mn-ea"/>
                    </a:rPr>
                    <a:t>·1.73m</a:t>
                  </a:r>
                  <a:r>
                    <a:rPr kumimoji="1" lang="en-US" altLang="zh-CN" sz="1200" baseline="30000" err="1">
                      <a:solidFill>
                        <a:schemeClr val="tx1"/>
                      </a:solidFill>
                      <a:latin typeface="+mn-ea"/>
                    </a:rPr>
                    <a:t>-2</a:t>
                  </a:r>
                  <a:r>
                    <a:rPr kumimoji="1" lang="zh-CN" altLang="en-US" sz="1200">
                      <a:solidFill>
                        <a:schemeClr val="tx1"/>
                      </a:solidFill>
                      <a:latin typeface="+mn-ea"/>
                    </a:rPr>
                    <a:t>（达格列净）</a:t>
                  </a:r>
                  <a:endParaRPr kumimoji="1" lang="en-US" altLang="zh-CN" sz="1200">
                    <a:solidFill>
                      <a:schemeClr val="tx1"/>
                    </a:solidFill>
                    <a:latin typeface="+mn-ea"/>
                  </a:endParaRPr>
                </a:p>
                <a:p>
                  <a:pPr marL="228600" indent="-228600">
                    <a:lnSpc>
                      <a:spcPct val="150000"/>
                    </a:lnSpc>
                    <a:buFont typeface="+mj-ea"/>
                    <a:buAutoNum type="circleNumDbPlain"/>
                  </a:pPr>
                  <a:r>
                    <a:rPr kumimoji="1" lang="zh-CN" altLang="en-US" sz="1200">
                      <a:solidFill>
                        <a:schemeClr val="tx1"/>
                      </a:solidFill>
                      <a:latin typeface="+mn-ea"/>
                    </a:rPr>
                    <a:t>低血压。</a:t>
                  </a:r>
                  <a:endParaRPr kumimoji="1" lang="en-US" altLang="zh-CN">
                    <a:solidFill>
                      <a:schemeClr val="tx1"/>
                    </a:solidFill>
                    <a:latin typeface="+mn-ea"/>
                  </a:endParaRPr>
                </a:p>
              </p:txBody>
            </p:sp>
            <p:cxnSp>
              <p:nvCxnSpPr>
                <p:cNvPr id="41" name="直接箭头连接符 40">
                  <a:extLst>
                    <a:ext uri="{FF2B5EF4-FFF2-40B4-BE49-F238E27FC236}">
                      <a16:creationId xmlns:a16="http://schemas.microsoft.com/office/drawing/2014/main" id="{620CB0AF-10B9-5B34-EE67-41996830277D}"/>
                    </a:ext>
                  </a:extLst>
                </p:cNvPr>
                <p:cNvCxnSpPr/>
                <p:nvPr/>
              </p:nvCxnSpPr>
              <p:spPr>
                <a:xfrm flipH="1">
                  <a:off x="-1109554" y="3117758"/>
                  <a:ext cx="0" cy="1793699"/>
                </a:xfrm>
                <a:prstGeom prst="straightConnector1">
                  <a:avLst/>
                </a:prstGeom>
                <a:ln w="22225">
                  <a:solidFill>
                    <a:schemeClr val="tx2">
                      <a:alpha val="50000"/>
                    </a:schemeClr>
                  </a:solidFill>
                  <a:round/>
                  <a:tailEnd type="oval"/>
                </a:ln>
              </p:spPr>
              <p:style>
                <a:lnRef idx="1">
                  <a:schemeClr val="accent1"/>
                </a:lnRef>
                <a:fillRef idx="0">
                  <a:schemeClr val="accent1"/>
                </a:fillRef>
                <a:effectRef idx="0">
                  <a:schemeClr val="accent1"/>
                </a:effectRef>
                <a:fontRef idx="minor">
                  <a:schemeClr val="tx1"/>
                </a:fontRef>
              </p:style>
            </p:cxnSp>
          </p:grpSp>
          <p:sp>
            <p:nvSpPr>
              <p:cNvPr id="39" name="文本框 38">
                <a:extLst>
                  <a:ext uri="{FF2B5EF4-FFF2-40B4-BE49-F238E27FC236}">
                    <a16:creationId xmlns:a16="http://schemas.microsoft.com/office/drawing/2014/main" id="{4D264998-F1EE-D366-2C4B-BB7F9F2D394E}"/>
                  </a:ext>
                </a:extLst>
              </p:cNvPr>
              <p:cNvSpPr txBox="1"/>
              <p:nvPr/>
            </p:nvSpPr>
            <p:spPr>
              <a:xfrm>
                <a:off x="2929501" y="3259782"/>
                <a:ext cx="1165496" cy="338554"/>
              </a:xfrm>
              <a:prstGeom prst="rect">
                <a:avLst/>
              </a:prstGeom>
              <a:noFill/>
            </p:spPr>
            <p:txBody>
              <a:bodyPr wrap="none" lIns="91440" tIns="45720" rIns="91440" bIns="4572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1600" b="1">
                    <a:solidFill>
                      <a:schemeClr val="tx1"/>
                    </a:solidFill>
                    <a:latin typeface="+mn-ea"/>
                  </a:rPr>
                  <a:t>2.</a:t>
                </a:r>
                <a:r>
                  <a:rPr kumimoji="1" lang="zh-CN" altLang="en-US" sz="1600" b="1">
                    <a:solidFill>
                      <a:schemeClr val="tx1"/>
                    </a:solidFill>
                    <a:latin typeface="+mn-ea"/>
                  </a:rPr>
                  <a:t>禁忌证</a:t>
                </a:r>
                <a:endParaRPr kumimoji="1" lang="en-US" altLang="zh-CN" sz="1600" b="1">
                  <a:solidFill>
                    <a:schemeClr val="tx1"/>
                  </a:solidFill>
                  <a:latin typeface="+mn-ea"/>
                </a:endParaRPr>
              </a:p>
            </p:txBody>
          </p:sp>
        </p:grpSp>
        <p:grpSp>
          <p:nvGrpSpPr>
            <p:cNvPr id="23" name="组合 22">
              <a:extLst>
                <a:ext uri="{FF2B5EF4-FFF2-40B4-BE49-F238E27FC236}">
                  <a16:creationId xmlns:a16="http://schemas.microsoft.com/office/drawing/2014/main" id="{11866184-D62B-E099-A68F-FE750EA55E52}"/>
                </a:ext>
              </a:extLst>
            </p:cNvPr>
            <p:cNvGrpSpPr/>
            <p:nvPr/>
          </p:nvGrpSpPr>
          <p:grpSpPr>
            <a:xfrm>
              <a:off x="6096000" y="2618007"/>
              <a:ext cx="5481917" cy="1717429"/>
              <a:chOff x="7676859" y="2601756"/>
              <a:chExt cx="5481917" cy="1717429"/>
            </a:xfrm>
          </p:grpSpPr>
          <p:sp>
            <p:nvSpPr>
              <p:cNvPr id="35" name="矩形 34">
                <a:extLst>
                  <a:ext uri="{FF2B5EF4-FFF2-40B4-BE49-F238E27FC236}">
                    <a16:creationId xmlns:a16="http://schemas.microsoft.com/office/drawing/2014/main" id="{1AFAE3A9-2DD8-C98F-5767-3C54125B3D36}"/>
                  </a:ext>
                </a:extLst>
              </p:cNvPr>
              <p:cNvSpPr/>
              <p:nvPr/>
            </p:nvSpPr>
            <p:spPr>
              <a:xfrm>
                <a:off x="7781385" y="2927907"/>
                <a:ext cx="5377391" cy="1391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marL="171450" indent="-171450">
                  <a:lnSpc>
                    <a:spcPct val="130000"/>
                  </a:lnSpc>
                  <a:buClr>
                    <a:srgbClr val="0460A9"/>
                  </a:buClr>
                  <a:buFont typeface="Wingdings" panose="05000000000000000000" pitchFamily="2" charset="2"/>
                  <a:buChar char="n"/>
                </a:pPr>
                <a:r>
                  <a:rPr kumimoji="1" lang="zh-CN" altLang="en-US" sz="1100">
                    <a:solidFill>
                      <a:schemeClr val="tx1"/>
                    </a:solidFill>
                    <a:latin typeface="+mn-ea"/>
                  </a:rPr>
                  <a:t>临床试验中，达格列净和恩格列净的起始剂量和目标剂量均为</a:t>
                </a:r>
                <a:r>
                  <a:rPr kumimoji="1" lang="en-US" altLang="zh-CN" sz="1100" err="1">
                    <a:solidFill>
                      <a:schemeClr val="tx1"/>
                    </a:solidFill>
                    <a:latin typeface="+mn-ea"/>
                  </a:rPr>
                  <a:t>10mg</a:t>
                </a:r>
                <a:r>
                  <a:rPr kumimoji="1" lang="zh-CN" altLang="en-US" sz="1100">
                    <a:solidFill>
                      <a:schemeClr val="tx1"/>
                    </a:solidFill>
                    <a:latin typeface="+mn-ea"/>
                  </a:rPr>
                  <a:t>，</a:t>
                </a:r>
                <a:r>
                  <a:rPr kumimoji="1" lang="en-US" altLang="zh-CN" sz="1100">
                    <a:solidFill>
                      <a:schemeClr val="tx1"/>
                    </a:solidFill>
                    <a:latin typeface="+mn-ea"/>
                  </a:rPr>
                  <a:t>1</a:t>
                </a:r>
                <a:r>
                  <a:rPr kumimoji="1" lang="zh-CN" altLang="en-US" sz="1100">
                    <a:solidFill>
                      <a:schemeClr val="tx1"/>
                    </a:solidFill>
                    <a:latin typeface="+mn-ea"/>
                  </a:rPr>
                  <a:t>次</a:t>
                </a:r>
                <a:r>
                  <a:rPr kumimoji="1" lang="en-US" altLang="zh-CN" sz="1100">
                    <a:solidFill>
                      <a:schemeClr val="tx1"/>
                    </a:solidFill>
                    <a:latin typeface="+mn-ea"/>
                  </a:rPr>
                  <a:t>/d</a:t>
                </a:r>
                <a:r>
                  <a:rPr kumimoji="1" lang="zh-CN" altLang="en-US" sz="1100">
                    <a:solidFill>
                      <a:schemeClr val="tx1"/>
                    </a:solidFill>
                    <a:latin typeface="+mn-ea"/>
                  </a:rPr>
                  <a:t>。</a:t>
                </a:r>
                <a:r>
                  <a:rPr kumimoji="1" lang="zh-CN" altLang="en-US" sz="1100">
                    <a:solidFill>
                      <a:srgbClr val="0460A9"/>
                    </a:solidFill>
                    <a:latin typeface="+mn-ea"/>
                  </a:rPr>
                  <a:t>对于收缩压</a:t>
                </a:r>
                <a:r>
                  <a:rPr kumimoji="1" lang="en-US" altLang="zh-CN" sz="1100">
                    <a:solidFill>
                      <a:srgbClr val="0460A9"/>
                    </a:solidFill>
                    <a:latin typeface="+mn-ea"/>
                  </a:rPr>
                  <a:t>&lt;100mmHg</a:t>
                </a:r>
                <a:r>
                  <a:rPr kumimoji="1" lang="zh-CN" altLang="en-US" sz="1100">
                    <a:solidFill>
                      <a:srgbClr val="0460A9"/>
                    </a:solidFill>
                    <a:latin typeface="+mn-ea"/>
                  </a:rPr>
                  <a:t>的患者起始剂量可为</a:t>
                </a:r>
                <a:r>
                  <a:rPr kumimoji="1" lang="en-US" altLang="zh-CN" sz="1100" err="1">
                    <a:solidFill>
                      <a:srgbClr val="0460A9"/>
                    </a:solidFill>
                    <a:latin typeface="+mn-ea"/>
                  </a:rPr>
                  <a:t>2.5~5mg</a:t>
                </a:r>
                <a:r>
                  <a:rPr kumimoji="1" lang="zh-CN" altLang="en-US" sz="1100">
                    <a:solidFill>
                      <a:srgbClr val="0460A9"/>
                    </a:solidFill>
                    <a:latin typeface="+mn-ea"/>
                  </a:rPr>
                  <a:t>。</a:t>
                </a:r>
              </a:p>
              <a:p>
                <a:pPr marL="171450" indent="-171450">
                  <a:lnSpc>
                    <a:spcPct val="130000"/>
                  </a:lnSpc>
                  <a:buClr>
                    <a:srgbClr val="0460A9"/>
                  </a:buClr>
                  <a:buFont typeface="Wingdings" panose="05000000000000000000" pitchFamily="2" charset="2"/>
                  <a:buChar char="n"/>
                </a:pPr>
                <a:r>
                  <a:rPr kumimoji="1" lang="zh-CN" altLang="en-US" sz="1100">
                    <a:solidFill>
                      <a:schemeClr val="tx1"/>
                    </a:solidFill>
                    <a:latin typeface="+mn-ea"/>
                  </a:rPr>
                  <a:t>在开始治疗后定期检查和监测肾功能、血糖和体液平衡，特别是高龄、体弱及糖尿病患者。</a:t>
                </a:r>
                <a:endParaRPr kumimoji="1" lang="en-US" altLang="zh-CN" sz="1100">
                  <a:solidFill>
                    <a:schemeClr val="tx1"/>
                  </a:solidFill>
                  <a:latin typeface="+mn-ea"/>
                </a:endParaRPr>
              </a:p>
              <a:p>
                <a:pPr marL="171450" indent="-171450">
                  <a:lnSpc>
                    <a:spcPct val="130000"/>
                  </a:lnSpc>
                  <a:buClr>
                    <a:srgbClr val="0460A9"/>
                  </a:buClr>
                  <a:buFont typeface="Wingdings" panose="05000000000000000000" pitchFamily="2" charset="2"/>
                  <a:buChar char="n"/>
                </a:pPr>
                <a:r>
                  <a:rPr kumimoji="1" lang="zh-CN" altLang="en-US" sz="1100">
                    <a:solidFill>
                      <a:srgbClr val="C00000"/>
                    </a:solidFill>
                    <a:latin typeface="+mn-ea"/>
                  </a:rPr>
                  <a:t>对具有代谢性酸中毒症状与体征的患者</a:t>
                </a:r>
                <a:r>
                  <a:rPr kumimoji="1" lang="zh-CN" altLang="en-US" sz="1100">
                    <a:solidFill>
                      <a:schemeClr val="tx1"/>
                    </a:solidFill>
                    <a:latin typeface="+mn-ea"/>
                  </a:rPr>
                  <a:t>，无论患者血糖水平如何，</a:t>
                </a:r>
                <a:r>
                  <a:rPr kumimoji="1" lang="zh-CN" altLang="en-US" sz="1100">
                    <a:solidFill>
                      <a:srgbClr val="0460A9"/>
                    </a:solidFill>
                    <a:latin typeface="+mn-ea"/>
                  </a:rPr>
                  <a:t>均需评估是否存在酮症酸中毒。</a:t>
                </a:r>
                <a:endParaRPr kumimoji="1" lang="en-US" altLang="zh-CN" sz="1100">
                  <a:solidFill>
                    <a:srgbClr val="0460A9"/>
                  </a:solidFill>
                  <a:latin typeface="+mn-ea"/>
                </a:endParaRPr>
              </a:p>
            </p:txBody>
          </p:sp>
          <p:cxnSp>
            <p:nvCxnSpPr>
              <p:cNvPr id="36" name="直接箭头连接符 35">
                <a:extLst>
                  <a:ext uri="{FF2B5EF4-FFF2-40B4-BE49-F238E27FC236}">
                    <a16:creationId xmlns:a16="http://schemas.microsoft.com/office/drawing/2014/main" id="{5406CF45-E1BC-3334-E38E-B5790A1AC2DA}"/>
                  </a:ext>
                </a:extLst>
              </p:cNvPr>
              <p:cNvCxnSpPr/>
              <p:nvPr/>
            </p:nvCxnSpPr>
            <p:spPr>
              <a:xfrm flipH="1" flipV="1">
                <a:off x="7676859" y="2601756"/>
                <a:ext cx="0" cy="1708531"/>
              </a:xfrm>
              <a:prstGeom prst="straightConnector1">
                <a:avLst/>
              </a:prstGeom>
              <a:ln w="22225">
                <a:solidFill>
                  <a:schemeClr val="accent1"/>
                </a:solidFill>
                <a:round/>
                <a:tailEnd type="oval"/>
              </a:ln>
            </p:spPr>
            <p:style>
              <a:lnRef idx="1">
                <a:schemeClr val="accent1"/>
              </a:lnRef>
              <a:fillRef idx="0">
                <a:schemeClr val="accent1"/>
              </a:fillRef>
              <a:effectRef idx="0">
                <a:schemeClr val="accent1"/>
              </a:effectRef>
              <a:fontRef idx="minor">
                <a:schemeClr val="tx1"/>
              </a:fontRef>
            </p:style>
          </p:cxnSp>
          <p:sp>
            <p:nvSpPr>
              <p:cNvPr id="37" name="文本框 36">
                <a:extLst>
                  <a:ext uri="{FF2B5EF4-FFF2-40B4-BE49-F238E27FC236}">
                    <a16:creationId xmlns:a16="http://schemas.microsoft.com/office/drawing/2014/main" id="{1A357027-FFD9-2BA9-35BE-D410F290E7A3}"/>
                  </a:ext>
                </a:extLst>
              </p:cNvPr>
              <p:cNvSpPr txBox="1"/>
              <p:nvPr/>
            </p:nvSpPr>
            <p:spPr>
              <a:xfrm>
                <a:off x="7781388" y="2605141"/>
                <a:ext cx="1191352" cy="338554"/>
              </a:xfrm>
              <a:prstGeom prst="rect">
                <a:avLst/>
              </a:prstGeom>
              <a:noFill/>
            </p:spPr>
            <p:txBody>
              <a:bodyPr wrap="none" lIns="91440" tIns="45720" rIns="91440" bIns="4572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1600" b="1">
                    <a:solidFill>
                      <a:schemeClr val="tx1"/>
                    </a:solidFill>
                    <a:latin typeface="+mn-ea"/>
                  </a:rPr>
                  <a:t>3.</a:t>
                </a:r>
                <a:r>
                  <a:rPr kumimoji="1" lang="zh-CN" altLang="en-US" sz="1600" b="1">
                    <a:solidFill>
                      <a:schemeClr val="tx1"/>
                    </a:solidFill>
                    <a:latin typeface="+mn-ea"/>
                  </a:rPr>
                  <a:t>应用方法</a:t>
                </a:r>
                <a:endParaRPr kumimoji="1" lang="en-US" altLang="zh-CN" sz="1600" b="1">
                  <a:solidFill>
                    <a:schemeClr val="tx1"/>
                  </a:solidFill>
                  <a:latin typeface="+mn-ea"/>
                </a:endParaRPr>
              </a:p>
            </p:txBody>
          </p:sp>
        </p:grpSp>
        <p:cxnSp>
          <p:nvCxnSpPr>
            <p:cNvPr id="34" name="直接箭头连接符 33">
              <a:extLst>
                <a:ext uri="{FF2B5EF4-FFF2-40B4-BE49-F238E27FC236}">
                  <a16:creationId xmlns:a16="http://schemas.microsoft.com/office/drawing/2014/main" id="{89C3DA12-A1EC-1C2A-1359-902FEAF47679}"/>
                </a:ext>
              </a:extLst>
            </p:cNvPr>
            <p:cNvCxnSpPr/>
            <p:nvPr/>
          </p:nvCxnSpPr>
          <p:spPr>
            <a:xfrm flipH="1">
              <a:off x="9596678" y="4326537"/>
              <a:ext cx="0" cy="1793699"/>
            </a:xfrm>
            <a:prstGeom prst="straightConnector1">
              <a:avLst/>
            </a:prstGeom>
            <a:ln w="22225">
              <a:solidFill>
                <a:schemeClr val="tx2">
                  <a:alpha val="50000"/>
                </a:schemeClr>
              </a:solidFill>
              <a:round/>
              <a:tailEnd type="ova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1F2CD265-2B37-C4B2-5176-360B921249D3}"/>
                </a:ext>
              </a:extLst>
            </p:cNvPr>
            <p:cNvSpPr/>
            <p:nvPr/>
          </p:nvSpPr>
          <p:spPr>
            <a:xfrm>
              <a:off x="866668" y="1633855"/>
              <a:ext cx="10445964" cy="613694"/>
            </a:xfrm>
            <a:prstGeom prst="rect">
              <a:avLst/>
            </a:prstGeom>
            <a:noFill/>
            <a:ln>
              <a:solidFill>
                <a:srgbClr val="0460A9"/>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defPPr>
                <a:defRPr lang="zh-CN"/>
              </a:defPPr>
              <a:lvl1pPr marL="0" algn="l" defTabSz="914400" rtl="0" eaLnBrk="1" latinLnBrk="0" hangingPunct="1">
                <a:defRPr sz="1800" kern="1200">
                  <a:solidFill>
                    <a:srgbClr val="FFFFFF"/>
                  </a:solidFill>
                  <a:latin typeface="Abadi"/>
                  <a:ea typeface="+mn-ea"/>
                  <a:cs typeface="+mn-cs"/>
                </a:defRPr>
              </a:lvl1pPr>
              <a:lvl2pPr marL="457200" algn="l" defTabSz="914400" rtl="0" eaLnBrk="1" latinLnBrk="0" hangingPunct="1">
                <a:defRPr sz="1800" kern="1200">
                  <a:solidFill>
                    <a:srgbClr val="FFFFFF"/>
                  </a:solidFill>
                  <a:latin typeface="Abadi"/>
                  <a:ea typeface="+mn-ea"/>
                  <a:cs typeface="+mn-cs"/>
                </a:defRPr>
              </a:lvl2pPr>
              <a:lvl3pPr marL="914400" algn="l" defTabSz="914400" rtl="0" eaLnBrk="1" latinLnBrk="0" hangingPunct="1">
                <a:defRPr sz="1800" kern="1200">
                  <a:solidFill>
                    <a:srgbClr val="FFFFFF"/>
                  </a:solidFill>
                  <a:latin typeface="Abadi"/>
                  <a:ea typeface="+mn-ea"/>
                  <a:cs typeface="+mn-cs"/>
                </a:defRPr>
              </a:lvl3pPr>
              <a:lvl4pPr marL="1371600" algn="l" defTabSz="914400" rtl="0" eaLnBrk="1" latinLnBrk="0" hangingPunct="1">
                <a:defRPr sz="1800" kern="1200">
                  <a:solidFill>
                    <a:srgbClr val="FFFFFF"/>
                  </a:solidFill>
                  <a:latin typeface="Abadi"/>
                  <a:ea typeface="+mn-ea"/>
                  <a:cs typeface="+mn-cs"/>
                </a:defRPr>
              </a:lvl4pPr>
              <a:lvl5pPr marL="1828800" algn="l" defTabSz="914400" rtl="0" eaLnBrk="1" latinLnBrk="0" hangingPunct="1">
                <a:defRPr sz="1800" kern="1200">
                  <a:solidFill>
                    <a:srgbClr val="FFFFFF"/>
                  </a:solidFill>
                  <a:latin typeface="Abadi"/>
                  <a:ea typeface="+mn-ea"/>
                  <a:cs typeface="+mn-cs"/>
                </a:defRPr>
              </a:lvl5pPr>
              <a:lvl6pPr marL="2286000" algn="l" defTabSz="914400" rtl="0" eaLnBrk="1" latinLnBrk="0" hangingPunct="1">
                <a:defRPr sz="1800" kern="1200">
                  <a:solidFill>
                    <a:srgbClr val="FFFFFF"/>
                  </a:solidFill>
                  <a:latin typeface="Abadi"/>
                  <a:ea typeface="+mn-ea"/>
                  <a:cs typeface="+mn-cs"/>
                </a:defRPr>
              </a:lvl6pPr>
              <a:lvl7pPr marL="2743200" algn="l" defTabSz="914400" rtl="0" eaLnBrk="1" latinLnBrk="0" hangingPunct="1">
                <a:defRPr sz="1800" kern="1200">
                  <a:solidFill>
                    <a:srgbClr val="FFFFFF"/>
                  </a:solidFill>
                  <a:latin typeface="Abadi"/>
                  <a:ea typeface="+mn-ea"/>
                  <a:cs typeface="+mn-cs"/>
                </a:defRPr>
              </a:lvl7pPr>
              <a:lvl8pPr marL="3200400" algn="l" defTabSz="914400" rtl="0" eaLnBrk="1" latinLnBrk="0" hangingPunct="1">
                <a:defRPr sz="1800" kern="1200">
                  <a:solidFill>
                    <a:srgbClr val="FFFFFF"/>
                  </a:solidFill>
                  <a:latin typeface="Abadi"/>
                  <a:ea typeface="+mn-ea"/>
                  <a:cs typeface="+mn-cs"/>
                </a:defRPr>
              </a:lvl8pPr>
              <a:lvl9pPr marL="3657600" algn="l" defTabSz="914400" rtl="0" eaLnBrk="1" latinLnBrk="0" hangingPunct="1">
                <a:defRPr sz="1800" kern="1200">
                  <a:solidFill>
                    <a:srgbClr val="FFFFFF"/>
                  </a:solidFill>
                  <a:latin typeface="Abadi"/>
                  <a:ea typeface="+mn-ea"/>
                  <a:cs typeface="+mn-cs"/>
                </a:defRPr>
              </a:lvl9pPr>
            </a:lstStyle>
            <a:p>
              <a:pPr marL="171450" indent="-171450">
                <a:lnSpc>
                  <a:spcPct val="150000"/>
                </a:lnSpc>
                <a:buFont typeface="Wingdings" panose="05000000000000000000" pitchFamily="2" charset="2"/>
                <a:buChar char="n"/>
              </a:pPr>
              <a:r>
                <a:rPr kumimoji="1" lang="zh-CN" altLang="en-US" sz="1200">
                  <a:solidFill>
                    <a:schemeClr val="tx1"/>
                  </a:solidFill>
                  <a:latin typeface="+mn-ea"/>
                </a:rPr>
                <a:t>对于已经接受指南推荐的标准抗心衰治疗、</a:t>
              </a:r>
              <a:r>
                <a:rPr kumimoji="1" lang="en-US" altLang="zh-CN" sz="1200" err="1">
                  <a:solidFill>
                    <a:schemeClr val="tx1"/>
                  </a:solidFill>
                  <a:latin typeface="+mn-ea"/>
                </a:rPr>
                <a:t>NYHA</a:t>
              </a:r>
              <a:r>
                <a:rPr kumimoji="1" lang="zh-CN" altLang="en-US" sz="1200">
                  <a:solidFill>
                    <a:schemeClr val="tx1"/>
                  </a:solidFill>
                  <a:latin typeface="+mn-ea"/>
                </a:rPr>
                <a:t>心功能</a:t>
              </a:r>
              <a:r>
                <a:rPr kumimoji="1" lang="en-US" altLang="zh-CN" sz="1200" err="1">
                  <a:solidFill>
                    <a:schemeClr val="tx1"/>
                  </a:solidFill>
                  <a:latin typeface="+mn-ea"/>
                </a:rPr>
                <a:t>Ⅱ~Ⅳ</a:t>
              </a:r>
              <a:r>
                <a:rPr kumimoji="1" lang="zh-CN" altLang="en-US" sz="1200">
                  <a:solidFill>
                    <a:schemeClr val="tx1"/>
                  </a:solidFill>
                  <a:latin typeface="+mn-ea"/>
                </a:rPr>
                <a:t>级、</a:t>
              </a:r>
              <a:r>
                <a:rPr kumimoji="1" lang="en-US" altLang="zh-CN" sz="1200" err="1">
                  <a:solidFill>
                    <a:schemeClr val="tx1"/>
                  </a:solidFill>
                  <a:latin typeface="+mn-ea"/>
                </a:rPr>
                <a:t>LVEF≤40%</a:t>
              </a:r>
              <a:r>
                <a:rPr kumimoji="1" lang="zh-CN" altLang="en-US" sz="1200">
                  <a:solidFill>
                    <a:schemeClr val="tx1"/>
                  </a:solidFill>
                  <a:latin typeface="+mn-ea"/>
                </a:rPr>
                <a:t>的</a:t>
              </a:r>
              <a:r>
                <a:rPr kumimoji="1" lang="en-US" altLang="zh-CN" sz="1200" err="1">
                  <a:solidFill>
                    <a:schemeClr val="tx1"/>
                  </a:solidFill>
                  <a:latin typeface="+mn-ea"/>
                </a:rPr>
                <a:t>HFrEF</a:t>
              </a:r>
              <a:r>
                <a:rPr kumimoji="1" lang="zh-CN" altLang="en-US" sz="1200">
                  <a:solidFill>
                    <a:schemeClr val="tx1"/>
                  </a:solidFill>
                  <a:latin typeface="+mn-ea"/>
                </a:rPr>
                <a:t>患者，使用达格列净或恩格列净能降低心衰加重或心血管死亡风险。</a:t>
              </a:r>
              <a:r>
                <a:rPr kumimoji="1" lang="zh-CN" altLang="en-US" sz="1200">
                  <a:solidFill>
                    <a:srgbClr val="0460A9"/>
                  </a:solidFill>
                  <a:latin typeface="+mn-ea"/>
                </a:rPr>
                <a:t>达格列净能降低症状性</a:t>
              </a:r>
              <a:r>
                <a:rPr kumimoji="1" lang="en-US" altLang="zh-CN" sz="1200" err="1">
                  <a:solidFill>
                    <a:srgbClr val="0460A9"/>
                  </a:solidFill>
                  <a:latin typeface="+mn-ea"/>
                </a:rPr>
                <a:t>HFrEF</a:t>
              </a:r>
              <a:r>
                <a:rPr kumimoji="1" lang="zh-CN" altLang="en-US" sz="1200">
                  <a:solidFill>
                    <a:srgbClr val="0460A9"/>
                  </a:solidFill>
                  <a:latin typeface="+mn-ea"/>
                </a:rPr>
                <a:t>患者的全因死亡率和心血管死亡率、缓解心衰症状、改善身体机能和生活质量评分。</a:t>
              </a:r>
              <a:endParaRPr kumimoji="1" lang="en-US" altLang="zh-CN" sz="1200">
                <a:solidFill>
                  <a:srgbClr val="0460A9"/>
                </a:solidFill>
                <a:latin typeface="+mn-ea"/>
              </a:endParaRPr>
            </a:p>
          </p:txBody>
        </p:sp>
        <p:cxnSp>
          <p:nvCxnSpPr>
            <p:cNvPr id="26" name="直接箭头连接符 25">
              <a:extLst>
                <a:ext uri="{FF2B5EF4-FFF2-40B4-BE49-F238E27FC236}">
                  <a16:creationId xmlns:a16="http://schemas.microsoft.com/office/drawing/2014/main" id="{735D417C-A8DD-B5E4-59DA-C45D00FB07AF}"/>
                </a:ext>
              </a:extLst>
            </p:cNvPr>
            <p:cNvCxnSpPr/>
            <p:nvPr/>
          </p:nvCxnSpPr>
          <p:spPr>
            <a:xfrm>
              <a:off x="875548" y="4326537"/>
              <a:ext cx="1919460" cy="0"/>
            </a:xfrm>
            <a:prstGeom prst="straightConnector1">
              <a:avLst/>
            </a:prstGeom>
            <a:ln w="12700">
              <a:solidFill>
                <a:schemeClr val="tx2">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a:extLst>
                <a:ext uri="{FF2B5EF4-FFF2-40B4-BE49-F238E27FC236}">
                  <a16:creationId xmlns:a16="http://schemas.microsoft.com/office/drawing/2014/main" id="{14447304-E847-65AB-379E-3C5A711FD424}"/>
                </a:ext>
              </a:extLst>
            </p:cNvPr>
            <p:cNvCxnSpPr/>
            <p:nvPr/>
          </p:nvCxnSpPr>
          <p:spPr>
            <a:xfrm>
              <a:off x="9384292" y="4326537"/>
              <a:ext cx="2134608" cy="0"/>
            </a:xfrm>
            <a:prstGeom prst="straightConnector1">
              <a:avLst/>
            </a:prstGeom>
            <a:ln w="12700">
              <a:solidFill>
                <a:schemeClr val="tx2">
                  <a:alpha val="50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4888446"/>
      </p:ext>
    </p:ext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https://d.book118.com/998047054035006047</a:t>
            </a:r>
          </a:p>
        </p:txBody>
      </p:sp>
    </p:spTree>
  </p:cSld>
  <p:clrMapOvr>
    <a:masterClrMapping/>
  </p:clrMapOvr>
  <p:transition/>
  <p:timing/>
</p:sld>
</file>

<file path=ppt/tags/tag1.xml><?xml version="1.0" encoding="utf-8"?>
<p:tagLst xmlns:p="http://schemas.openxmlformats.org/presentationml/2006/main">
  <p:tag name="ISLIDE.DIAGRAM" val="#947485;"/>
</p:tagLst>
</file>

<file path=ppt/tags/tag2.xml><?xml version="1.0" encoding="utf-8"?>
<p:tagLst xmlns:p="http://schemas.openxmlformats.org/presentationml/2006/main">
  <p:tag name="ISLIDE.THEME" val="https://www.islide.cc;"/>
  <p:tag name="ISLIDE.VECTOR" val="#569066;#929366;#927118;#940588;#919006;#918875;#919006;#918873;"/>
</p:tagLst>
</file>

<file path=ppt/tags/tag3.xml><?xml version="1.0" encoding="utf-8"?>
<p:tagLst xmlns:p="http://schemas.openxmlformats.org/presentationml/2006/main">
  <p:tag name="ISLIDE.DIAGRAM" val="#928748;"/>
</p:tagLst>
</file>

<file path=ppt/tags/tag4.xml><?xml version="1.0" encoding="utf-8"?>
<p:tagLst xmlns:p="http://schemas.openxmlformats.org/presentationml/2006/main">
  <p:tag name="ISLIDE.DIAGRAM" val="#928748;"/>
</p:tagLst>
</file>

<file path=ppt/tags/tag5.xml><?xml version="1.0" encoding="utf-8"?>
<p:tagLst xmlns:p="http://schemas.openxmlformats.org/presentationml/2006/main">
  <p:tag name="ISLIDE.DIAGRAM" val="#928748;"/>
</p:tagLst>
</file>

<file path=ppt/tags/tag6.xml><?xml version="1.0" encoding="utf-8"?>
<p:tagLst xmlns:p="http://schemas.openxmlformats.org/presentationml/2006/main">
  <p:tag name="ISLIDE.DIAGRAM" val="#928748;"/>
</p:tagLst>
</file>

<file path=ppt/tags/tag7.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蓝色暖调">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font">
      <a:majorFont>
        <a:latin typeface="Abadi"/>
        <a:ea typeface="微软雅黑"/>
        <a:cs typeface="Arial"/>
      </a:majorFont>
      <a:minorFont>
        <a:latin typeface="Abadi"/>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pattFill prst="pct5">
          <a:fgClr>
            <a:srgbClr val="E4E6EA"/>
          </a:fgClr>
          <a:bgClr>
            <a:srgbClr val="ADB5BF"/>
          </a:bgClr>
        </a:patt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ot="0" spcFirstLastPara="0" vert="horz" wrap="square" lIns="91440" tIns="45720" rIns="91440" bIns="45720" numCol="1" spcCol="0" rtlCol="0" fromWordArt="0" anchor="ctr" anchorCtr="0" forceAA="0" compatLnSpc="1">
        <a:prstTxWarp prst="textNoShape">
          <a:avLst/>
        </a:prstTxWarp>
        <a:noAutofit/>
      </a:bodyP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等线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等线"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252</Paragraphs>
  <Slides>19</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19</vt:i4>
      </vt:variant>
    </vt:vector>
  </HeadingPairs>
  <TitlesOfParts>
    <vt:vector baseType="lpstr" size="27">
      <vt:lpstr>Arial</vt:lpstr>
      <vt:lpstr>Calibri</vt:lpstr>
      <vt:lpstr>Abadi</vt:lpstr>
      <vt:lpstr>微软雅黑</vt:lpstr>
      <vt:lpstr>等线 Light</vt:lpstr>
      <vt:lpstr>等线</vt:lpstr>
      <vt:lpstr>Wingdings</vt:lpstr>
      <vt:lpstr>Office Theme</vt:lpstr>
      <vt:lpstr>《中国心力衰竭诊断和治疗指南2024》解读</vt:lpstr>
      <vt:lpstr>PowerPoint Presentation</vt:lpstr>
      <vt:lpstr>PowerPoint Presentation</vt:lpstr>
      <vt:lpstr>慢性HFrEF的药物治疗</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2024-09-28T11:45:11.226</cp:lastPrinted>
  <dcterms:created xsi:type="dcterms:W3CDTF">2024-09-28T03:45:11Z</dcterms:created>
  <dcterms:modified xsi:type="dcterms:W3CDTF">2024-09-28T03:45:14Z</dcterms:modified>
</cp:coreProperties>
</file>