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image" Target="../media/image3.png" /><Relationship Id="rId3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FD427-0F97-4A53-B38F-A6FB52A43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4DEFD-6FE3-44A7-B992-7A4EAB6F4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24533-4A07-4D73-AE82-88873C66D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43E213-023D-425B-9F91-0EA8C69E6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5B5495-E74E-4702-AFE4-C4E2ADB62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EF100C-A06A-4E39-8C41-294EE3EAC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FE8563-37E3-4B45-A1A3-9CB63AF59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F3047E-0352-430A-AD75-E07DD966B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BF6714-9CED-4B32-A71E-7FBB05CE2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ED2DA-8464-4E8A-AE1F-A3CE1BD17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E4BE6-A4AF-4F9B-801F-BD7162B49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126706" y="1617968"/>
            <a:ext cx="5935345" cy="165988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59AE93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rgbClr val="59AE93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59AE93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rgbClr val="59AE93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59AE93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59AE93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2"/>
          <a:stretch>
            <a:fillRect/>
          </a:stretch>
        </p:blipFill>
        <p:spPr>
          <a:xfrm>
            <a:off x="1140758" y="0"/>
            <a:ext cx="2809138" cy="479241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59AE93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620679" y="1601668"/>
            <a:ext cx="7264400" cy="154114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rgbClr val="59AE93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8.png" /><Relationship Id="rId11" Type="http://schemas.openxmlformats.org/officeDocument/2006/relationships/image" Target="../media/image19.png" /><Relationship Id="rId12" Type="http://schemas.openxmlformats.org/officeDocument/2006/relationships/image" Target="../media/image20.png" /><Relationship Id="rId13" Type="http://schemas.openxmlformats.org/officeDocument/2006/relationships/image" Target="../media/image21.png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14.png" /><Relationship Id="rId7" Type="http://schemas.openxmlformats.org/officeDocument/2006/relationships/image" Target="../media/image15.png" /><Relationship Id="rId8" Type="http://schemas.openxmlformats.org/officeDocument/2006/relationships/image" Target="../media/image16.png" /><Relationship Id="rId9" Type="http://schemas.openxmlformats.org/officeDocument/2006/relationships/image" Target="../media/image17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11" Type="http://schemas.openxmlformats.org/officeDocument/2006/relationships/image" Target="../media/image16.png" /><Relationship Id="rId12" Type="http://schemas.openxmlformats.org/officeDocument/2006/relationships/image" Target="../media/image17.png" /><Relationship Id="rId13" Type="http://schemas.openxmlformats.org/officeDocument/2006/relationships/image" Target="../media/image18.png" /><Relationship Id="rId14" Type="http://schemas.openxmlformats.org/officeDocument/2006/relationships/image" Target="../media/image19.png" /><Relationship Id="rId15" Type="http://schemas.openxmlformats.org/officeDocument/2006/relationships/image" Target="../media/image20.png" /><Relationship Id="rId16" Type="http://schemas.openxmlformats.org/officeDocument/2006/relationships/image" Target="../media/image21.png" /><Relationship Id="rId2" Type="http://schemas.openxmlformats.org/officeDocument/2006/relationships/image" Target="../media/image22.png" /><Relationship Id="rId3" Type="http://schemas.openxmlformats.org/officeDocument/2006/relationships/image" Target="../media/image23.png" /><Relationship Id="rId4" Type="http://schemas.openxmlformats.org/officeDocument/2006/relationships/image" Target="../media/image24.png" /><Relationship Id="rId5" Type="http://schemas.openxmlformats.org/officeDocument/2006/relationships/image" Target="../media/image25.png" /><Relationship Id="rId6" Type="http://schemas.openxmlformats.org/officeDocument/2006/relationships/image" Target="../media/image26.png" /><Relationship Id="rId7" Type="http://schemas.openxmlformats.org/officeDocument/2006/relationships/image" Target="../media/image27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1.png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Relationship Id="rId6" Type="http://schemas.openxmlformats.org/officeDocument/2006/relationships/image" Target="../media/image17.png" /><Relationship Id="rId7" Type="http://schemas.openxmlformats.org/officeDocument/2006/relationships/image" Target="../media/image18.png" /><Relationship Id="rId8" Type="http://schemas.openxmlformats.org/officeDocument/2006/relationships/image" Target="../media/image19.png" /><Relationship Id="rId9" Type="http://schemas.openxmlformats.org/officeDocument/2006/relationships/image" Target="../media/image20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1.png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7.png" /><Relationship Id="rId6" Type="http://schemas.openxmlformats.org/officeDocument/2006/relationships/image" Target="../media/image16.png" /><Relationship Id="rId7" Type="http://schemas.openxmlformats.org/officeDocument/2006/relationships/image" Target="../media/image18.png" /><Relationship Id="rId8" Type="http://schemas.openxmlformats.org/officeDocument/2006/relationships/image" Target="../media/image19.png" /><Relationship Id="rId9" Type="http://schemas.openxmlformats.org/officeDocument/2006/relationships/image" Target="../media/image20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0.png" /><Relationship Id="rId11" Type="http://schemas.openxmlformats.org/officeDocument/2006/relationships/image" Target="../media/image21.png" /><Relationship Id="rId2" Type="http://schemas.openxmlformats.org/officeDocument/2006/relationships/image" Target="../media/image11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16.png" /><Relationship Id="rId7" Type="http://schemas.openxmlformats.org/officeDocument/2006/relationships/image" Target="../media/image17.png" /><Relationship Id="rId8" Type="http://schemas.openxmlformats.org/officeDocument/2006/relationships/image" Target="../media/image18.png" /><Relationship Id="rId9" Type="http://schemas.openxmlformats.org/officeDocument/2006/relationships/image" Target="../media/image19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1.png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Relationship Id="rId6" Type="http://schemas.openxmlformats.org/officeDocument/2006/relationships/image" Target="../media/image17.png" /><Relationship Id="rId7" Type="http://schemas.openxmlformats.org/officeDocument/2006/relationships/image" Target="../media/image18.png" /><Relationship Id="rId8" Type="http://schemas.openxmlformats.org/officeDocument/2006/relationships/image" Target="../media/image19.png" /><Relationship Id="rId9" Type="http://schemas.openxmlformats.org/officeDocument/2006/relationships/image" Target="../media/image20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20.png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7.png" /><Relationship Id="rId6" Type="http://schemas.openxmlformats.org/officeDocument/2006/relationships/image" Target="../media/image16.png" /><Relationship Id="rId7" Type="http://schemas.openxmlformats.org/officeDocument/2006/relationships/image" Target="../media/image18.png" /><Relationship Id="rId8" Type="http://schemas.openxmlformats.org/officeDocument/2006/relationships/image" Target="../media/image19.png" /><Relationship Id="rId9" Type="http://schemas.openxmlformats.org/officeDocument/2006/relationships/image" Target="../media/image2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8.png" /><Relationship Id="rId11" Type="http://schemas.openxmlformats.org/officeDocument/2006/relationships/image" Target="../media/image19.png" /><Relationship Id="rId12" Type="http://schemas.openxmlformats.org/officeDocument/2006/relationships/image" Target="../media/image20.png" /><Relationship Id="rId13" Type="http://schemas.openxmlformats.org/officeDocument/2006/relationships/image" Target="../media/image21.png" /><Relationship Id="rId2" Type="http://schemas.openxmlformats.org/officeDocument/2006/relationships/image" Target="../media/image28.png" /><Relationship Id="rId3" Type="http://schemas.openxmlformats.org/officeDocument/2006/relationships/image" Target="../media/image29.png" /><Relationship Id="rId4" Type="http://schemas.openxmlformats.org/officeDocument/2006/relationships/image" Target="../media/image30.png" /><Relationship Id="rId5" Type="http://schemas.openxmlformats.org/officeDocument/2006/relationships/image" Target="../media/image13.png" /><Relationship Id="rId6" Type="http://schemas.openxmlformats.org/officeDocument/2006/relationships/image" Target="../media/image14.png" /><Relationship Id="rId7" Type="http://schemas.openxmlformats.org/officeDocument/2006/relationships/image" Target="../media/image15.png" /><Relationship Id="rId8" Type="http://schemas.openxmlformats.org/officeDocument/2006/relationships/image" Target="../media/image16.png" /><Relationship Id="rId9" Type="http://schemas.openxmlformats.org/officeDocument/2006/relationships/image" Target="../media/image17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0.png" /><Relationship Id="rId11" Type="http://schemas.openxmlformats.org/officeDocument/2006/relationships/image" Target="../media/image21.png" /><Relationship Id="rId2" Type="http://schemas.openxmlformats.org/officeDocument/2006/relationships/image" Target="../media/image31.jpe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16.png" /><Relationship Id="rId7" Type="http://schemas.openxmlformats.org/officeDocument/2006/relationships/image" Target="../media/image17.png" /><Relationship Id="rId8" Type="http://schemas.openxmlformats.org/officeDocument/2006/relationships/image" Target="../media/image18.png" /><Relationship Id="rId9" Type="http://schemas.openxmlformats.org/officeDocument/2006/relationships/image" Target="../media/image19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1.png" /><Relationship Id="rId11" Type="http://schemas.openxmlformats.org/officeDocument/2006/relationships/image" Target="../media/image20.png" /><Relationship Id="rId2" Type="http://schemas.openxmlformats.org/officeDocument/2006/relationships/image" Target="../media/image3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17.png" /><Relationship Id="rId7" Type="http://schemas.openxmlformats.org/officeDocument/2006/relationships/image" Target="../media/image16.png" /><Relationship Id="rId8" Type="http://schemas.openxmlformats.org/officeDocument/2006/relationships/image" Target="../media/image18.png" /><Relationship Id="rId9" Type="http://schemas.openxmlformats.org/officeDocument/2006/relationships/image" Target="../media/image19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5403406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457199" y="1637376"/>
            <a:ext cx="5283200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10">
                <a:solidFill>
                  <a:srgbClr val="00AF57"/>
                </a:solidFill>
              </a:rPr>
              <a:t>信贷系统培训课件</a:t>
            </a:r>
            <a:endParaRPr sz="515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995580" y="2869544"/>
            <a:ext cx="1056005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CATALOGUE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760796" y="3365540"/>
            <a:ext cx="1492250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-25">
                <a:solidFill>
                  <a:srgbClr val="FFFFFF"/>
                </a:solidFill>
                <a:latin typeface="微软雅黑"/>
                <a:cs typeface="微软雅黑"/>
              </a:rPr>
              <a:t>目录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455907" y="1361747"/>
            <a:ext cx="4191000" cy="3308985"/>
          </a:xfrm>
          <a:prstGeom prst="rect">
            <a:avLst/>
          </a:prstGeom>
        </p:spPr>
        <p:txBody>
          <a:bodyPr vert="horz" wrap="square" lIns="0" tIns="18542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46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59AE93"/>
                </a:solidFill>
                <a:latin typeface="微软雅黑"/>
                <a:cs typeface="微软雅黑"/>
              </a:rPr>
              <a:t>信贷系统概述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59AE93"/>
                </a:solidFill>
                <a:latin typeface="微软雅黑"/>
                <a:cs typeface="微软雅黑"/>
              </a:rPr>
              <a:t>信贷系统基础知识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59AE93"/>
                </a:solidFill>
                <a:latin typeface="微软雅黑"/>
                <a:cs typeface="微软雅黑"/>
              </a:rPr>
              <a:t>信贷系统操作流程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59AE93"/>
                </a:solidFill>
                <a:latin typeface="微软雅黑"/>
                <a:cs typeface="微软雅黑"/>
              </a:rPr>
              <a:t>信贷系统常见问题与解决方案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59AE93"/>
                </a:solidFill>
                <a:latin typeface="微软雅黑"/>
                <a:cs typeface="微软雅黑"/>
              </a:rPr>
              <a:t>信贷系统未来发展趋势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59AE93"/>
                </a:solidFill>
                <a:latin typeface="微软雅黑"/>
                <a:cs typeface="微软雅黑"/>
              </a:rPr>
              <a:t>实际案例分享与经验总结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1823497" y="2897445"/>
            <a:ext cx="1375410" cy="131445"/>
          </a:xfrm>
          <a:custGeom>
            <a:rect l="l" t="t" r="r" b="b"/>
            <a:pathLst>
              <a:path w="1375410" h="131444">
                <a:moveTo>
                  <a:pt x="1375002" y="0"/>
                </a:moveTo>
                <a:lnTo>
                  <a:pt x="1375002" y="130950"/>
                </a:lnTo>
              </a:path>
              <a:path w="1375410" h="131444">
                <a:moveTo>
                  <a:pt x="0" y="0"/>
                </a:moveTo>
                <a:lnTo>
                  <a:pt x="0" y="130950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6" name="object 6"/>
          <p:cNvGrpSpPr/>
          <p:nvPr/>
        </p:nvGrpSpPr>
        <p:grpSpPr>
          <a:xfrm>
            <a:off x="611546" y="2352183"/>
            <a:ext cx="259715" cy="1538605"/>
            <a:chOff x="611546" y="2352183"/>
            <a:chExt cx="259715" cy="1538605"/>
          </a:xfrm>
        </p:grpSpPr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11546" y="2481966"/>
              <a:ext cx="259567" cy="1408740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611546" y="2352183"/>
              <a:ext cx="259715" cy="259715"/>
            </a:xfrm>
            <a:custGeom>
              <a:rect l="l" t="t" r="r" b="b"/>
              <a:pathLst>
                <a:path w="259715" h="259714">
                  <a:moveTo>
                    <a:pt x="129783" y="259566"/>
                  </a:moveTo>
                  <a:lnTo>
                    <a:pt x="79265" y="249367"/>
                  </a:lnTo>
                  <a:lnTo>
                    <a:pt x="38012" y="221553"/>
                  </a:lnTo>
                  <a:lnTo>
                    <a:pt x="10198" y="180300"/>
                  </a:lnTo>
                  <a:lnTo>
                    <a:pt x="0" y="129782"/>
                  </a:lnTo>
                  <a:lnTo>
                    <a:pt x="10199" y="79265"/>
                  </a:lnTo>
                  <a:lnTo>
                    <a:pt x="38013" y="38012"/>
                  </a:lnTo>
                  <a:lnTo>
                    <a:pt x="79267" y="10198"/>
                  </a:lnTo>
                  <a:lnTo>
                    <a:pt x="129783" y="0"/>
                  </a:lnTo>
                  <a:lnTo>
                    <a:pt x="180301" y="10199"/>
                  </a:lnTo>
                  <a:lnTo>
                    <a:pt x="221554" y="38012"/>
                  </a:lnTo>
                  <a:lnTo>
                    <a:pt x="249367" y="79266"/>
                  </a:lnTo>
                  <a:lnTo>
                    <a:pt x="259566" y="129783"/>
                  </a:lnTo>
                  <a:lnTo>
                    <a:pt x="249367" y="180300"/>
                  </a:lnTo>
                  <a:lnTo>
                    <a:pt x="221553" y="221554"/>
                  </a:lnTo>
                  <a:lnTo>
                    <a:pt x="180300" y="249367"/>
                  </a:lnTo>
                  <a:lnTo>
                    <a:pt x="129783" y="259566"/>
                  </a:lnTo>
                  <a:close/>
                </a:path>
              </a:pathLst>
            </a:custGeom>
            <a:solidFill>
              <a:srgbClr val="CDE4CA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9" name="object 9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4877074"/>
            <a:ext cx="790787" cy="1797770"/>
          </a:xfrm>
          <a:prstGeom prst="rect">
            <a:avLst/>
          </a:prstGeom>
        </p:spPr>
      </p:pic>
      <p:grpSp>
        <p:nvGrpSpPr>
          <p:cNvPr id="10" name="object 10"/>
          <p:cNvGrpSpPr/>
          <p:nvPr/>
        </p:nvGrpSpPr>
        <p:grpSpPr>
          <a:xfrm>
            <a:off x="4298474" y="0"/>
            <a:ext cx="669290" cy="2249805"/>
            <a:chOff x="4298474" y="0"/>
            <a:chExt cx="669290" cy="2249805"/>
          </a:xfrm>
        </p:grpSpPr>
        <p:pic>
          <p:nvPicPr>
            <p:cNvPr id="11" name="object 1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298477" y="0"/>
              <a:ext cx="668834" cy="1915360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4298474" y="1580941"/>
              <a:ext cx="669290" cy="669290"/>
            </a:xfrm>
            <a:custGeom>
              <a:rect l="l" t="t" r="r" b="b"/>
              <a:pathLst>
                <a:path w="669289" h="669289">
                  <a:moveTo>
                    <a:pt x="668835" y="334417"/>
                  </a:moveTo>
                  <a:lnTo>
                    <a:pt x="1" y="334417"/>
                  </a:lnTo>
                  <a:lnTo>
                    <a:pt x="3627" y="284999"/>
                  </a:lnTo>
                  <a:lnTo>
                    <a:pt x="14160" y="237833"/>
                  </a:lnTo>
                  <a:lnTo>
                    <a:pt x="31083" y="193435"/>
                  </a:lnTo>
                  <a:lnTo>
                    <a:pt x="53878" y="152323"/>
                  </a:lnTo>
                  <a:lnTo>
                    <a:pt x="82029" y="115014"/>
                  </a:lnTo>
                  <a:lnTo>
                    <a:pt x="115017" y="82026"/>
                  </a:lnTo>
                  <a:lnTo>
                    <a:pt x="152325" y="53876"/>
                  </a:lnTo>
                  <a:lnTo>
                    <a:pt x="193437" y="31081"/>
                  </a:lnTo>
                  <a:lnTo>
                    <a:pt x="237835" y="14158"/>
                  </a:lnTo>
                  <a:lnTo>
                    <a:pt x="285002" y="3625"/>
                  </a:lnTo>
                  <a:lnTo>
                    <a:pt x="334419" y="0"/>
                  </a:lnTo>
                  <a:lnTo>
                    <a:pt x="383835" y="3625"/>
                  </a:lnTo>
                  <a:lnTo>
                    <a:pt x="431002" y="14158"/>
                  </a:lnTo>
                  <a:lnTo>
                    <a:pt x="475400" y="31081"/>
                  </a:lnTo>
                  <a:lnTo>
                    <a:pt x="516512" y="53876"/>
                  </a:lnTo>
                  <a:lnTo>
                    <a:pt x="553820" y="82027"/>
                  </a:lnTo>
                  <a:lnTo>
                    <a:pt x="586809" y="115015"/>
                  </a:lnTo>
                  <a:lnTo>
                    <a:pt x="614959" y="152323"/>
                  </a:lnTo>
                  <a:lnTo>
                    <a:pt x="637754" y="193435"/>
                  </a:lnTo>
                  <a:lnTo>
                    <a:pt x="654676" y="237833"/>
                  </a:lnTo>
                  <a:lnTo>
                    <a:pt x="665209" y="284999"/>
                  </a:lnTo>
                  <a:lnTo>
                    <a:pt x="668835" y="334417"/>
                  </a:lnTo>
                  <a:close/>
                </a:path>
                <a:path w="669289" h="669289">
                  <a:moveTo>
                    <a:pt x="334417" y="668834"/>
                  </a:moveTo>
                  <a:lnTo>
                    <a:pt x="284999" y="665208"/>
                  </a:lnTo>
                  <a:lnTo>
                    <a:pt x="237833" y="654675"/>
                  </a:lnTo>
                  <a:lnTo>
                    <a:pt x="193435" y="637753"/>
                  </a:lnTo>
                  <a:lnTo>
                    <a:pt x="152323" y="614958"/>
                  </a:lnTo>
                  <a:lnTo>
                    <a:pt x="115015" y="586807"/>
                  </a:lnTo>
                  <a:lnTo>
                    <a:pt x="82026" y="553819"/>
                  </a:lnTo>
                  <a:lnTo>
                    <a:pt x="53876" y="516511"/>
                  </a:lnTo>
                  <a:lnTo>
                    <a:pt x="31081" y="475399"/>
                  </a:lnTo>
                  <a:lnTo>
                    <a:pt x="14158" y="431001"/>
                  </a:lnTo>
                  <a:lnTo>
                    <a:pt x="3625" y="383835"/>
                  </a:lnTo>
                  <a:lnTo>
                    <a:pt x="0" y="334417"/>
                  </a:lnTo>
                  <a:lnTo>
                    <a:pt x="668835" y="334417"/>
                  </a:lnTo>
                  <a:lnTo>
                    <a:pt x="665209" y="383835"/>
                  </a:lnTo>
                  <a:lnTo>
                    <a:pt x="654676" y="431001"/>
                  </a:lnTo>
                  <a:lnTo>
                    <a:pt x="637753" y="475399"/>
                  </a:lnTo>
                  <a:lnTo>
                    <a:pt x="614958" y="516511"/>
                  </a:lnTo>
                  <a:lnTo>
                    <a:pt x="586808" y="553819"/>
                  </a:lnTo>
                  <a:lnTo>
                    <a:pt x="553820" y="586807"/>
                  </a:lnTo>
                  <a:lnTo>
                    <a:pt x="516511" y="614958"/>
                  </a:lnTo>
                  <a:lnTo>
                    <a:pt x="475399" y="637753"/>
                  </a:lnTo>
                  <a:lnTo>
                    <a:pt x="431002" y="654676"/>
                  </a:lnTo>
                  <a:lnTo>
                    <a:pt x="383835" y="665209"/>
                  </a:lnTo>
                  <a:lnTo>
                    <a:pt x="334417" y="668834"/>
                  </a:lnTo>
                  <a:close/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3" name="object 13"/>
          <p:cNvPicPr/>
          <p:nvPr/>
        </p:nvPicPr>
        <p:blipFill>
          <a:blip r:embed="rId5"/>
          <a:stretch>
            <a:fillRect/>
          </a:stretch>
        </p:blipFill>
        <p:spPr>
          <a:xfrm>
            <a:off x="10066683" y="5912671"/>
            <a:ext cx="531248" cy="531246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0779575" y="0"/>
            <a:ext cx="1412424" cy="191536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602917" y="1541353"/>
            <a:ext cx="1222375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00AF57"/>
                </a:solidFill>
                <a:latin typeface="微软雅黑"/>
                <a:cs typeface="微软雅黑"/>
              </a:rPr>
              <a:t>01</a:t>
            </a:r>
            <a:endParaRPr sz="765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02917" y="3170819"/>
            <a:ext cx="3968750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b="1" spc="-10">
                <a:solidFill>
                  <a:srgbClr val="00AF57"/>
                </a:solidFill>
                <a:latin typeface="微软雅黑"/>
                <a:cs typeface="微软雅黑"/>
              </a:rPr>
              <a:t>信贷系统概述</a:t>
            </a:r>
            <a:endParaRPr sz="51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74953" y="1701391"/>
            <a:ext cx="1930400" cy="831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59AE93"/>
                </a:solidFill>
                <a:latin typeface="微软雅黑"/>
                <a:cs typeface="微软雅黑"/>
              </a:rPr>
              <a:t>总结</a:t>
            </a:r>
            <a:r>
              <a:rPr sz="2300" b="1" spc="-50">
                <a:solidFill>
                  <a:srgbClr val="59AE93"/>
                </a:solidFill>
                <a:latin typeface="微软雅黑"/>
                <a:cs typeface="微软雅黑"/>
              </a:rPr>
              <a:t>词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760"/>
              </a:spcBef>
            </a:pPr>
            <a:r>
              <a:rPr sz="1500" spc="-5">
                <a:latin typeface="微软雅黑"/>
                <a:cs typeface="微软雅黑"/>
              </a:rPr>
              <a:t>信贷系统的定义与功能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00717" y="4235722"/>
            <a:ext cx="6692900" cy="1535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59AE93"/>
                </a:solidFill>
                <a:latin typeface="微软雅黑"/>
                <a:cs typeface="微软雅黑"/>
              </a:rPr>
              <a:t>详细描</a:t>
            </a:r>
            <a:r>
              <a:rPr sz="2300" b="1" spc="-50">
                <a:solidFill>
                  <a:srgbClr val="59AE93"/>
                </a:solidFill>
                <a:latin typeface="微软雅黑"/>
                <a:cs typeface="微软雅黑"/>
              </a:rPr>
              <a:t>述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000"/>
              </a:spcBef>
            </a:pPr>
            <a:r>
              <a:rPr sz="1500" spc="-5">
                <a:latin typeface="微软雅黑"/>
                <a:cs typeface="微软雅黑"/>
              </a:rPr>
              <a:t>信贷系统是指通过金融机构或其他中介机构，为企业或个人提供融资和借贷服</a:t>
            </a:r>
            <a:r>
              <a:rPr sz="1500" spc="-50">
                <a:latin typeface="微软雅黑"/>
                <a:cs typeface="微软雅黑"/>
              </a:rPr>
              <a:t> </a:t>
            </a:r>
            <a:r>
              <a:rPr sz="1500" spc="-5">
                <a:latin typeface="微软雅黑"/>
                <a:cs typeface="微软雅黑"/>
              </a:rPr>
              <a:t>务的金融体系。其主要功能包括评估借款人的信用风险、发放贷款、管理贷款、</a:t>
            </a:r>
            <a:r>
              <a:rPr sz="1500" spc="-10">
                <a:latin typeface="微软雅黑"/>
                <a:cs typeface="微软雅黑"/>
              </a:rPr>
              <a:t>回收贷款等。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799767" y="1295400"/>
            <a:ext cx="10678160" cy="4906645"/>
            <a:chOff x="799767" y="1295400"/>
            <a:chExt cx="10678160" cy="4906645"/>
          </a:xfrm>
        </p:grpSpPr>
        <p:sp>
          <p:nvSpPr>
            <p:cNvPr id="5" name="object 5"/>
            <p:cNvSpPr/>
            <p:nvPr/>
          </p:nvSpPr>
          <p:spPr>
            <a:xfrm>
              <a:off x="884405" y="5955115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7"/>
                  </a:lnTo>
                  <a:close/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831493" y="5955115"/>
              <a:ext cx="122997" cy="12299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514245" y="5955115"/>
              <a:ext cx="122997" cy="122998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585873" y="6029345"/>
              <a:ext cx="6182360" cy="0"/>
            </a:xfrm>
            <a:custGeom>
              <a:rect l="l" t="t" r="r" b="b"/>
              <a:pathLst>
                <a:path w="6182359">
                  <a:moveTo>
                    <a:pt x="6181975" y="0"/>
                  </a:moveTo>
                  <a:lnTo>
                    <a:pt x="0" y="0"/>
                  </a:lnTo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585873" y="6029345"/>
              <a:ext cx="6182360" cy="0"/>
            </a:xfrm>
            <a:custGeom>
              <a:rect l="l" t="t" r="r" b="b"/>
              <a:pathLst>
                <a:path w="6182359">
                  <a:moveTo>
                    <a:pt x="0" y="0"/>
                  </a:moveTo>
                  <a:lnTo>
                    <a:pt x="6181975" y="0"/>
                  </a:lnTo>
                </a:path>
              </a:pathLst>
            </a:custGeom>
            <a:ln w="14287">
              <a:solidFill>
                <a:srgbClr val="59AE93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7797800" y="1295400"/>
              <a:ext cx="3679824" cy="4906431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852680" y="3629459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7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7" y="0"/>
                  </a:lnTo>
                  <a:lnTo>
                    <a:pt x="701467" y="122997"/>
                  </a:lnTo>
                  <a:close/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799767" y="3629458"/>
              <a:ext cx="122998" cy="12299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482519" y="3629458"/>
              <a:ext cx="122997" cy="12299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1554147" y="3703689"/>
              <a:ext cx="6182360" cy="0"/>
            </a:xfrm>
            <a:custGeom>
              <a:rect l="l" t="t" r="r" b="b"/>
              <a:pathLst>
                <a:path w="6182359">
                  <a:moveTo>
                    <a:pt x="6181975" y="0"/>
                  </a:moveTo>
                  <a:lnTo>
                    <a:pt x="0" y="0"/>
                  </a:lnTo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1554147" y="3703689"/>
              <a:ext cx="6182360" cy="0"/>
            </a:xfrm>
            <a:custGeom>
              <a:rect l="l" t="t" r="r" b="b"/>
              <a:pathLst>
                <a:path w="6182359">
                  <a:moveTo>
                    <a:pt x="0" y="0"/>
                  </a:moveTo>
                  <a:lnTo>
                    <a:pt x="6181975" y="0"/>
                  </a:lnTo>
                </a:path>
              </a:pathLst>
            </a:custGeom>
            <a:ln w="14287">
              <a:solidFill>
                <a:srgbClr val="59AE93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835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信贷系统的定义与功能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72404" y="1168477"/>
            <a:ext cx="11247755" cy="4906645"/>
            <a:chOff x="472404" y="1168477"/>
            <a:chExt cx="11247755" cy="4906645"/>
          </a:xfrm>
        </p:grpSpPr>
        <p:sp>
          <p:nvSpPr>
            <p:cNvPr id="3" name="object 3"/>
            <p:cNvSpPr/>
            <p:nvPr/>
          </p:nvSpPr>
          <p:spPr>
            <a:xfrm>
              <a:off x="4073226" y="1168477"/>
              <a:ext cx="455930" cy="207010"/>
            </a:xfrm>
            <a:custGeom>
              <a:rect l="l" t="t" r="r" b="b"/>
              <a:pathLst>
                <a:path w="455929" h="207009">
                  <a:moveTo>
                    <a:pt x="455409" y="206922"/>
                  </a:moveTo>
                  <a:lnTo>
                    <a:pt x="113852" y="206922"/>
                  </a:lnTo>
                  <a:lnTo>
                    <a:pt x="0" y="0"/>
                  </a:lnTo>
                  <a:lnTo>
                    <a:pt x="341556" y="0"/>
                  </a:lnTo>
                  <a:lnTo>
                    <a:pt x="455409" y="206922"/>
                  </a:lnTo>
                  <a:close/>
                </a:path>
              </a:pathLst>
            </a:custGeom>
            <a:solidFill>
              <a:srgbClr val="59994E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472404" y="1375399"/>
              <a:ext cx="11247755" cy="4699635"/>
            </a:xfrm>
            <a:custGeom>
              <a:rect l="l" t="t" r="r" b="b"/>
              <a:pathLst>
                <a:path w="11247755" h="4699635">
                  <a:moveTo>
                    <a:pt x="11247191" y="4699510"/>
                  </a:moveTo>
                  <a:lnTo>
                    <a:pt x="0" y="4699510"/>
                  </a:lnTo>
                  <a:lnTo>
                    <a:pt x="0" y="0"/>
                  </a:lnTo>
                  <a:lnTo>
                    <a:pt x="11247191" y="0"/>
                  </a:lnTo>
                  <a:lnTo>
                    <a:pt x="11247191" y="4699510"/>
                  </a:lnTo>
                  <a:close/>
                </a:path>
              </a:pathLst>
            </a:custGeom>
            <a:solidFill>
              <a:srgbClr val="83BB79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40687" y="1168478"/>
              <a:ext cx="3679823" cy="4906430"/>
            </a:xfrm>
            <a:prstGeom prst="rect">
              <a:avLst/>
            </a:prstGeom>
          </p:spPr>
        </p:pic>
      </p:grpSp>
      <p:sp>
        <p:nvSpPr>
          <p:cNvPr id="6" name="object 6"/>
          <p:cNvSpPr/>
          <p:nvPr/>
        </p:nvSpPr>
        <p:spPr>
          <a:xfrm>
            <a:off x="2499429" y="6236294"/>
            <a:ext cx="9220200" cy="67945"/>
          </a:xfrm>
          <a:custGeom>
            <a:rect l="l" t="t" r="r" b="b"/>
            <a:pathLst>
              <a:path w="9220200" h="67945">
                <a:moveTo>
                  <a:pt x="9220164" y="67345"/>
                </a:moveTo>
                <a:lnTo>
                  <a:pt x="0" y="67345"/>
                </a:lnTo>
                <a:lnTo>
                  <a:pt x="0" y="0"/>
                </a:lnTo>
                <a:lnTo>
                  <a:pt x="9220164" y="0"/>
                </a:lnTo>
                <a:lnTo>
                  <a:pt x="9220164" y="67345"/>
                </a:lnTo>
                <a:close/>
              </a:path>
            </a:pathLst>
          </a:custGeom>
          <a:solidFill>
            <a:srgbClr val="59AE9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483810" y="6236294"/>
            <a:ext cx="740410" cy="67945"/>
          </a:xfrm>
          <a:custGeom>
            <a:rect l="l" t="t" r="r" b="b"/>
            <a:pathLst>
              <a:path w="740410" h="67945">
                <a:moveTo>
                  <a:pt x="740059" y="67345"/>
                </a:moveTo>
                <a:lnTo>
                  <a:pt x="0" y="67345"/>
                </a:lnTo>
                <a:lnTo>
                  <a:pt x="0" y="0"/>
                </a:lnTo>
                <a:lnTo>
                  <a:pt x="740059" y="0"/>
                </a:lnTo>
                <a:lnTo>
                  <a:pt x="740059" y="67345"/>
                </a:lnTo>
                <a:close/>
              </a:path>
            </a:pathLst>
          </a:custGeom>
          <a:solidFill>
            <a:srgbClr val="59AE93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8" name="object 8"/>
          <p:cNvPicPr/>
          <p:nvPr/>
        </p:nvPicPr>
        <p:blipFill>
          <a:blip r:embed="rId3"/>
          <a:stretch>
            <a:fillRect/>
          </a:stretch>
        </p:blipFill>
        <p:spPr>
          <a:xfrm>
            <a:off x="1375876" y="6200640"/>
            <a:ext cx="158718" cy="158718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/>
          <a:stretch>
            <a:fillRect/>
          </a:stretch>
        </p:blipFill>
        <p:spPr>
          <a:xfrm>
            <a:off x="1607198" y="6207252"/>
            <a:ext cx="147382" cy="147382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5"/>
          <a:stretch>
            <a:fillRect/>
          </a:stretch>
        </p:blipFill>
        <p:spPr>
          <a:xfrm>
            <a:off x="1827184" y="6213862"/>
            <a:ext cx="136044" cy="136043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6"/>
          <a:stretch>
            <a:fillRect/>
          </a:stretch>
        </p:blipFill>
        <p:spPr>
          <a:xfrm>
            <a:off x="2027322" y="6220475"/>
            <a:ext cx="124707" cy="124708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7"/>
          <a:stretch>
            <a:fillRect/>
          </a:stretch>
        </p:blipFill>
        <p:spPr>
          <a:xfrm>
            <a:off x="2224635" y="6214893"/>
            <a:ext cx="113370" cy="113370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4866004" y="1928423"/>
            <a:ext cx="1739900" cy="78486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总结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词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57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信贷系统的种类与特点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866005" y="3984222"/>
            <a:ext cx="6026150" cy="147891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详细描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述</a:t>
            </a:r>
            <a:endParaRPr sz="23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137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信贷系统可以根据不同的标准进行分类，如根据服务对象可以分为企业信贷系统和个人信贷系统；根据贷款期限可以分为短期贷款和长期贷款等。不同类型的信贷系统具有不同的特点和服务对象，以满足不同融资需求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6" name="object 3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835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信贷系统的种类与特点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66574" y="1250442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1"/>
                </a:lnTo>
                <a:lnTo>
                  <a:pt x="188537" y="2375126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1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8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3"/>
                </a:lnTo>
                <a:lnTo>
                  <a:pt x="152221" y="89282"/>
                </a:lnTo>
                <a:lnTo>
                  <a:pt x="188538" y="63272"/>
                </a:lnTo>
                <a:lnTo>
                  <a:pt x="227680" y="41307"/>
                </a:lnTo>
                <a:lnTo>
                  <a:pt x="269344" y="23692"/>
                </a:lnTo>
                <a:lnTo>
                  <a:pt x="313223" y="10733"/>
                </a:lnTo>
                <a:lnTo>
                  <a:pt x="359012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70" y="41307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1"/>
                </a:lnTo>
                <a:lnTo>
                  <a:pt x="10456115" y="2079387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19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5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6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399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83BB7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11199" y="1591237"/>
            <a:ext cx="1739900" cy="102425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20">
                <a:solidFill>
                  <a:srgbClr val="FFFFFF"/>
                </a:solidFill>
                <a:latin typeface="微软雅黑"/>
                <a:cs typeface="微软雅黑"/>
              </a:rPr>
              <a:t>总结词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9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信贷系统的发展历程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66574" y="3952505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2"/>
                </a:lnTo>
                <a:lnTo>
                  <a:pt x="188537" y="2375127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2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7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4"/>
                </a:lnTo>
                <a:lnTo>
                  <a:pt x="152220" y="89283"/>
                </a:lnTo>
                <a:lnTo>
                  <a:pt x="188537" y="63272"/>
                </a:lnTo>
                <a:lnTo>
                  <a:pt x="227680" y="41307"/>
                </a:lnTo>
                <a:lnTo>
                  <a:pt x="269343" y="23693"/>
                </a:lnTo>
                <a:lnTo>
                  <a:pt x="313222" y="10733"/>
                </a:lnTo>
                <a:lnTo>
                  <a:pt x="359011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69" y="41308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2"/>
                </a:lnTo>
                <a:lnTo>
                  <a:pt x="10456115" y="2079388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20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6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7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400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DEEFE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399006" y="4310053"/>
            <a:ext cx="9359900" cy="1685289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59AE93"/>
                </a:solidFill>
                <a:latin typeface="微软雅黑"/>
                <a:cs typeface="微软雅黑"/>
              </a:rPr>
              <a:t>详细描述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135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</a:pPr>
            <a:r>
              <a:rPr sz="1500" spc="-5">
                <a:solidFill>
                  <a:srgbClr val="2B584A"/>
                </a:solidFill>
                <a:latin typeface="微软雅黑"/>
                <a:cs typeface="微软雅黑"/>
              </a:rPr>
              <a:t>信贷系统的发展经历了多个阶段，从最初的简单借贷服务到现代的复杂金融体系。随着科技的发展，信贷系统逐渐实现电子化和网络化，提高了服务效率和风险管理能力。未来，信贷系统将继续朝着更加智能化、个性化的方</a:t>
            </a:r>
            <a:r>
              <a:rPr sz="1500" spc="-15">
                <a:solidFill>
                  <a:srgbClr val="2B584A"/>
                </a:solidFill>
                <a:latin typeface="微软雅黑"/>
                <a:cs typeface="微软雅黑"/>
              </a:rPr>
              <a:t>向发展。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1473658" y="4824690"/>
            <a:ext cx="9220835" cy="9525"/>
            <a:chOff x="1473658" y="4824690"/>
            <a:chExt cx="9220835" cy="9525"/>
          </a:xfrm>
        </p:grpSpPr>
        <p:sp>
          <p:nvSpPr>
            <p:cNvPr id="7" name="object 7"/>
            <p:cNvSpPr/>
            <p:nvPr/>
          </p:nvSpPr>
          <p:spPr>
            <a:xfrm>
              <a:off x="1473658" y="4829452"/>
              <a:ext cx="9220835" cy="0"/>
            </a:xfrm>
            <a:custGeom>
              <a:rect l="l" t="t" r="r" b="b"/>
              <a:pathLst>
                <a:path w="9220835">
                  <a:moveTo>
                    <a:pt x="9220297" y="0"/>
                  </a:moveTo>
                  <a:lnTo>
                    <a:pt x="0" y="0"/>
                  </a:lnTo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1473658" y="4829452"/>
              <a:ext cx="9220835" cy="0"/>
            </a:xfrm>
            <a:custGeom>
              <a:rect l="l" t="t" r="r" b="b"/>
              <a:pathLst>
                <a:path w="9220835">
                  <a:moveTo>
                    <a:pt x="0" y="0"/>
                  </a:moveTo>
                  <a:lnTo>
                    <a:pt x="9220297" y="0"/>
                  </a:lnTo>
                </a:path>
              </a:pathLst>
            </a:custGeom>
            <a:ln w="9525">
              <a:solidFill>
                <a:srgbClr val="59AE93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1481377" y="2171023"/>
            <a:ext cx="9220835" cy="9525"/>
            <a:chOff x="1481377" y="2171023"/>
            <a:chExt cx="9220835" cy="9525"/>
          </a:xfrm>
        </p:grpSpPr>
        <p:sp>
          <p:nvSpPr>
            <p:cNvPr id="10" name="object 10"/>
            <p:cNvSpPr/>
            <p:nvPr/>
          </p:nvSpPr>
          <p:spPr>
            <a:xfrm>
              <a:off x="1481377" y="2175785"/>
              <a:ext cx="9220835" cy="0"/>
            </a:xfrm>
            <a:custGeom>
              <a:rect l="l" t="t" r="r" b="b"/>
              <a:pathLst>
                <a:path w="9220835">
                  <a:moveTo>
                    <a:pt x="9220297" y="0"/>
                  </a:moveTo>
                  <a:lnTo>
                    <a:pt x="0" y="0"/>
                  </a:lnTo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1481377" y="2175785"/>
              <a:ext cx="9220835" cy="0"/>
            </a:xfrm>
            <a:custGeom>
              <a:rect l="l" t="t" r="r" b="b"/>
              <a:pathLst>
                <a:path w="9220835">
                  <a:moveTo>
                    <a:pt x="0" y="0"/>
                  </a:moveTo>
                  <a:lnTo>
                    <a:pt x="9220297" y="0"/>
                  </a:lnTo>
                </a:path>
              </a:pathLst>
            </a:custGeom>
            <a:ln w="9525">
              <a:solidFill>
                <a:srgbClr val="DEEFE9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2" name="object 12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3" name="object 3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信贷系统的发展历程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02917" y="1541353"/>
            <a:ext cx="1222375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00AF57"/>
                </a:solidFill>
                <a:latin typeface="微软雅黑"/>
                <a:cs typeface="微软雅黑"/>
              </a:rPr>
              <a:t>02</a:t>
            </a:r>
            <a:endParaRPr sz="76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02917" y="3170819"/>
            <a:ext cx="5283200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10">
                <a:solidFill>
                  <a:srgbClr val="00AF57"/>
                </a:solidFill>
              </a:rPr>
              <a:t>信贷系统基础知识</a:t>
            </a:r>
            <a:endParaRPr sz="515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6" name="object 6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9" name="object 9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5" name="object 25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597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信贷系统中的客户信息管理</a:t>
            </a:r>
          </a:p>
        </p:txBody>
      </p:sp>
      <p:sp>
        <p:nvSpPr>
          <p:cNvPr id="26" name="object 26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25"/>
              </a:spcBef>
            </a:pPr>
            <a:r>
              <a:rPr/>
              <a:t>总结</a:t>
            </a:r>
            <a:r>
              <a:rPr spc="-50"/>
              <a:t>词</a:t>
            </a: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2200"/>
          </a:p>
          <a:p>
            <a:pPr marL="12065" marR="5080" algn="ctr">
              <a:lnSpc>
                <a:spcPct val="150000"/>
              </a:lnSpc>
            </a:pPr>
            <a:r>
              <a:rPr sz="1500" b="0" spc="-5">
                <a:solidFill>
                  <a:srgbClr val="000000"/>
                </a:solidFill>
                <a:latin typeface="微软雅黑"/>
                <a:cs typeface="微软雅黑"/>
              </a:rPr>
              <a:t>客户信息管理是信贷系统中的重要环节，它涉及到客户信息的收集、整理、存储和更新</a:t>
            </a:r>
            <a:r>
              <a:rPr sz="1500" b="0" spc="-15">
                <a:solidFill>
                  <a:srgbClr val="000000"/>
                </a:solidFill>
                <a:latin typeface="微软雅黑"/>
                <a:cs typeface="微软雅黑"/>
              </a:rPr>
              <a:t>等操作。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3620679" y="3963361"/>
            <a:ext cx="7264400" cy="18840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59AE93"/>
                </a:solidFill>
                <a:latin typeface="微软雅黑"/>
                <a:cs typeface="微软雅黑"/>
              </a:rPr>
              <a:t>详细描</a:t>
            </a:r>
            <a:r>
              <a:rPr sz="2000" b="1" spc="-50">
                <a:solidFill>
                  <a:srgbClr val="59AE93"/>
                </a:solidFill>
                <a:latin typeface="微软雅黑"/>
                <a:cs typeface="微软雅黑"/>
              </a:rPr>
              <a:t>述</a:t>
            </a:r>
            <a:endParaRPr sz="2000">
              <a:latin typeface="微软雅黑"/>
              <a:cs typeface="微软雅黑"/>
            </a:endParaRPr>
          </a:p>
          <a:p>
            <a:pPr marL="12065" marR="5080" algn="ctr">
              <a:lnSpc>
                <a:spcPct val="150000"/>
              </a:lnSpc>
              <a:spcBef>
                <a:spcPts val="1405"/>
              </a:spcBef>
            </a:pPr>
            <a:r>
              <a:rPr sz="1500" spc="-5">
                <a:latin typeface="微软雅黑"/>
                <a:cs typeface="微软雅黑"/>
              </a:rPr>
              <a:t>信贷系统需要对客户的基本信息进行全面、准确的收集，包括姓名、身份证号、联系方式、家庭住址等。这些信息对于后续的贷款申请审批和风险评估至关重要。同时，系统还需要对客户信息进行分类整理，以便于快速查找和检索。此外，系统还需要定期对客户信息进行更新和维护，以确保信息的准确性和及时性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28" name="object 28"/>
          <p:cNvGrpSpPr/>
          <p:nvPr/>
        </p:nvGrpSpPr>
        <p:grpSpPr>
          <a:xfrm>
            <a:off x="1075312" y="4179054"/>
            <a:ext cx="1748155" cy="1748155"/>
            <a:chOff x="1075312" y="4179054"/>
            <a:chExt cx="1748155" cy="1748155"/>
          </a:xfrm>
        </p:grpSpPr>
        <p:sp>
          <p:nvSpPr>
            <p:cNvPr id="29" name="object 29"/>
            <p:cNvSpPr/>
            <p:nvPr/>
          </p:nvSpPr>
          <p:spPr>
            <a:xfrm>
              <a:off x="1075312" y="4179054"/>
              <a:ext cx="1748155" cy="1748155"/>
            </a:xfrm>
            <a:custGeom>
              <a:rect l="l" t="t" r="r" b="b"/>
              <a:pathLst>
                <a:path w="1748155" h="1748154">
                  <a:moveTo>
                    <a:pt x="1747957" y="873979"/>
                  </a:moveTo>
                  <a:lnTo>
                    <a:pt x="1" y="873979"/>
                  </a:lnTo>
                  <a:lnTo>
                    <a:pt x="1294" y="826025"/>
                  </a:lnTo>
                  <a:lnTo>
                    <a:pt x="5129" y="778748"/>
                  </a:lnTo>
                  <a:lnTo>
                    <a:pt x="11440" y="732214"/>
                  </a:lnTo>
                  <a:lnTo>
                    <a:pt x="20159" y="686489"/>
                  </a:lnTo>
                  <a:lnTo>
                    <a:pt x="31220" y="641639"/>
                  </a:lnTo>
                  <a:lnTo>
                    <a:pt x="44557" y="597733"/>
                  </a:lnTo>
                  <a:lnTo>
                    <a:pt x="60102" y="554835"/>
                  </a:lnTo>
                  <a:lnTo>
                    <a:pt x="77790" y="513013"/>
                  </a:lnTo>
                  <a:lnTo>
                    <a:pt x="97553" y="472334"/>
                  </a:lnTo>
                  <a:lnTo>
                    <a:pt x="119325" y="432864"/>
                  </a:lnTo>
                  <a:lnTo>
                    <a:pt x="143039" y="394669"/>
                  </a:lnTo>
                  <a:lnTo>
                    <a:pt x="168629" y="357817"/>
                  </a:lnTo>
                  <a:lnTo>
                    <a:pt x="196027" y="322374"/>
                  </a:lnTo>
                  <a:lnTo>
                    <a:pt x="225168" y="288406"/>
                  </a:lnTo>
                  <a:lnTo>
                    <a:pt x="255984" y="255981"/>
                  </a:lnTo>
                  <a:lnTo>
                    <a:pt x="288409" y="225165"/>
                  </a:lnTo>
                  <a:lnTo>
                    <a:pt x="322377" y="196024"/>
                  </a:lnTo>
                  <a:lnTo>
                    <a:pt x="357820" y="168626"/>
                  </a:lnTo>
                  <a:lnTo>
                    <a:pt x="394673" y="143037"/>
                  </a:lnTo>
                  <a:lnTo>
                    <a:pt x="432867" y="119323"/>
                  </a:lnTo>
                  <a:lnTo>
                    <a:pt x="472338" y="97551"/>
                  </a:lnTo>
                  <a:lnTo>
                    <a:pt x="513017" y="77788"/>
                  </a:lnTo>
                  <a:lnTo>
                    <a:pt x="554839" y="60100"/>
                  </a:lnTo>
                  <a:lnTo>
                    <a:pt x="597737" y="44555"/>
                  </a:lnTo>
                  <a:lnTo>
                    <a:pt x="641644" y="31219"/>
                  </a:lnTo>
                  <a:lnTo>
                    <a:pt x="686494" y="20157"/>
                  </a:lnTo>
                  <a:lnTo>
                    <a:pt x="732220" y="11438"/>
                  </a:lnTo>
                  <a:lnTo>
                    <a:pt x="778756" y="5128"/>
                  </a:lnTo>
                  <a:lnTo>
                    <a:pt x="826044" y="1293"/>
                  </a:lnTo>
                  <a:lnTo>
                    <a:pt x="873978" y="0"/>
                  </a:lnTo>
                  <a:lnTo>
                    <a:pt x="921936" y="1293"/>
                  </a:lnTo>
                  <a:lnTo>
                    <a:pt x="969211" y="5128"/>
                  </a:lnTo>
                  <a:lnTo>
                    <a:pt x="1015744" y="11439"/>
                  </a:lnTo>
                  <a:lnTo>
                    <a:pt x="1061469" y="20158"/>
                  </a:lnTo>
                  <a:lnTo>
                    <a:pt x="1106318" y="31219"/>
                  </a:lnTo>
                  <a:lnTo>
                    <a:pt x="1150224" y="44556"/>
                  </a:lnTo>
                  <a:lnTo>
                    <a:pt x="1193122" y="60102"/>
                  </a:lnTo>
                  <a:lnTo>
                    <a:pt x="1234943" y="77789"/>
                  </a:lnTo>
                  <a:lnTo>
                    <a:pt x="1275623" y="97552"/>
                  </a:lnTo>
                  <a:lnTo>
                    <a:pt x="1315093" y="119324"/>
                  </a:lnTo>
                  <a:lnTo>
                    <a:pt x="1353287" y="143038"/>
                  </a:lnTo>
                  <a:lnTo>
                    <a:pt x="1390139" y="168627"/>
                  </a:lnTo>
                  <a:lnTo>
                    <a:pt x="1425582" y="196026"/>
                  </a:lnTo>
                  <a:lnTo>
                    <a:pt x="1459550" y="225167"/>
                  </a:lnTo>
                  <a:lnTo>
                    <a:pt x="1491975" y="255983"/>
                  </a:lnTo>
                  <a:lnTo>
                    <a:pt x="1522791" y="288408"/>
                  </a:lnTo>
                  <a:lnTo>
                    <a:pt x="1551931" y="322376"/>
                  </a:lnTo>
                  <a:lnTo>
                    <a:pt x="1579330" y="357819"/>
                  </a:lnTo>
                  <a:lnTo>
                    <a:pt x="1604919" y="394671"/>
                  </a:lnTo>
                  <a:lnTo>
                    <a:pt x="1628633" y="432865"/>
                  </a:lnTo>
                  <a:lnTo>
                    <a:pt x="1650405" y="472336"/>
                  </a:lnTo>
                  <a:lnTo>
                    <a:pt x="1670168" y="513015"/>
                  </a:lnTo>
                  <a:lnTo>
                    <a:pt x="1687855" y="554837"/>
                  </a:lnTo>
                  <a:lnTo>
                    <a:pt x="1703401" y="597734"/>
                  </a:lnTo>
                  <a:lnTo>
                    <a:pt x="1716737" y="641641"/>
                  </a:lnTo>
                  <a:lnTo>
                    <a:pt x="1727799" y="686490"/>
                  </a:lnTo>
                  <a:lnTo>
                    <a:pt x="1736518" y="732215"/>
                  </a:lnTo>
                  <a:lnTo>
                    <a:pt x="1742828" y="778750"/>
                  </a:lnTo>
                  <a:lnTo>
                    <a:pt x="1746663" y="826026"/>
                  </a:lnTo>
                  <a:lnTo>
                    <a:pt x="1747957" y="873979"/>
                  </a:lnTo>
                  <a:close/>
                </a:path>
                <a:path w="1748155" h="1748154">
                  <a:moveTo>
                    <a:pt x="873978" y="1747956"/>
                  </a:moveTo>
                  <a:lnTo>
                    <a:pt x="826026" y="1746663"/>
                  </a:lnTo>
                  <a:lnTo>
                    <a:pt x="778749" y="1742828"/>
                  </a:lnTo>
                  <a:lnTo>
                    <a:pt x="732215" y="1736517"/>
                  </a:lnTo>
                  <a:lnTo>
                    <a:pt x="686489" y="1727798"/>
                  </a:lnTo>
                  <a:lnTo>
                    <a:pt x="641640" y="1716737"/>
                  </a:lnTo>
                  <a:lnTo>
                    <a:pt x="597734" y="1703400"/>
                  </a:lnTo>
                  <a:lnTo>
                    <a:pt x="554836" y="1687855"/>
                  </a:lnTo>
                  <a:lnTo>
                    <a:pt x="513014" y="1670167"/>
                  </a:lnTo>
                  <a:lnTo>
                    <a:pt x="472335" y="1650404"/>
                  </a:lnTo>
                  <a:lnTo>
                    <a:pt x="432865" y="1628633"/>
                  </a:lnTo>
                  <a:lnTo>
                    <a:pt x="394670" y="1604919"/>
                  </a:lnTo>
                  <a:lnTo>
                    <a:pt x="357818" y="1579329"/>
                  </a:lnTo>
                  <a:lnTo>
                    <a:pt x="322375" y="1551931"/>
                  </a:lnTo>
                  <a:lnTo>
                    <a:pt x="288407" y="1522790"/>
                  </a:lnTo>
                  <a:lnTo>
                    <a:pt x="255982" y="1491974"/>
                  </a:lnTo>
                  <a:lnTo>
                    <a:pt x="225166" y="1459549"/>
                  </a:lnTo>
                  <a:lnTo>
                    <a:pt x="196025" y="1425581"/>
                  </a:lnTo>
                  <a:lnTo>
                    <a:pt x="168627" y="1390138"/>
                  </a:lnTo>
                  <a:lnTo>
                    <a:pt x="143037" y="1353286"/>
                  </a:lnTo>
                  <a:lnTo>
                    <a:pt x="119323" y="1315092"/>
                  </a:lnTo>
                  <a:lnTo>
                    <a:pt x="97551" y="1275621"/>
                  </a:lnTo>
                  <a:lnTo>
                    <a:pt x="77788" y="1234942"/>
                  </a:lnTo>
                  <a:lnTo>
                    <a:pt x="60101" y="1193120"/>
                  </a:lnTo>
                  <a:lnTo>
                    <a:pt x="44556" y="1150223"/>
                  </a:lnTo>
                  <a:lnTo>
                    <a:pt x="31219" y="1106316"/>
                  </a:lnTo>
                  <a:lnTo>
                    <a:pt x="20158" y="1061467"/>
                  </a:lnTo>
                  <a:lnTo>
                    <a:pt x="11438" y="1015742"/>
                  </a:lnTo>
                  <a:lnTo>
                    <a:pt x="5128" y="969208"/>
                  </a:lnTo>
                  <a:lnTo>
                    <a:pt x="1293" y="921931"/>
                  </a:lnTo>
                  <a:lnTo>
                    <a:pt x="0" y="873978"/>
                  </a:lnTo>
                  <a:lnTo>
                    <a:pt x="1747957" y="873979"/>
                  </a:lnTo>
                  <a:lnTo>
                    <a:pt x="1746663" y="921931"/>
                  </a:lnTo>
                  <a:lnTo>
                    <a:pt x="1742828" y="969208"/>
                  </a:lnTo>
                  <a:lnTo>
                    <a:pt x="1736517" y="1015742"/>
                  </a:lnTo>
                  <a:lnTo>
                    <a:pt x="1727798" y="1061467"/>
                  </a:lnTo>
                  <a:lnTo>
                    <a:pt x="1716737" y="1106316"/>
                  </a:lnTo>
                  <a:lnTo>
                    <a:pt x="1703400" y="1150223"/>
                  </a:lnTo>
                  <a:lnTo>
                    <a:pt x="1687855" y="1193121"/>
                  </a:lnTo>
                  <a:lnTo>
                    <a:pt x="1670167" y="1234942"/>
                  </a:lnTo>
                  <a:lnTo>
                    <a:pt x="1650404" y="1275622"/>
                  </a:lnTo>
                  <a:lnTo>
                    <a:pt x="1628632" y="1315092"/>
                  </a:lnTo>
                  <a:lnTo>
                    <a:pt x="1604918" y="1353286"/>
                  </a:lnTo>
                  <a:lnTo>
                    <a:pt x="1579329" y="1390138"/>
                  </a:lnTo>
                  <a:lnTo>
                    <a:pt x="1551931" y="1425582"/>
                  </a:lnTo>
                  <a:lnTo>
                    <a:pt x="1522790" y="1459549"/>
                  </a:lnTo>
                  <a:lnTo>
                    <a:pt x="1491974" y="1491974"/>
                  </a:lnTo>
                  <a:lnTo>
                    <a:pt x="1459549" y="1522790"/>
                  </a:lnTo>
                  <a:lnTo>
                    <a:pt x="1425581" y="1551931"/>
                  </a:lnTo>
                  <a:lnTo>
                    <a:pt x="1390138" y="1579329"/>
                  </a:lnTo>
                  <a:lnTo>
                    <a:pt x="1353286" y="1604919"/>
                  </a:lnTo>
                  <a:lnTo>
                    <a:pt x="1315091" y="1628633"/>
                  </a:lnTo>
                  <a:lnTo>
                    <a:pt x="1275621" y="1650405"/>
                  </a:lnTo>
                  <a:lnTo>
                    <a:pt x="1234942" y="1670168"/>
                  </a:lnTo>
                  <a:lnTo>
                    <a:pt x="1193120" y="1687855"/>
                  </a:lnTo>
                  <a:lnTo>
                    <a:pt x="1150223" y="1703400"/>
                  </a:lnTo>
                  <a:lnTo>
                    <a:pt x="1106316" y="1716737"/>
                  </a:lnTo>
                  <a:lnTo>
                    <a:pt x="1061467" y="1727798"/>
                  </a:lnTo>
                  <a:lnTo>
                    <a:pt x="1015742" y="1736517"/>
                  </a:lnTo>
                  <a:lnTo>
                    <a:pt x="969208" y="1742828"/>
                  </a:lnTo>
                  <a:lnTo>
                    <a:pt x="921931" y="1746663"/>
                  </a:lnTo>
                  <a:lnTo>
                    <a:pt x="873978" y="1747956"/>
                  </a:lnTo>
                  <a:close/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0" name="object 30"/>
            <p:cNvSpPr/>
            <p:nvPr/>
          </p:nvSpPr>
          <p:spPr>
            <a:xfrm>
              <a:off x="1537812" y="4641553"/>
              <a:ext cx="822960" cy="822960"/>
            </a:xfrm>
            <a:custGeom>
              <a:rect l="l" t="t" r="r" b="b"/>
              <a:pathLst>
                <a:path w="822960" h="822960">
                  <a:moveTo>
                    <a:pt x="542530" y="133809"/>
                  </a:moveTo>
                  <a:lnTo>
                    <a:pt x="278572" y="133809"/>
                  </a:lnTo>
                  <a:lnTo>
                    <a:pt x="285906" y="130480"/>
                  </a:lnTo>
                  <a:lnTo>
                    <a:pt x="293305" y="127400"/>
                  </a:lnTo>
                  <a:lnTo>
                    <a:pt x="300795" y="124509"/>
                  </a:lnTo>
                  <a:lnTo>
                    <a:pt x="308404" y="121745"/>
                  </a:lnTo>
                  <a:lnTo>
                    <a:pt x="359248" y="0"/>
                  </a:lnTo>
                  <a:lnTo>
                    <a:pt x="462118" y="0"/>
                  </a:lnTo>
                  <a:lnTo>
                    <a:pt x="514247" y="122158"/>
                  </a:lnTo>
                  <a:lnTo>
                    <a:pt x="521578" y="124860"/>
                  </a:lnTo>
                  <a:lnTo>
                    <a:pt x="528803" y="127709"/>
                  </a:lnTo>
                  <a:lnTo>
                    <a:pt x="535931" y="130747"/>
                  </a:lnTo>
                  <a:lnTo>
                    <a:pt x="542530" y="133809"/>
                  </a:lnTo>
                  <a:close/>
                </a:path>
                <a:path w="822960" h="822960">
                  <a:moveTo>
                    <a:pt x="715891" y="134014"/>
                  </a:moveTo>
                  <a:lnTo>
                    <a:pt x="542972" y="134014"/>
                  </a:lnTo>
                  <a:lnTo>
                    <a:pt x="665439" y="83580"/>
                  </a:lnTo>
                  <a:lnTo>
                    <a:pt x="715891" y="134014"/>
                  </a:lnTo>
                  <a:close/>
                </a:path>
                <a:path w="822960" h="822960">
                  <a:moveTo>
                    <a:pt x="157418" y="739378"/>
                  </a:moveTo>
                  <a:lnTo>
                    <a:pt x="84688" y="666648"/>
                  </a:lnTo>
                  <a:lnTo>
                    <a:pt x="133601" y="544697"/>
                  </a:lnTo>
                  <a:lnTo>
                    <a:pt x="130136" y="537192"/>
                  </a:lnTo>
                  <a:lnTo>
                    <a:pt x="126921" y="529603"/>
                  </a:lnTo>
                  <a:lnTo>
                    <a:pt x="123819" y="521678"/>
                  </a:lnTo>
                  <a:lnTo>
                    <a:pt x="121051" y="514144"/>
                  </a:lnTo>
                  <a:lnTo>
                    <a:pt x="0" y="463711"/>
                  </a:lnTo>
                  <a:lnTo>
                    <a:pt x="0" y="360841"/>
                  </a:lnTo>
                  <a:lnTo>
                    <a:pt x="120949" y="309125"/>
                  </a:lnTo>
                  <a:lnTo>
                    <a:pt x="123791" y="301335"/>
                  </a:lnTo>
                  <a:lnTo>
                    <a:pt x="126771" y="293655"/>
                  </a:lnTo>
                  <a:lnTo>
                    <a:pt x="129958" y="286072"/>
                  </a:lnTo>
                  <a:lnTo>
                    <a:pt x="133423" y="278572"/>
                  </a:lnTo>
                  <a:lnTo>
                    <a:pt x="83581" y="157417"/>
                  </a:lnTo>
                  <a:lnTo>
                    <a:pt x="156311" y="84688"/>
                  </a:lnTo>
                  <a:lnTo>
                    <a:pt x="278572" y="133809"/>
                  </a:lnTo>
                  <a:lnTo>
                    <a:pt x="542530" y="133809"/>
                  </a:lnTo>
                  <a:lnTo>
                    <a:pt x="542972" y="134014"/>
                  </a:lnTo>
                  <a:lnTo>
                    <a:pt x="715891" y="134014"/>
                  </a:lnTo>
                  <a:lnTo>
                    <a:pt x="738196" y="156311"/>
                  </a:lnTo>
                  <a:lnTo>
                    <a:pt x="697681" y="257175"/>
                  </a:lnTo>
                  <a:lnTo>
                    <a:pt x="410683" y="257175"/>
                  </a:lnTo>
                  <a:lnTo>
                    <a:pt x="361927" y="265045"/>
                  </a:lnTo>
                  <a:lnTo>
                    <a:pt x="319571" y="286959"/>
                  </a:lnTo>
                  <a:lnTo>
                    <a:pt x="286162" y="320368"/>
                  </a:lnTo>
                  <a:lnTo>
                    <a:pt x="264249" y="362724"/>
                  </a:lnTo>
                  <a:lnTo>
                    <a:pt x="256378" y="411479"/>
                  </a:lnTo>
                  <a:lnTo>
                    <a:pt x="264249" y="460235"/>
                  </a:lnTo>
                  <a:lnTo>
                    <a:pt x="286162" y="502591"/>
                  </a:lnTo>
                  <a:lnTo>
                    <a:pt x="319571" y="536000"/>
                  </a:lnTo>
                  <a:lnTo>
                    <a:pt x="361927" y="557914"/>
                  </a:lnTo>
                  <a:lnTo>
                    <a:pt x="410683" y="565784"/>
                  </a:lnTo>
                  <a:lnTo>
                    <a:pt x="698240" y="565784"/>
                  </a:lnTo>
                  <a:lnTo>
                    <a:pt x="739351" y="665439"/>
                  </a:lnTo>
                  <a:lnTo>
                    <a:pt x="716051" y="688740"/>
                  </a:lnTo>
                  <a:lnTo>
                    <a:pt x="543256" y="688740"/>
                  </a:lnTo>
                  <a:lnTo>
                    <a:pt x="541907" y="689358"/>
                  </a:lnTo>
                  <a:lnTo>
                    <a:pt x="278880" y="689358"/>
                  </a:lnTo>
                  <a:lnTo>
                    <a:pt x="157418" y="739378"/>
                  </a:lnTo>
                  <a:close/>
                </a:path>
                <a:path w="822960" h="822960">
                  <a:moveTo>
                    <a:pt x="698240" y="565784"/>
                  </a:moveTo>
                  <a:lnTo>
                    <a:pt x="410683" y="565784"/>
                  </a:lnTo>
                  <a:lnTo>
                    <a:pt x="459439" y="557914"/>
                  </a:lnTo>
                  <a:lnTo>
                    <a:pt x="501795" y="536000"/>
                  </a:lnTo>
                  <a:lnTo>
                    <a:pt x="535204" y="502591"/>
                  </a:lnTo>
                  <a:lnTo>
                    <a:pt x="557117" y="460235"/>
                  </a:lnTo>
                  <a:lnTo>
                    <a:pt x="564988" y="411479"/>
                  </a:lnTo>
                  <a:lnTo>
                    <a:pt x="557117" y="362724"/>
                  </a:lnTo>
                  <a:lnTo>
                    <a:pt x="535204" y="320368"/>
                  </a:lnTo>
                  <a:lnTo>
                    <a:pt x="501795" y="286959"/>
                  </a:lnTo>
                  <a:lnTo>
                    <a:pt x="459439" y="265045"/>
                  </a:lnTo>
                  <a:lnTo>
                    <a:pt x="410683" y="257175"/>
                  </a:lnTo>
                  <a:lnTo>
                    <a:pt x="697681" y="257175"/>
                  </a:lnTo>
                  <a:lnTo>
                    <a:pt x="688559" y="279884"/>
                  </a:lnTo>
                  <a:lnTo>
                    <a:pt x="691806" y="286959"/>
                  </a:lnTo>
                  <a:lnTo>
                    <a:pt x="694658" y="293767"/>
                  </a:lnTo>
                  <a:lnTo>
                    <a:pt x="697395" y="300841"/>
                  </a:lnTo>
                  <a:lnTo>
                    <a:pt x="700004" y="308018"/>
                  </a:lnTo>
                  <a:lnTo>
                    <a:pt x="822959" y="359248"/>
                  </a:lnTo>
                  <a:lnTo>
                    <a:pt x="822959" y="462118"/>
                  </a:lnTo>
                  <a:lnTo>
                    <a:pt x="699977" y="514555"/>
                  </a:lnTo>
                  <a:lnTo>
                    <a:pt x="697289" y="521923"/>
                  </a:lnTo>
                  <a:lnTo>
                    <a:pt x="694684" y="528738"/>
                  </a:lnTo>
                  <a:lnTo>
                    <a:pt x="691700" y="536000"/>
                  </a:lnTo>
                  <a:lnTo>
                    <a:pt x="688713" y="542691"/>
                  </a:lnTo>
                  <a:lnTo>
                    <a:pt x="698240" y="565784"/>
                  </a:lnTo>
                  <a:close/>
                </a:path>
                <a:path w="822960" h="822960">
                  <a:moveTo>
                    <a:pt x="666624" y="738169"/>
                  </a:moveTo>
                  <a:lnTo>
                    <a:pt x="543256" y="688740"/>
                  </a:lnTo>
                  <a:lnTo>
                    <a:pt x="716051" y="688740"/>
                  </a:lnTo>
                  <a:lnTo>
                    <a:pt x="666624" y="738169"/>
                  </a:lnTo>
                  <a:close/>
                </a:path>
                <a:path w="822960" h="822960">
                  <a:moveTo>
                    <a:pt x="463711" y="822959"/>
                  </a:moveTo>
                  <a:lnTo>
                    <a:pt x="360841" y="822959"/>
                  </a:lnTo>
                  <a:lnTo>
                    <a:pt x="308815" y="701214"/>
                  </a:lnTo>
                  <a:lnTo>
                    <a:pt x="301190" y="698526"/>
                  </a:lnTo>
                  <a:lnTo>
                    <a:pt x="293664" y="695700"/>
                  </a:lnTo>
                  <a:lnTo>
                    <a:pt x="286230" y="692667"/>
                  </a:lnTo>
                  <a:lnTo>
                    <a:pt x="278880" y="689358"/>
                  </a:lnTo>
                  <a:lnTo>
                    <a:pt x="541907" y="689358"/>
                  </a:lnTo>
                  <a:lnTo>
                    <a:pt x="536260" y="691948"/>
                  </a:lnTo>
                  <a:lnTo>
                    <a:pt x="529138" y="694966"/>
                  </a:lnTo>
                  <a:lnTo>
                    <a:pt x="521919" y="697835"/>
                  </a:lnTo>
                  <a:lnTo>
                    <a:pt x="514633" y="700595"/>
                  </a:lnTo>
                  <a:lnTo>
                    <a:pt x="463711" y="822959"/>
                  </a:lnTo>
                  <a:close/>
                </a:path>
              </a:pathLst>
            </a:custGeom>
            <a:solidFill>
              <a:srgbClr val="FCFBFB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31" name="object 31"/>
          <p:cNvGrpSpPr/>
          <p:nvPr/>
        </p:nvGrpSpPr>
        <p:grpSpPr>
          <a:xfrm>
            <a:off x="1075312" y="1789317"/>
            <a:ext cx="1748155" cy="1748155"/>
            <a:chOff x="1075312" y="1789317"/>
            <a:chExt cx="1748155" cy="1748155"/>
          </a:xfrm>
        </p:grpSpPr>
        <p:sp>
          <p:nvSpPr>
            <p:cNvPr id="32" name="object 32"/>
            <p:cNvSpPr/>
            <p:nvPr/>
          </p:nvSpPr>
          <p:spPr>
            <a:xfrm>
              <a:off x="1075312" y="1789317"/>
              <a:ext cx="1748155" cy="1748155"/>
            </a:xfrm>
            <a:custGeom>
              <a:rect l="l" t="t" r="r" b="b"/>
              <a:pathLst>
                <a:path w="1748155" h="1748154">
                  <a:moveTo>
                    <a:pt x="873977" y="0"/>
                  </a:moveTo>
                  <a:close/>
                </a:path>
                <a:path w="1748155" h="1748154">
                  <a:moveTo>
                    <a:pt x="1747956" y="873979"/>
                  </a:moveTo>
                  <a:lnTo>
                    <a:pt x="1" y="873979"/>
                  </a:lnTo>
                  <a:lnTo>
                    <a:pt x="1294" y="826025"/>
                  </a:lnTo>
                  <a:lnTo>
                    <a:pt x="5129" y="778748"/>
                  </a:lnTo>
                  <a:lnTo>
                    <a:pt x="11440" y="732214"/>
                  </a:lnTo>
                  <a:lnTo>
                    <a:pt x="20159" y="686488"/>
                  </a:lnTo>
                  <a:lnTo>
                    <a:pt x="31220" y="641639"/>
                  </a:lnTo>
                  <a:lnTo>
                    <a:pt x="44557" y="597732"/>
                  </a:lnTo>
                  <a:lnTo>
                    <a:pt x="60102" y="554835"/>
                  </a:lnTo>
                  <a:lnTo>
                    <a:pt x="77790" y="513013"/>
                  </a:lnTo>
                  <a:lnTo>
                    <a:pt x="97553" y="472334"/>
                  </a:lnTo>
                  <a:lnTo>
                    <a:pt x="119325" y="432863"/>
                  </a:lnTo>
                  <a:lnTo>
                    <a:pt x="143039" y="394669"/>
                  </a:lnTo>
                  <a:lnTo>
                    <a:pt x="168628" y="357817"/>
                  </a:lnTo>
                  <a:lnTo>
                    <a:pt x="196027" y="322374"/>
                  </a:lnTo>
                  <a:lnTo>
                    <a:pt x="225168" y="288406"/>
                  </a:lnTo>
                  <a:lnTo>
                    <a:pt x="255984" y="255981"/>
                  </a:lnTo>
                  <a:lnTo>
                    <a:pt x="288409" y="225165"/>
                  </a:lnTo>
                  <a:lnTo>
                    <a:pt x="322377" y="196024"/>
                  </a:lnTo>
                  <a:lnTo>
                    <a:pt x="357820" y="168626"/>
                  </a:lnTo>
                  <a:lnTo>
                    <a:pt x="394672" y="143036"/>
                  </a:lnTo>
                  <a:lnTo>
                    <a:pt x="432867" y="119323"/>
                  </a:lnTo>
                  <a:lnTo>
                    <a:pt x="472337" y="97551"/>
                  </a:lnTo>
                  <a:lnTo>
                    <a:pt x="513016" y="77788"/>
                  </a:lnTo>
                  <a:lnTo>
                    <a:pt x="554838" y="60100"/>
                  </a:lnTo>
                  <a:lnTo>
                    <a:pt x="597736" y="44555"/>
                  </a:lnTo>
                  <a:lnTo>
                    <a:pt x="641642" y="31218"/>
                  </a:lnTo>
                  <a:lnTo>
                    <a:pt x="686492" y="20157"/>
                  </a:lnTo>
                  <a:lnTo>
                    <a:pt x="732217" y="11438"/>
                  </a:lnTo>
                  <a:lnTo>
                    <a:pt x="778751" y="5128"/>
                  </a:lnTo>
                  <a:lnTo>
                    <a:pt x="826030" y="1293"/>
                  </a:lnTo>
                  <a:lnTo>
                    <a:pt x="873977" y="0"/>
                  </a:lnTo>
                  <a:lnTo>
                    <a:pt x="921931" y="1293"/>
                  </a:lnTo>
                  <a:lnTo>
                    <a:pt x="969208" y="5128"/>
                  </a:lnTo>
                  <a:lnTo>
                    <a:pt x="1015742" y="11439"/>
                  </a:lnTo>
                  <a:lnTo>
                    <a:pt x="1061467" y="20158"/>
                  </a:lnTo>
                  <a:lnTo>
                    <a:pt x="1106317" y="31219"/>
                  </a:lnTo>
                  <a:lnTo>
                    <a:pt x="1150223" y="44556"/>
                  </a:lnTo>
                  <a:lnTo>
                    <a:pt x="1193121" y="60101"/>
                  </a:lnTo>
                  <a:lnTo>
                    <a:pt x="1234943" y="77789"/>
                  </a:lnTo>
                  <a:lnTo>
                    <a:pt x="1275622" y="97552"/>
                  </a:lnTo>
                  <a:lnTo>
                    <a:pt x="1315092" y="119324"/>
                  </a:lnTo>
                  <a:lnTo>
                    <a:pt x="1353287" y="143038"/>
                  </a:lnTo>
                  <a:lnTo>
                    <a:pt x="1390139" y="168627"/>
                  </a:lnTo>
                  <a:lnTo>
                    <a:pt x="1425582" y="196025"/>
                  </a:lnTo>
                  <a:lnTo>
                    <a:pt x="1459549" y="225166"/>
                  </a:lnTo>
                  <a:lnTo>
                    <a:pt x="1491974" y="255982"/>
                  </a:lnTo>
                  <a:lnTo>
                    <a:pt x="1522791" y="288408"/>
                  </a:lnTo>
                  <a:lnTo>
                    <a:pt x="1551931" y="322375"/>
                  </a:lnTo>
                  <a:lnTo>
                    <a:pt x="1579330" y="357818"/>
                  </a:lnTo>
                  <a:lnTo>
                    <a:pt x="1604919" y="394670"/>
                  </a:lnTo>
                  <a:lnTo>
                    <a:pt x="1628633" y="432865"/>
                  </a:lnTo>
                  <a:lnTo>
                    <a:pt x="1650405" y="472335"/>
                  </a:lnTo>
                  <a:lnTo>
                    <a:pt x="1670168" y="513014"/>
                  </a:lnTo>
                  <a:lnTo>
                    <a:pt x="1687855" y="554836"/>
                  </a:lnTo>
                  <a:lnTo>
                    <a:pt x="1703401" y="597734"/>
                  </a:lnTo>
                  <a:lnTo>
                    <a:pt x="1716737" y="641640"/>
                  </a:lnTo>
                  <a:lnTo>
                    <a:pt x="1727798" y="686490"/>
                  </a:lnTo>
                  <a:lnTo>
                    <a:pt x="1736518" y="732215"/>
                  </a:lnTo>
                  <a:lnTo>
                    <a:pt x="1742828" y="778749"/>
                  </a:lnTo>
                  <a:lnTo>
                    <a:pt x="1746663" y="826026"/>
                  </a:lnTo>
                  <a:lnTo>
                    <a:pt x="1747956" y="873979"/>
                  </a:lnTo>
                  <a:close/>
                </a:path>
                <a:path w="1748155" h="1748154">
                  <a:moveTo>
                    <a:pt x="873978" y="1747956"/>
                  </a:moveTo>
                  <a:lnTo>
                    <a:pt x="826026" y="1746663"/>
                  </a:lnTo>
                  <a:lnTo>
                    <a:pt x="778749" y="1742828"/>
                  </a:lnTo>
                  <a:lnTo>
                    <a:pt x="732215" y="1736517"/>
                  </a:lnTo>
                  <a:lnTo>
                    <a:pt x="686489" y="1727798"/>
                  </a:lnTo>
                  <a:lnTo>
                    <a:pt x="641640" y="1716737"/>
                  </a:lnTo>
                  <a:lnTo>
                    <a:pt x="597734" y="1703400"/>
                  </a:lnTo>
                  <a:lnTo>
                    <a:pt x="554836" y="1687855"/>
                  </a:lnTo>
                  <a:lnTo>
                    <a:pt x="513014" y="1670167"/>
                  </a:lnTo>
                  <a:lnTo>
                    <a:pt x="472335" y="1650404"/>
                  </a:lnTo>
                  <a:lnTo>
                    <a:pt x="432865" y="1628633"/>
                  </a:lnTo>
                  <a:lnTo>
                    <a:pt x="394670" y="1604919"/>
                  </a:lnTo>
                  <a:lnTo>
                    <a:pt x="357818" y="1579329"/>
                  </a:lnTo>
                  <a:lnTo>
                    <a:pt x="322375" y="1551931"/>
                  </a:lnTo>
                  <a:lnTo>
                    <a:pt x="288407" y="1522790"/>
                  </a:lnTo>
                  <a:lnTo>
                    <a:pt x="255982" y="1491974"/>
                  </a:lnTo>
                  <a:lnTo>
                    <a:pt x="225166" y="1459549"/>
                  </a:lnTo>
                  <a:lnTo>
                    <a:pt x="196025" y="1425581"/>
                  </a:lnTo>
                  <a:lnTo>
                    <a:pt x="168627" y="1390138"/>
                  </a:lnTo>
                  <a:lnTo>
                    <a:pt x="143037" y="1353286"/>
                  </a:lnTo>
                  <a:lnTo>
                    <a:pt x="119323" y="1315092"/>
                  </a:lnTo>
                  <a:lnTo>
                    <a:pt x="97552" y="1275621"/>
                  </a:lnTo>
                  <a:lnTo>
                    <a:pt x="77789" y="1234942"/>
                  </a:lnTo>
                  <a:lnTo>
                    <a:pt x="60101" y="1193120"/>
                  </a:lnTo>
                  <a:lnTo>
                    <a:pt x="44556" y="1150223"/>
                  </a:lnTo>
                  <a:lnTo>
                    <a:pt x="31219" y="1106316"/>
                  </a:lnTo>
                  <a:lnTo>
                    <a:pt x="20158" y="1061467"/>
                  </a:lnTo>
                  <a:lnTo>
                    <a:pt x="11438" y="1015742"/>
                  </a:lnTo>
                  <a:lnTo>
                    <a:pt x="5128" y="969207"/>
                  </a:lnTo>
                  <a:lnTo>
                    <a:pt x="1293" y="921931"/>
                  </a:lnTo>
                  <a:lnTo>
                    <a:pt x="0" y="873978"/>
                  </a:lnTo>
                  <a:lnTo>
                    <a:pt x="1747956" y="873979"/>
                  </a:lnTo>
                  <a:lnTo>
                    <a:pt x="1746663" y="921931"/>
                  </a:lnTo>
                  <a:lnTo>
                    <a:pt x="1742828" y="969208"/>
                  </a:lnTo>
                  <a:lnTo>
                    <a:pt x="1736517" y="1015742"/>
                  </a:lnTo>
                  <a:lnTo>
                    <a:pt x="1727798" y="1061467"/>
                  </a:lnTo>
                  <a:lnTo>
                    <a:pt x="1716737" y="1106316"/>
                  </a:lnTo>
                  <a:lnTo>
                    <a:pt x="1703400" y="1150223"/>
                  </a:lnTo>
                  <a:lnTo>
                    <a:pt x="1687855" y="1193120"/>
                  </a:lnTo>
                  <a:lnTo>
                    <a:pt x="1670167" y="1234942"/>
                  </a:lnTo>
                  <a:lnTo>
                    <a:pt x="1650404" y="1275622"/>
                  </a:lnTo>
                  <a:lnTo>
                    <a:pt x="1628632" y="1315092"/>
                  </a:lnTo>
                  <a:lnTo>
                    <a:pt x="1604919" y="1353286"/>
                  </a:lnTo>
                  <a:lnTo>
                    <a:pt x="1579329" y="1390138"/>
                  </a:lnTo>
                  <a:lnTo>
                    <a:pt x="1551931" y="1425581"/>
                  </a:lnTo>
                  <a:lnTo>
                    <a:pt x="1522790" y="1459549"/>
                  </a:lnTo>
                  <a:lnTo>
                    <a:pt x="1491974" y="1491974"/>
                  </a:lnTo>
                  <a:lnTo>
                    <a:pt x="1459549" y="1522790"/>
                  </a:lnTo>
                  <a:lnTo>
                    <a:pt x="1425581" y="1551931"/>
                  </a:lnTo>
                  <a:lnTo>
                    <a:pt x="1390138" y="1579329"/>
                  </a:lnTo>
                  <a:lnTo>
                    <a:pt x="1353286" y="1604919"/>
                  </a:lnTo>
                  <a:lnTo>
                    <a:pt x="1315091" y="1628633"/>
                  </a:lnTo>
                  <a:lnTo>
                    <a:pt x="1275621" y="1650404"/>
                  </a:lnTo>
                  <a:lnTo>
                    <a:pt x="1234942" y="1670167"/>
                  </a:lnTo>
                  <a:lnTo>
                    <a:pt x="1193120" y="1687855"/>
                  </a:lnTo>
                  <a:lnTo>
                    <a:pt x="1150223" y="1703400"/>
                  </a:lnTo>
                  <a:lnTo>
                    <a:pt x="1106316" y="1716737"/>
                  </a:lnTo>
                  <a:lnTo>
                    <a:pt x="1061467" y="1727798"/>
                  </a:lnTo>
                  <a:lnTo>
                    <a:pt x="1015742" y="1736517"/>
                  </a:lnTo>
                  <a:lnTo>
                    <a:pt x="969208" y="1742828"/>
                  </a:lnTo>
                  <a:lnTo>
                    <a:pt x="921931" y="1746663"/>
                  </a:lnTo>
                  <a:lnTo>
                    <a:pt x="873978" y="1747956"/>
                  </a:lnTo>
                  <a:close/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3" name="object 33"/>
            <p:cNvSpPr/>
            <p:nvPr/>
          </p:nvSpPr>
          <p:spPr>
            <a:xfrm>
              <a:off x="1537812" y="2251817"/>
              <a:ext cx="822960" cy="822960"/>
            </a:xfrm>
            <a:custGeom>
              <a:rect l="l" t="t" r="r" b="b"/>
              <a:pathLst>
                <a:path w="822960" h="822960">
                  <a:moveTo>
                    <a:pt x="822959" y="329184"/>
                  </a:moveTo>
                  <a:lnTo>
                    <a:pt x="0" y="329184"/>
                  </a:lnTo>
                  <a:lnTo>
                    <a:pt x="0" y="246888"/>
                  </a:lnTo>
                  <a:lnTo>
                    <a:pt x="411480" y="0"/>
                  </a:lnTo>
                  <a:lnTo>
                    <a:pt x="822959" y="246888"/>
                  </a:lnTo>
                  <a:lnTo>
                    <a:pt x="822959" y="329184"/>
                  </a:lnTo>
                  <a:close/>
                </a:path>
                <a:path w="822960" h="822960">
                  <a:moveTo>
                    <a:pt x="740663" y="740664"/>
                  </a:moveTo>
                  <a:lnTo>
                    <a:pt x="82295" y="740664"/>
                  </a:lnTo>
                  <a:lnTo>
                    <a:pt x="82295" y="329184"/>
                  </a:lnTo>
                  <a:lnTo>
                    <a:pt x="246887" y="329184"/>
                  </a:lnTo>
                  <a:lnTo>
                    <a:pt x="246887" y="658368"/>
                  </a:lnTo>
                  <a:lnTo>
                    <a:pt x="740663" y="658368"/>
                  </a:lnTo>
                  <a:lnTo>
                    <a:pt x="740663" y="740664"/>
                  </a:lnTo>
                  <a:close/>
                </a:path>
                <a:path w="822960" h="822960">
                  <a:moveTo>
                    <a:pt x="493775" y="658368"/>
                  </a:moveTo>
                  <a:lnTo>
                    <a:pt x="329184" y="658368"/>
                  </a:lnTo>
                  <a:lnTo>
                    <a:pt x="329184" y="329184"/>
                  </a:lnTo>
                  <a:lnTo>
                    <a:pt x="493775" y="329184"/>
                  </a:lnTo>
                  <a:lnTo>
                    <a:pt x="493775" y="658368"/>
                  </a:lnTo>
                  <a:close/>
                </a:path>
                <a:path w="822960" h="822960">
                  <a:moveTo>
                    <a:pt x="740663" y="658368"/>
                  </a:moveTo>
                  <a:lnTo>
                    <a:pt x="576072" y="658368"/>
                  </a:lnTo>
                  <a:lnTo>
                    <a:pt x="576072" y="329184"/>
                  </a:lnTo>
                  <a:lnTo>
                    <a:pt x="740663" y="329184"/>
                  </a:lnTo>
                  <a:lnTo>
                    <a:pt x="740663" y="658368"/>
                  </a:lnTo>
                  <a:close/>
                </a:path>
                <a:path w="822960" h="822960">
                  <a:moveTo>
                    <a:pt x="822959" y="822960"/>
                  </a:moveTo>
                  <a:lnTo>
                    <a:pt x="0" y="822960"/>
                  </a:lnTo>
                  <a:lnTo>
                    <a:pt x="0" y="740664"/>
                  </a:lnTo>
                  <a:lnTo>
                    <a:pt x="822959" y="740664"/>
                  </a:lnTo>
                  <a:lnTo>
                    <a:pt x="822959" y="822960"/>
                  </a:lnTo>
                  <a:close/>
                </a:path>
              </a:pathLst>
            </a:custGeom>
            <a:solidFill>
              <a:srgbClr val="FCFBFB"/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97253" y="5955115"/>
            <a:ext cx="10995025" cy="123189"/>
            <a:chOff x="1197253" y="5955115"/>
            <a:chExt cx="10995025" cy="123189"/>
          </a:xfrm>
        </p:grpSpPr>
        <p:sp>
          <p:nvSpPr>
            <p:cNvPr id="3" name="object 3"/>
            <p:cNvSpPr/>
            <p:nvPr/>
          </p:nvSpPr>
          <p:spPr>
            <a:xfrm>
              <a:off x="1250166" y="5955115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7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7" y="0"/>
                  </a:lnTo>
                  <a:lnTo>
                    <a:pt x="701467" y="122997"/>
                  </a:lnTo>
                  <a:close/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97253" y="5955115"/>
              <a:ext cx="122997" cy="12299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880005" y="5955115"/>
              <a:ext cx="122997" cy="122998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10240366" y="0"/>
                  </a:moveTo>
                  <a:lnTo>
                    <a:pt x="0" y="0"/>
                  </a:lnTo>
                  <a:lnTo>
                    <a:pt x="10240366" y="0"/>
                  </a:lnTo>
                  <a:close/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0" y="0"/>
                  </a:moveTo>
                  <a:lnTo>
                    <a:pt x="10240366" y="0"/>
                  </a:lnTo>
                </a:path>
              </a:pathLst>
            </a:custGeom>
            <a:ln w="14287">
              <a:solidFill>
                <a:srgbClr val="59AE93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3685818" y="1429485"/>
            <a:ext cx="7569200" cy="89281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59AE93"/>
                </a:solidFill>
                <a:latin typeface="微软雅黑"/>
                <a:cs typeface="微软雅黑"/>
              </a:rPr>
              <a:t>总结</a:t>
            </a:r>
            <a:r>
              <a:rPr sz="2300" b="1" spc="-50">
                <a:solidFill>
                  <a:srgbClr val="59AE93"/>
                </a:solidFill>
                <a:latin typeface="微软雅黑"/>
                <a:cs typeface="微软雅黑"/>
              </a:rPr>
              <a:t>词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895"/>
              </a:spcBef>
            </a:pPr>
            <a:r>
              <a:rPr sz="1350" spc="-5">
                <a:latin typeface="微软雅黑"/>
                <a:cs typeface="微软雅黑"/>
              </a:rPr>
              <a:t>贷款业务管理是信贷系统的主要功能之一，它涉及到贷款申请、审批、发放和回收等全过程的管理。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308379" y="3977612"/>
            <a:ext cx="7569200" cy="151003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59AE93"/>
                </a:solidFill>
                <a:latin typeface="微软雅黑"/>
                <a:cs typeface="微软雅黑"/>
              </a:rPr>
              <a:t>详细描</a:t>
            </a:r>
            <a:r>
              <a:rPr sz="2300" b="1" spc="-50">
                <a:solidFill>
                  <a:srgbClr val="59AE93"/>
                </a:solidFill>
                <a:latin typeface="微软雅黑"/>
                <a:cs typeface="微软雅黑"/>
              </a:rPr>
              <a:t>述</a:t>
            </a:r>
            <a:endParaRPr sz="23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85"/>
              </a:spcBef>
            </a:pPr>
            <a:r>
              <a:rPr sz="1350" spc="-5">
                <a:latin typeface="微软雅黑"/>
                <a:cs typeface="微软雅黑"/>
              </a:rPr>
              <a:t>信贷系统需要提供贷款业务管理的全流程服务，包括贷款申请的受理、审批、合同签订、放款和还款等环节。系统需要设置相应的业务流程和操作规范，以确保贷款业务的合规性和风险控制。同时，系统还需要提供相应的报表和数据分析功能，以便于对贷款业务进行监控和管理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3499344" y="3306001"/>
            <a:ext cx="8693150" cy="123189"/>
            <a:chOff x="3499344" y="3306001"/>
            <a:chExt cx="8693150" cy="123189"/>
          </a:xfrm>
        </p:grpSpPr>
        <p:sp>
          <p:nvSpPr>
            <p:cNvPr id="11" name="object 11"/>
            <p:cNvSpPr/>
            <p:nvPr/>
          </p:nvSpPr>
          <p:spPr>
            <a:xfrm>
              <a:off x="3552256" y="3306002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7"/>
                  </a:lnTo>
                  <a:close/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499344" y="3306001"/>
              <a:ext cx="122998" cy="12299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182095" y="3306001"/>
              <a:ext cx="122998" cy="12299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7938275" y="0"/>
                  </a:moveTo>
                  <a:lnTo>
                    <a:pt x="0" y="0"/>
                  </a:lnTo>
                  <a:lnTo>
                    <a:pt x="7938275" y="0"/>
                  </a:lnTo>
                  <a:close/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0" y="0"/>
                  </a:moveTo>
                  <a:lnTo>
                    <a:pt x="7938275" y="0"/>
                  </a:lnTo>
                </a:path>
              </a:pathLst>
            </a:custGeom>
            <a:ln w="14287">
              <a:solidFill>
                <a:srgbClr val="59AE93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597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信贷系统中的贷款业务管理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6185765" y="1751286"/>
            <a:ext cx="5243195" cy="4234815"/>
          </a:xfrm>
          <a:custGeom>
            <a:rect l="l" t="t" r="r" b="b"/>
            <a:pathLst>
              <a:path w="5243195" h="4234815">
                <a:moveTo>
                  <a:pt x="705757" y="4234459"/>
                </a:moveTo>
                <a:lnTo>
                  <a:pt x="657436" y="4232830"/>
                </a:lnTo>
                <a:lnTo>
                  <a:pt x="609990" y="4228016"/>
                </a:lnTo>
                <a:lnTo>
                  <a:pt x="563522" y="4220120"/>
                </a:lnTo>
                <a:lnTo>
                  <a:pt x="518138" y="4209248"/>
                </a:lnTo>
                <a:lnTo>
                  <a:pt x="473944" y="4195505"/>
                </a:lnTo>
                <a:lnTo>
                  <a:pt x="431044" y="4178997"/>
                </a:lnTo>
                <a:lnTo>
                  <a:pt x="389543" y="4159827"/>
                </a:lnTo>
                <a:lnTo>
                  <a:pt x="349547" y="4138102"/>
                </a:lnTo>
                <a:lnTo>
                  <a:pt x="311161" y="4113926"/>
                </a:lnTo>
                <a:lnTo>
                  <a:pt x="274489" y="4087405"/>
                </a:lnTo>
                <a:lnTo>
                  <a:pt x="239638" y="4058644"/>
                </a:lnTo>
                <a:lnTo>
                  <a:pt x="206711" y="4027747"/>
                </a:lnTo>
                <a:lnTo>
                  <a:pt x="175814" y="3994820"/>
                </a:lnTo>
                <a:lnTo>
                  <a:pt x="147053" y="3959968"/>
                </a:lnTo>
                <a:lnTo>
                  <a:pt x="120532" y="3923297"/>
                </a:lnTo>
                <a:lnTo>
                  <a:pt x="96356" y="3884910"/>
                </a:lnTo>
                <a:lnTo>
                  <a:pt x="74631" y="3844914"/>
                </a:lnTo>
                <a:lnTo>
                  <a:pt x="55462" y="3803414"/>
                </a:lnTo>
                <a:lnTo>
                  <a:pt x="38953" y="3760514"/>
                </a:lnTo>
                <a:lnTo>
                  <a:pt x="25210" y="3716319"/>
                </a:lnTo>
                <a:lnTo>
                  <a:pt x="14338" y="3670936"/>
                </a:lnTo>
                <a:lnTo>
                  <a:pt x="6443" y="3624468"/>
                </a:lnTo>
                <a:lnTo>
                  <a:pt x="1628" y="3577022"/>
                </a:lnTo>
                <a:lnTo>
                  <a:pt x="0" y="3528702"/>
                </a:lnTo>
                <a:lnTo>
                  <a:pt x="0" y="705757"/>
                </a:lnTo>
                <a:lnTo>
                  <a:pt x="1628" y="657436"/>
                </a:lnTo>
                <a:lnTo>
                  <a:pt x="6442" y="609989"/>
                </a:lnTo>
                <a:lnTo>
                  <a:pt x="14338" y="563522"/>
                </a:lnTo>
                <a:lnTo>
                  <a:pt x="25210" y="518138"/>
                </a:lnTo>
                <a:lnTo>
                  <a:pt x="38953" y="473944"/>
                </a:lnTo>
                <a:lnTo>
                  <a:pt x="55462" y="431044"/>
                </a:lnTo>
                <a:lnTo>
                  <a:pt x="74631" y="389543"/>
                </a:lnTo>
                <a:lnTo>
                  <a:pt x="96357" y="349547"/>
                </a:lnTo>
                <a:lnTo>
                  <a:pt x="120532" y="311161"/>
                </a:lnTo>
                <a:lnTo>
                  <a:pt x="147054" y="274489"/>
                </a:lnTo>
                <a:lnTo>
                  <a:pt x="175815" y="239637"/>
                </a:lnTo>
                <a:lnTo>
                  <a:pt x="206712" y="206710"/>
                </a:lnTo>
                <a:lnTo>
                  <a:pt x="239639" y="175814"/>
                </a:lnTo>
                <a:lnTo>
                  <a:pt x="274491" y="147052"/>
                </a:lnTo>
                <a:lnTo>
                  <a:pt x="311162" y="120531"/>
                </a:lnTo>
                <a:lnTo>
                  <a:pt x="349549" y="96356"/>
                </a:lnTo>
                <a:lnTo>
                  <a:pt x="389545" y="74631"/>
                </a:lnTo>
                <a:lnTo>
                  <a:pt x="431045" y="55461"/>
                </a:lnTo>
                <a:lnTo>
                  <a:pt x="473945" y="38953"/>
                </a:lnTo>
                <a:lnTo>
                  <a:pt x="518139" y="25210"/>
                </a:lnTo>
                <a:lnTo>
                  <a:pt x="563523" y="14338"/>
                </a:lnTo>
                <a:lnTo>
                  <a:pt x="609990" y="6442"/>
                </a:lnTo>
                <a:lnTo>
                  <a:pt x="657436" y="1628"/>
                </a:lnTo>
                <a:lnTo>
                  <a:pt x="705756" y="0"/>
                </a:lnTo>
                <a:lnTo>
                  <a:pt x="4536905" y="0"/>
                </a:lnTo>
                <a:lnTo>
                  <a:pt x="4585224" y="1628"/>
                </a:lnTo>
                <a:lnTo>
                  <a:pt x="4632670" y="6442"/>
                </a:lnTo>
                <a:lnTo>
                  <a:pt x="4679138" y="14338"/>
                </a:lnTo>
                <a:lnTo>
                  <a:pt x="4724522" y="25210"/>
                </a:lnTo>
                <a:lnTo>
                  <a:pt x="4768717" y="38953"/>
                </a:lnTo>
                <a:lnTo>
                  <a:pt x="4811617" y="55462"/>
                </a:lnTo>
                <a:lnTo>
                  <a:pt x="4853117" y="74631"/>
                </a:lnTo>
                <a:lnTo>
                  <a:pt x="4893113" y="96356"/>
                </a:lnTo>
                <a:lnTo>
                  <a:pt x="4931500" y="120532"/>
                </a:lnTo>
                <a:lnTo>
                  <a:pt x="4968171" y="147053"/>
                </a:lnTo>
                <a:lnTo>
                  <a:pt x="5003023" y="175815"/>
                </a:lnTo>
                <a:lnTo>
                  <a:pt x="5035950" y="206711"/>
                </a:lnTo>
                <a:lnTo>
                  <a:pt x="5066847" y="239638"/>
                </a:lnTo>
                <a:lnTo>
                  <a:pt x="5095608" y="274490"/>
                </a:lnTo>
                <a:lnTo>
                  <a:pt x="5122129" y="311162"/>
                </a:lnTo>
                <a:lnTo>
                  <a:pt x="5146305" y="349548"/>
                </a:lnTo>
                <a:lnTo>
                  <a:pt x="5168030" y="389544"/>
                </a:lnTo>
                <a:lnTo>
                  <a:pt x="5187200" y="431045"/>
                </a:lnTo>
                <a:lnTo>
                  <a:pt x="5203708" y="473945"/>
                </a:lnTo>
                <a:lnTo>
                  <a:pt x="5217451" y="518139"/>
                </a:lnTo>
                <a:lnTo>
                  <a:pt x="5228323" y="563523"/>
                </a:lnTo>
                <a:lnTo>
                  <a:pt x="5236219" y="609990"/>
                </a:lnTo>
                <a:lnTo>
                  <a:pt x="5241033" y="657437"/>
                </a:lnTo>
                <a:lnTo>
                  <a:pt x="5242662" y="705757"/>
                </a:lnTo>
                <a:lnTo>
                  <a:pt x="5242662" y="3528702"/>
                </a:lnTo>
                <a:lnTo>
                  <a:pt x="5241033" y="3577022"/>
                </a:lnTo>
                <a:lnTo>
                  <a:pt x="5236219" y="3624469"/>
                </a:lnTo>
                <a:lnTo>
                  <a:pt x="5228323" y="3670937"/>
                </a:lnTo>
                <a:lnTo>
                  <a:pt x="5217451" y="3716320"/>
                </a:lnTo>
                <a:lnTo>
                  <a:pt x="5203708" y="3760514"/>
                </a:lnTo>
                <a:lnTo>
                  <a:pt x="5187199" y="3803414"/>
                </a:lnTo>
                <a:lnTo>
                  <a:pt x="5168030" y="3844915"/>
                </a:lnTo>
                <a:lnTo>
                  <a:pt x="5146305" y="3884911"/>
                </a:lnTo>
                <a:lnTo>
                  <a:pt x="5122129" y="3923297"/>
                </a:lnTo>
                <a:lnTo>
                  <a:pt x="5095608" y="3959969"/>
                </a:lnTo>
                <a:lnTo>
                  <a:pt x="5066846" y="3994821"/>
                </a:lnTo>
                <a:lnTo>
                  <a:pt x="5035950" y="4027747"/>
                </a:lnTo>
                <a:lnTo>
                  <a:pt x="5003023" y="4058644"/>
                </a:lnTo>
                <a:lnTo>
                  <a:pt x="4968171" y="4087406"/>
                </a:lnTo>
                <a:lnTo>
                  <a:pt x="4931499" y="4113927"/>
                </a:lnTo>
                <a:lnTo>
                  <a:pt x="4893113" y="4138102"/>
                </a:lnTo>
                <a:lnTo>
                  <a:pt x="4853117" y="4159827"/>
                </a:lnTo>
                <a:lnTo>
                  <a:pt x="4811616" y="4178997"/>
                </a:lnTo>
                <a:lnTo>
                  <a:pt x="4768716" y="4195506"/>
                </a:lnTo>
                <a:lnTo>
                  <a:pt x="4724522" y="4209248"/>
                </a:lnTo>
                <a:lnTo>
                  <a:pt x="4679138" y="4220120"/>
                </a:lnTo>
                <a:lnTo>
                  <a:pt x="4632671" y="4228016"/>
                </a:lnTo>
                <a:lnTo>
                  <a:pt x="4585224" y="4232830"/>
                </a:lnTo>
                <a:lnTo>
                  <a:pt x="4536905" y="4234458"/>
                </a:lnTo>
                <a:lnTo>
                  <a:pt x="705757" y="4234459"/>
                </a:lnTo>
                <a:close/>
              </a:path>
            </a:pathLst>
          </a:custGeom>
          <a:solidFill>
            <a:srgbClr val="E6F1E4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763570" y="1751286"/>
            <a:ext cx="6898005" cy="4234815"/>
            <a:chOff x="763570" y="1751286"/>
            <a:chExt cx="6898005" cy="4234815"/>
          </a:xfrm>
        </p:grpSpPr>
        <p:sp>
          <p:nvSpPr>
            <p:cNvPr id="4" name="object 4"/>
            <p:cNvSpPr/>
            <p:nvPr/>
          </p:nvSpPr>
          <p:spPr>
            <a:xfrm>
              <a:off x="763570" y="1751286"/>
              <a:ext cx="5243195" cy="4234815"/>
            </a:xfrm>
            <a:custGeom>
              <a:rect l="l" t="t" r="r" b="b"/>
              <a:pathLst>
                <a:path w="5243195" h="4234815">
                  <a:moveTo>
                    <a:pt x="705757" y="4234459"/>
                  </a:moveTo>
                  <a:lnTo>
                    <a:pt x="657436" y="4232830"/>
                  </a:lnTo>
                  <a:lnTo>
                    <a:pt x="609990" y="4228016"/>
                  </a:lnTo>
                  <a:lnTo>
                    <a:pt x="563522" y="4220120"/>
                  </a:lnTo>
                  <a:lnTo>
                    <a:pt x="518138" y="4209248"/>
                  </a:lnTo>
                  <a:lnTo>
                    <a:pt x="473944" y="4195505"/>
                  </a:lnTo>
                  <a:lnTo>
                    <a:pt x="431044" y="4178997"/>
                  </a:lnTo>
                  <a:lnTo>
                    <a:pt x="389543" y="4159827"/>
                  </a:lnTo>
                  <a:lnTo>
                    <a:pt x="349547" y="4138102"/>
                  </a:lnTo>
                  <a:lnTo>
                    <a:pt x="311161" y="4113926"/>
                  </a:lnTo>
                  <a:lnTo>
                    <a:pt x="274489" y="4087405"/>
                  </a:lnTo>
                  <a:lnTo>
                    <a:pt x="239638" y="4058644"/>
                  </a:lnTo>
                  <a:lnTo>
                    <a:pt x="206711" y="4027747"/>
                  </a:lnTo>
                  <a:lnTo>
                    <a:pt x="175814" y="3994820"/>
                  </a:lnTo>
                  <a:lnTo>
                    <a:pt x="147053" y="3959968"/>
                  </a:lnTo>
                  <a:lnTo>
                    <a:pt x="120532" y="3923297"/>
                  </a:lnTo>
                  <a:lnTo>
                    <a:pt x="96356" y="3884910"/>
                  </a:lnTo>
                  <a:lnTo>
                    <a:pt x="74631" y="3844914"/>
                  </a:lnTo>
                  <a:lnTo>
                    <a:pt x="55461" y="3803414"/>
                  </a:lnTo>
                  <a:lnTo>
                    <a:pt x="38953" y="3760514"/>
                  </a:lnTo>
                  <a:lnTo>
                    <a:pt x="25210" y="3716319"/>
                  </a:lnTo>
                  <a:lnTo>
                    <a:pt x="14338" y="3670936"/>
                  </a:lnTo>
                  <a:lnTo>
                    <a:pt x="6442" y="3624468"/>
                  </a:lnTo>
                  <a:lnTo>
                    <a:pt x="1628" y="3577022"/>
                  </a:lnTo>
                  <a:lnTo>
                    <a:pt x="0" y="3528702"/>
                  </a:lnTo>
                  <a:lnTo>
                    <a:pt x="0" y="705757"/>
                  </a:lnTo>
                  <a:lnTo>
                    <a:pt x="1628" y="657436"/>
                  </a:lnTo>
                  <a:lnTo>
                    <a:pt x="6442" y="609989"/>
                  </a:lnTo>
                  <a:lnTo>
                    <a:pt x="14338" y="563522"/>
                  </a:lnTo>
                  <a:lnTo>
                    <a:pt x="25210" y="518138"/>
                  </a:lnTo>
                  <a:lnTo>
                    <a:pt x="38953" y="473944"/>
                  </a:lnTo>
                  <a:lnTo>
                    <a:pt x="55462" y="431044"/>
                  </a:lnTo>
                  <a:lnTo>
                    <a:pt x="74631" y="389543"/>
                  </a:lnTo>
                  <a:lnTo>
                    <a:pt x="96357" y="349547"/>
                  </a:lnTo>
                  <a:lnTo>
                    <a:pt x="120532" y="311161"/>
                  </a:lnTo>
                  <a:lnTo>
                    <a:pt x="147053" y="274489"/>
                  </a:lnTo>
                  <a:lnTo>
                    <a:pt x="175815" y="239637"/>
                  </a:lnTo>
                  <a:lnTo>
                    <a:pt x="206712" y="206710"/>
                  </a:lnTo>
                  <a:lnTo>
                    <a:pt x="239638" y="175814"/>
                  </a:lnTo>
                  <a:lnTo>
                    <a:pt x="274490" y="147052"/>
                  </a:lnTo>
                  <a:lnTo>
                    <a:pt x="311162" y="120531"/>
                  </a:lnTo>
                  <a:lnTo>
                    <a:pt x="349548" y="96356"/>
                  </a:lnTo>
                  <a:lnTo>
                    <a:pt x="389544" y="74631"/>
                  </a:lnTo>
                  <a:lnTo>
                    <a:pt x="431045" y="55461"/>
                  </a:lnTo>
                  <a:lnTo>
                    <a:pt x="473945" y="38953"/>
                  </a:lnTo>
                  <a:lnTo>
                    <a:pt x="518139" y="25210"/>
                  </a:lnTo>
                  <a:lnTo>
                    <a:pt x="563522" y="14338"/>
                  </a:lnTo>
                  <a:lnTo>
                    <a:pt x="609990" y="6442"/>
                  </a:lnTo>
                  <a:lnTo>
                    <a:pt x="657436" y="1628"/>
                  </a:lnTo>
                  <a:lnTo>
                    <a:pt x="705756" y="0"/>
                  </a:lnTo>
                  <a:lnTo>
                    <a:pt x="4536905" y="0"/>
                  </a:lnTo>
                  <a:lnTo>
                    <a:pt x="4585224" y="1628"/>
                  </a:lnTo>
                  <a:lnTo>
                    <a:pt x="4632671" y="6442"/>
                  </a:lnTo>
                  <a:lnTo>
                    <a:pt x="4679139" y="14338"/>
                  </a:lnTo>
                  <a:lnTo>
                    <a:pt x="4724523" y="25210"/>
                  </a:lnTo>
                  <a:lnTo>
                    <a:pt x="4768717" y="38953"/>
                  </a:lnTo>
                  <a:lnTo>
                    <a:pt x="4811617" y="55462"/>
                  </a:lnTo>
                  <a:lnTo>
                    <a:pt x="4853118" y="74631"/>
                  </a:lnTo>
                  <a:lnTo>
                    <a:pt x="4893114" y="96356"/>
                  </a:lnTo>
                  <a:lnTo>
                    <a:pt x="4931501" y="120532"/>
                  </a:lnTo>
                  <a:lnTo>
                    <a:pt x="4968172" y="147053"/>
                  </a:lnTo>
                  <a:lnTo>
                    <a:pt x="5003024" y="175815"/>
                  </a:lnTo>
                  <a:lnTo>
                    <a:pt x="5035951" y="206711"/>
                  </a:lnTo>
                  <a:lnTo>
                    <a:pt x="5066847" y="239638"/>
                  </a:lnTo>
                  <a:lnTo>
                    <a:pt x="5095609" y="274490"/>
                  </a:lnTo>
                  <a:lnTo>
                    <a:pt x="5122130" y="311162"/>
                  </a:lnTo>
                  <a:lnTo>
                    <a:pt x="5146306" y="349548"/>
                  </a:lnTo>
                  <a:lnTo>
                    <a:pt x="5168031" y="389544"/>
                  </a:lnTo>
                  <a:lnTo>
                    <a:pt x="5187200" y="431045"/>
                  </a:lnTo>
                  <a:lnTo>
                    <a:pt x="5203709" y="473945"/>
                  </a:lnTo>
                  <a:lnTo>
                    <a:pt x="5217452" y="518139"/>
                  </a:lnTo>
                  <a:lnTo>
                    <a:pt x="5228324" y="563523"/>
                  </a:lnTo>
                  <a:lnTo>
                    <a:pt x="5236219" y="609990"/>
                  </a:lnTo>
                  <a:lnTo>
                    <a:pt x="5241034" y="657437"/>
                  </a:lnTo>
                  <a:lnTo>
                    <a:pt x="5242662" y="705757"/>
                  </a:lnTo>
                  <a:lnTo>
                    <a:pt x="5242662" y="3528702"/>
                  </a:lnTo>
                  <a:lnTo>
                    <a:pt x="5241034" y="3577022"/>
                  </a:lnTo>
                  <a:lnTo>
                    <a:pt x="5236219" y="3624469"/>
                  </a:lnTo>
                  <a:lnTo>
                    <a:pt x="5228323" y="3670937"/>
                  </a:lnTo>
                  <a:lnTo>
                    <a:pt x="5217452" y="3716320"/>
                  </a:lnTo>
                  <a:lnTo>
                    <a:pt x="5203709" y="3760514"/>
                  </a:lnTo>
                  <a:lnTo>
                    <a:pt x="5187200" y="3803414"/>
                  </a:lnTo>
                  <a:lnTo>
                    <a:pt x="5168030" y="3844915"/>
                  </a:lnTo>
                  <a:lnTo>
                    <a:pt x="5146305" y="3884911"/>
                  </a:lnTo>
                  <a:lnTo>
                    <a:pt x="5122130" y="3923297"/>
                  </a:lnTo>
                  <a:lnTo>
                    <a:pt x="5095608" y="3959969"/>
                  </a:lnTo>
                  <a:lnTo>
                    <a:pt x="5066847" y="3994821"/>
                  </a:lnTo>
                  <a:lnTo>
                    <a:pt x="5035950" y="4027747"/>
                  </a:lnTo>
                  <a:lnTo>
                    <a:pt x="5003023" y="4058644"/>
                  </a:lnTo>
                  <a:lnTo>
                    <a:pt x="4968172" y="4087406"/>
                  </a:lnTo>
                  <a:lnTo>
                    <a:pt x="4931500" y="4113927"/>
                  </a:lnTo>
                  <a:lnTo>
                    <a:pt x="4893114" y="4138102"/>
                  </a:lnTo>
                  <a:lnTo>
                    <a:pt x="4853118" y="4159827"/>
                  </a:lnTo>
                  <a:lnTo>
                    <a:pt x="4811617" y="4178997"/>
                  </a:lnTo>
                  <a:lnTo>
                    <a:pt x="4768717" y="4195506"/>
                  </a:lnTo>
                  <a:lnTo>
                    <a:pt x="4724523" y="4209248"/>
                  </a:lnTo>
                  <a:lnTo>
                    <a:pt x="4679139" y="4220120"/>
                  </a:lnTo>
                  <a:lnTo>
                    <a:pt x="4632671" y="4228016"/>
                  </a:lnTo>
                  <a:lnTo>
                    <a:pt x="4585224" y="4232830"/>
                  </a:lnTo>
                  <a:lnTo>
                    <a:pt x="4536905" y="4234458"/>
                  </a:lnTo>
                  <a:lnTo>
                    <a:pt x="705757" y="4234459"/>
                  </a:lnTo>
                  <a:close/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4530717" y="2430557"/>
              <a:ext cx="3131185" cy="3131185"/>
            </a:xfrm>
            <a:custGeom>
              <a:rect l="l" t="t" r="r" b="b"/>
              <a:pathLst>
                <a:path w="3131184" h="3131185">
                  <a:moveTo>
                    <a:pt x="1565280" y="3130564"/>
                  </a:moveTo>
                  <a:lnTo>
                    <a:pt x="1517425" y="3129846"/>
                  </a:lnTo>
                  <a:lnTo>
                    <a:pt x="1469928" y="3127707"/>
                  </a:lnTo>
                  <a:lnTo>
                    <a:pt x="1422808" y="3124167"/>
                  </a:lnTo>
                  <a:lnTo>
                    <a:pt x="1376086" y="3119246"/>
                  </a:lnTo>
                  <a:lnTo>
                    <a:pt x="1329783" y="3112965"/>
                  </a:lnTo>
                  <a:lnTo>
                    <a:pt x="1283919" y="3105345"/>
                  </a:lnTo>
                  <a:lnTo>
                    <a:pt x="1238514" y="3096405"/>
                  </a:lnTo>
                  <a:lnTo>
                    <a:pt x="1193590" y="3086167"/>
                  </a:lnTo>
                  <a:lnTo>
                    <a:pt x="1149166" y="3074650"/>
                  </a:lnTo>
                  <a:lnTo>
                    <a:pt x="1105263" y="3061876"/>
                  </a:lnTo>
                  <a:lnTo>
                    <a:pt x="1061902" y="3047864"/>
                  </a:lnTo>
                  <a:lnTo>
                    <a:pt x="1019102" y="3032635"/>
                  </a:lnTo>
                  <a:lnTo>
                    <a:pt x="976885" y="3016211"/>
                  </a:lnTo>
                  <a:lnTo>
                    <a:pt x="935271" y="2998610"/>
                  </a:lnTo>
                  <a:lnTo>
                    <a:pt x="894280" y="2979853"/>
                  </a:lnTo>
                  <a:lnTo>
                    <a:pt x="853933" y="2959962"/>
                  </a:lnTo>
                  <a:lnTo>
                    <a:pt x="814250" y="2938956"/>
                  </a:lnTo>
                  <a:lnTo>
                    <a:pt x="775252" y="2916857"/>
                  </a:lnTo>
                  <a:lnTo>
                    <a:pt x="736959" y="2893683"/>
                  </a:lnTo>
                  <a:lnTo>
                    <a:pt x="699392" y="2869457"/>
                  </a:lnTo>
                  <a:lnTo>
                    <a:pt x="662571" y="2844198"/>
                  </a:lnTo>
                  <a:lnTo>
                    <a:pt x="626516" y="2817926"/>
                  </a:lnTo>
                  <a:lnTo>
                    <a:pt x="591248" y="2790663"/>
                  </a:lnTo>
                  <a:lnTo>
                    <a:pt x="556788" y="2762429"/>
                  </a:lnTo>
                  <a:lnTo>
                    <a:pt x="523156" y="2733244"/>
                  </a:lnTo>
                  <a:lnTo>
                    <a:pt x="490373" y="2703128"/>
                  </a:lnTo>
                  <a:lnTo>
                    <a:pt x="458458" y="2672103"/>
                  </a:lnTo>
                  <a:lnTo>
                    <a:pt x="427433" y="2640188"/>
                  </a:lnTo>
                  <a:lnTo>
                    <a:pt x="397317" y="2607405"/>
                  </a:lnTo>
                  <a:lnTo>
                    <a:pt x="368132" y="2573773"/>
                  </a:lnTo>
                  <a:lnTo>
                    <a:pt x="339898" y="2539313"/>
                  </a:lnTo>
                  <a:lnTo>
                    <a:pt x="312635" y="2504045"/>
                  </a:lnTo>
                  <a:lnTo>
                    <a:pt x="286364" y="2467991"/>
                  </a:lnTo>
                  <a:lnTo>
                    <a:pt x="261104" y="2431170"/>
                  </a:lnTo>
                  <a:lnTo>
                    <a:pt x="236878" y="2393602"/>
                  </a:lnTo>
                  <a:lnTo>
                    <a:pt x="213704" y="2355309"/>
                  </a:lnTo>
                  <a:lnTo>
                    <a:pt x="191605" y="2316311"/>
                  </a:lnTo>
                  <a:lnTo>
                    <a:pt x="170599" y="2276628"/>
                  </a:lnTo>
                  <a:lnTo>
                    <a:pt x="150708" y="2236281"/>
                  </a:lnTo>
                  <a:lnTo>
                    <a:pt x="131951" y="2195290"/>
                  </a:lnTo>
                  <a:lnTo>
                    <a:pt x="114350" y="2153676"/>
                  </a:lnTo>
                  <a:lnTo>
                    <a:pt x="97926" y="2111459"/>
                  </a:lnTo>
                  <a:lnTo>
                    <a:pt x="82697" y="2068660"/>
                  </a:lnTo>
                  <a:lnTo>
                    <a:pt x="68685" y="2025298"/>
                  </a:lnTo>
                  <a:lnTo>
                    <a:pt x="55911" y="1981396"/>
                  </a:lnTo>
                  <a:lnTo>
                    <a:pt x="44394" y="1936972"/>
                  </a:lnTo>
                  <a:lnTo>
                    <a:pt x="34156" y="1892047"/>
                  </a:lnTo>
                  <a:lnTo>
                    <a:pt x="25216" y="1846643"/>
                  </a:lnTo>
                  <a:lnTo>
                    <a:pt x="17596" y="1800779"/>
                  </a:lnTo>
                  <a:lnTo>
                    <a:pt x="11315" y="1754476"/>
                  </a:lnTo>
                  <a:lnTo>
                    <a:pt x="6394" y="1707754"/>
                  </a:lnTo>
                  <a:lnTo>
                    <a:pt x="2854" y="1660634"/>
                  </a:lnTo>
                  <a:lnTo>
                    <a:pt x="715" y="1613137"/>
                  </a:lnTo>
                  <a:lnTo>
                    <a:pt x="0" y="1565282"/>
                  </a:lnTo>
                  <a:lnTo>
                    <a:pt x="717" y="1517426"/>
                  </a:lnTo>
                  <a:lnTo>
                    <a:pt x="2856" y="1469928"/>
                  </a:lnTo>
                  <a:lnTo>
                    <a:pt x="6396" y="1422808"/>
                  </a:lnTo>
                  <a:lnTo>
                    <a:pt x="11317" y="1376086"/>
                  </a:lnTo>
                  <a:lnTo>
                    <a:pt x="17598" y="1329783"/>
                  </a:lnTo>
                  <a:lnTo>
                    <a:pt x="25219" y="1283919"/>
                  </a:lnTo>
                  <a:lnTo>
                    <a:pt x="34158" y="1238515"/>
                  </a:lnTo>
                  <a:lnTo>
                    <a:pt x="44397" y="1193590"/>
                  </a:lnTo>
                  <a:lnTo>
                    <a:pt x="55913" y="1149166"/>
                  </a:lnTo>
                  <a:lnTo>
                    <a:pt x="68688" y="1105263"/>
                  </a:lnTo>
                  <a:lnTo>
                    <a:pt x="82700" y="1061902"/>
                  </a:lnTo>
                  <a:lnTo>
                    <a:pt x="97928" y="1019102"/>
                  </a:lnTo>
                  <a:lnTo>
                    <a:pt x="114353" y="976885"/>
                  </a:lnTo>
                  <a:lnTo>
                    <a:pt x="131954" y="935271"/>
                  </a:lnTo>
                  <a:lnTo>
                    <a:pt x="150710" y="894280"/>
                  </a:lnTo>
                  <a:lnTo>
                    <a:pt x="170602" y="853933"/>
                  </a:lnTo>
                  <a:lnTo>
                    <a:pt x="191608" y="814250"/>
                  </a:lnTo>
                  <a:lnTo>
                    <a:pt x="213707" y="775252"/>
                  </a:lnTo>
                  <a:lnTo>
                    <a:pt x="236881" y="736959"/>
                  </a:lnTo>
                  <a:lnTo>
                    <a:pt x="261107" y="699392"/>
                  </a:lnTo>
                  <a:lnTo>
                    <a:pt x="286367" y="662571"/>
                  </a:lnTo>
                  <a:lnTo>
                    <a:pt x="312638" y="626516"/>
                  </a:lnTo>
                  <a:lnTo>
                    <a:pt x="339901" y="591249"/>
                  </a:lnTo>
                  <a:lnTo>
                    <a:pt x="368136" y="556789"/>
                  </a:lnTo>
                  <a:lnTo>
                    <a:pt x="397321" y="523157"/>
                  </a:lnTo>
                  <a:lnTo>
                    <a:pt x="427436" y="490373"/>
                  </a:lnTo>
                  <a:lnTo>
                    <a:pt x="458462" y="458459"/>
                  </a:lnTo>
                  <a:lnTo>
                    <a:pt x="490376" y="427433"/>
                  </a:lnTo>
                  <a:lnTo>
                    <a:pt x="523160" y="397318"/>
                  </a:lnTo>
                  <a:lnTo>
                    <a:pt x="556792" y="368133"/>
                  </a:lnTo>
                  <a:lnTo>
                    <a:pt x="591252" y="339899"/>
                  </a:lnTo>
                  <a:lnTo>
                    <a:pt x="626520" y="312636"/>
                  </a:lnTo>
                  <a:lnTo>
                    <a:pt x="662574" y="286364"/>
                  </a:lnTo>
                  <a:lnTo>
                    <a:pt x="699395" y="261105"/>
                  </a:lnTo>
                  <a:lnTo>
                    <a:pt x="736963" y="236879"/>
                  </a:lnTo>
                  <a:lnTo>
                    <a:pt x="775256" y="213705"/>
                  </a:lnTo>
                  <a:lnTo>
                    <a:pt x="814254" y="191606"/>
                  </a:lnTo>
                  <a:lnTo>
                    <a:pt x="853937" y="170600"/>
                  </a:lnTo>
                  <a:lnTo>
                    <a:pt x="894284" y="150709"/>
                  </a:lnTo>
                  <a:lnTo>
                    <a:pt x="935275" y="131952"/>
                  </a:lnTo>
                  <a:lnTo>
                    <a:pt x="976889" y="114352"/>
                  </a:lnTo>
                  <a:lnTo>
                    <a:pt x="1019106" y="97927"/>
                  </a:lnTo>
                  <a:lnTo>
                    <a:pt x="1061905" y="82698"/>
                  </a:lnTo>
                  <a:lnTo>
                    <a:pt x="1105267" y="68687"/>
                  </a:lnTo>
                  <a:lnTo>
                    <a:pt x="1149170" y="55912"/>
                  </a:lnTo>
                  <a:lnTo>
                    <a:pt x="1193593" y="44396"/>
                  </a:lnTo>
                  <a:lnTo>
                    <a:pt x="1238518" y="34158"/>
                  </a:lnTo>
                  <a:lnTo>
                    <a:pt x="1283922" y="25218"/>
                  </a:lnTo>
                  <a:lnTo>
                    <a:pt x="1329786" y="17598"/>
                  </a:lnTo>
                  <a:lnTo>
                    <a:pt x="1376089" y="11317"/>
                  </a:lnTo>
                  <a:lnTo>
                    <a:pt x="1422810" y="6396"/>
                  </a:lnTo>
                  <a:lnTo>
                    <a:pt x="1469929" y="2856"/>
                  </a:lnTo>
                  <a:lnTo>
                    <a:pt x="1517425" y="717"/>
                  </a:lnTo>
                  <a:lnTo>
                    <a:pt x="1565280" y="0"/>
                  </a:lnTo>
                  <a:lnTo>
                    <a:pt x="1613133" y="717"/>
                  </a:lnTo>
                  <a:lnTo>
                    <a:pt x="1660631" y="2856"/>
                  </a:lnTo>
                  <a:lnTo>
                    <a:pt x="1707752" y="6396"/>
                  </a:lnTo>
                  <a:lnTo>
                    <a:pt x="1754474" y="11317"/>
                  </a:lnTo>
                  <a:lnTo>
                    <a:pt x="1800777" y="17598"/>
                  </a:lnTo>
                  <a:lnTo>
                    <a:pt x="1846641" y="25219"/>
                  </a:lnTo>
                  <a:lnTo>
                    <a:pt x="1892046" y="34158"/>
                  </a:lnTo>
                  <a:lnTo>
                    <a:pt x="1936970" y="44397"/>
                  </a:lnTo>
                  <a:lnTo>
                    <a:pt x="1981394" y="55913"/>
                  </a:lnTo>
                  <a:lnTo>
                    <a:pt x="2025297" y="68688"/>
                  </a:lnTo>
                  <a:lnTo>
                    <a:pt x="2068659" y="82699"/>
                  </a:lnTo>
                  <a:lnTo>
                    <a:pt x="2111458" y="97928"/>
                  </a:lnTo>
                  <a:lnTo>
                    <a:pt x="2153675" y="114353"/>
                  </a:lnTo>
                  <a:lnTo>
                    <a:pt x="2195289" y="131954"/>
                  </a:lnTo>
                  <a:lnTo>
                    <a:pt x="2236280" y="150710"/>
                  </a:lnTo>
                  <a:lnTo>
                    <a:pt x="2276627" y="170601"/>
                  </a:lnTo>
                  <a:lnTo>
                    <a:pt x="2316310" y="191607"/>
                  </a:lnTo>
                  <a:lnTo>
                    <a:pt x="2355308" y="213707"/>
                  </a:lnTo>
                  <a:lnTo>
                    <a:pt x="2393601" y="236880"/>
                  </a:lnTo>
                  <a:lnTo>
                    <a:pt x="2431168" y="261107"/>
                  </a:lnTo>
                  <a:lnTo>
                    <a:pt x="2467989" y="286366"/>
                  </a:lnTo>
                  <a:lnTo>
                    <a:pt x="2504044" y="312638"/>
                  </a:lnTo>
                  <a:lnTo>
                    <a:pt x="2539311" y="339901"/>
                  </a:lnTo>
                  <a:lnTo>
                    <a:pt x="2573771" y="368135"/>
                  </a:lnTo>
                  <a:lnTo>
                    <a:pt x="2607403" y="397320"/>
                  </a:lnTo>
                  <a:lnTo>
                    <a:pt x="2640187" y="427436"/>
                  </a:lnTo>
                  <a:lnTo>
                    <a:pt x="2672102" y="458461"/>
                  </a:lnTo>
                  <a:lnTo>
                    <a:pt x="2703127" y="490376"/>
                  </a:lnTo>
                  <a:lnTo>
                    <a:pt x="2733242" y="523159"/>
                  </a:lnTo>
                  <a:lnTo>
                    <a:pt x="2762427" y="556791"/>
                  </a:lnTo>
                  <a:lnTo>
                    <a:pt x="2790661" y="591251"/>
                  </a:lnTo>
                  <a:lnTo>
                    <a:pt x="2817924" y="626519"/>
                  </a:lnTo>
                  <a:lnTo>
                    <a:pt x="2844196" y="662573"/>
                  </a:lnTo>
                  <a:lnTo>
                    <a:pt x="2869455" y="699394"/>
                  </a:lnTo>
                  <a:lnTo>
                    <a:pt x="2893681" y="736962"/>
                  </a:lnTo>
                  <a:lnTo>
                    <a:pt x="2916855" y="775255"/>
                  </a:lnTo>
                  <a:lnTo>
                    <a:pt x="2938955" y="814253"/>
                  </a:lnTo>
                  <a:lnTo>
                    <a:pt x="2959960" y="853936"/>
                  </a:lnTo>
                  <a:lnTo>
                    <a:pt x="2979852" y="894283"/>
                  </a:lnTo>
                  <a:lnTo>
                    <a:pt x="2998608" y="935274"/>
                  </a:lnTo>
                  <a:lnTo>
                    <a:pt x="3016209" y="976888"/>
                  </a:lnTo>
                  <a:lnTo>
                    <a:pt x="3032633" y="1019105"/>
                  </a:lnTo>
                  <a:lnTo>
                    <a:pt x="3047862" y="1061904"/>
                  </a:lnTo>
                  <a:lnTo>
                    <a:pt x="3061874" y="1105266"/>
                  </a:lnTo>
                  <a:lnTo>
                    <a:pt x="3074648" y="1149169"/>
                  </a:lnTo>
                  <a:lnTo>
                    <a:pt x="3086165" y="1193592"/>
                  </a:lnTo>
                  <a:lnTo>
                    <a:pt x="3096403" y="1238517"/>
                  </a:lnTo>
                  <a:lnTo>
                    <a:pt x="3105343" y="1283921"/>
                  </a:lnTo>
                  <a:lnTo>
                    <a:pt x="3112963" y="1329785"/>
                  </a:lnTo>
                  <a:lnTo>
                    <a:pt x="3119244" y="1376088"/>
                  </a:lnTo>
                  <a:lnTo>
                    <a:pt x="3124165" y="1422810"/>
                  </a:lnTo>
                  <a:lnTo>
                    <a:pt x="3127705" y="1469930"/>
                  </a:lnTo>
                  <a:lnTo>
                    <a:pt x="3129844" y="1517428"/>
                  </a:lnTo>
                  <a:lnTo>
                    <a:pt x="3130561" y="1565282"/>
                  </a:lnTo>
                  <a:lnTo>
                    <a:pt x="3129843" y="1613137"/>
                  </a:lnTo>
                  <a:lnTo>
                    <a:pt x="3127704" y="1660635"/>
                  </a:lnTo>
                  <a:lnTo>
                    <a:pt x="3124164" y="1707755"/>
                  </a:lnTo>
                  <a:lnTo>
                    <a:pt x="3119243" y="1754477"/>
                  </a:lnTo>
                  <a:lnTo>
                    <a:pt x="3112962" y="1800780"/>
                  </a:lnTo>
                  <a:lnTo>
                    <a:pt x="3105342" y="1846644"/>
                  </a:lnTo>
                  <a:lnTo>
                    <a:pt x="3096402" y="1892048"/>
                  </a:lnTo>
                  <a:lnTo>
                    <a:pt x="3086164" y="1936973"/>
                  </a:lnTo>
                  <a:lnTo>
                    <a:pt x="3074647" y="1981396"/>
                  </a:lnTo>
                  <a:lnTo>
                    <a:pt x="3061873" y="2025299"/>
                  </a:lnTo>
                  <a:lnTo>
                    <a:pt x="3047861" y="2068660"/>
                  </a:lnTo>
                  <a:lnTo>
                    <a:pt x="3032632" y="2111460"/>
                  </a:lnTo>
                  <a:lnTo>
                    <a:pt x="3016208" y="2153677"/>
                  </a:lnTo>
                  <a:lnTo>
                    <a:pt x="2998607" y="2195291"/>
                  </a:lnTo>
                  <a:lnTo>
                    <a:pt x="2979850" y="2236282"/>
                  </a:lnTo>
                  <a:lnTo>
                    <a:pt x="2959959" y="2276629"/>
                  </a:lnTo>
                  <a:lnTo>
                    <a:pt x="2938953" y="2316312"/>
                  </a:lnTo>
                  <a:lnTo>
                    <a:pt x="2916853" y="2355310"/>
                  </a:lnTo>
                  <a:lnTo>
                    <a:pt x="2893680" y="2393603"/>
                  </a:lnTo>
                  <a:lnTo>
                    <a:pt x="2869454" y="2431170"/>
                  </a:lnTo>
                  <a:lnTo>
                    <a:pt x="2844194" y="2467991"/>
                  </a:lnTo>
                  <a:lnTo>
                    <a:pt x="2817923" y="2504046"/>
                  </a:lnTo>
                  <a:lnTo>
                    <a:pt x="2790660" y="2539313"/>
                  </a:lnTo>
                  <a:lnTo>
                    <a:pt x="2762426" y="2573773"/>
                  </a:lnTo>
                  <a:lnTo>
                    <a:pt x="2733241" y="2607405"/>
                  </a:lnTo>
                  <a:lnTo>
                    <a:pt x="2703125" y="2640189"/>
                  </a:lnTo>
                  <a:lnTo>
                    <a:pt x="2672100" y="2672104"/>
                  </a:lnTo>
                  <a:lnTo>
                    <a:pt x="2640185" y="2703129"/>
                  </a:lnTo>
                  <a:lnTo>
                    <a:pt x="2607402" y="2733244"/>
                  </a:lnTo>
                  <a:lnTo>
                    <a:pt x="2573770" y="2762429"/>
                  </a:lnTo>
                  <a:lnTo>
                    <a:pt x="2539310" y="2790663"/>
                  </a:lnTo>
                  <a:lnTo>
                    <a:pt x="2504042" y="2817927"/>
                  </a:lnTo>
                  <a:lnTo>
                    <a:pt x="2467988" y="2844198"/>
                  </a:lnTo>
                  <a:lnTo>
                    <a:pt x="2431166" y="2869457"/>
                  </a:lnTo>
                  <a:lnTo>
                    <a:pt x="2393599" y="2893683"/>
                  </a:lnTo>
                  <a:lnTo>
                    <a:pt x="2355306" y="2916857"/>
                  </a:lnTo>
                  <a:lnTo>
                    <a:pt x="2316308" y="2938957"/>
                  </a:lnTo>
                  <a:lnTo>
                    <a:pt x="2276625" y="2959962"/>
                  </a:lnTo>
                  <a:lnTo>
                    <a:pt x="2236278" y="2979854"/>
                  </a:lnTo>
                  <a:lnTo>
                    <a:pt x="2195288" y="2998610"/>
                  </a:lnTo>
                  <a:lnTo>
                    <a:pt x="2153673" y="3016211"/>
                  </a:lnTo>
                  <a:lnTo>
                    <a:pt x="2111456" y="3032636"/>
                  </a:lnTo>
                  <a:lnTo>
                    <a:pt x="2068657" y="3047864"/>
                  </a:lnTo>
                  <a:lnTo>
                    <a:pt x="2025296" y="3061876"/>
                  </a:lnTo>
                  <a:lnTo>
                    <a:pt x="1981393" y="3074650"/>
                  </a:lnTo>
                  <a:lnTo>
                    <a:pt x="1936969" y="3086167"/>
                  </a:lnTo>
                  <a:lnTo>
                    <a:pt x="1892045" y="3096405"/>
                  </a:lnTo>
                  <a:lnTo>
                    <a:pt x="1846641" y="3105345"/>
                  </a:lnTo>
                  <a:lnTo>
                    <a:pt x="1800777" y="3112965"/>
                  </a:lnTo>
                  <a:lnTo>
                    <a:pt x="1754474" y="3119246"/>
                  </a:lnTo>
                  <a:lnTo>
                    <a:pt x="1707752" y="3124167"/>
                  </a:lnTo>
                  <a:lnTo>
                    <a:pt x="1660632" y="3127707"/>
                  </a:lnTo>
                  <a:lnTo>
                    <a:pt x="1613134" y="3129846"/>
                  </a:lnTo>
                  <a:lnTo>
                    <a:pt x="1565280" y="3130564"/>
                  </a:lnTo>
                  <a:close/>
                </a:path>
              </a:pathLst>
            </a:custGeom>
            <a:solidFill>
              <a:srgbClr val="FFFFFF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4721541" y="2621384"/>
              <a:ext cx="2748915" cy="2748915"/>
            </a:xfrm>
            <a:custGeom>
              <a:rect l="l" t="t" r="r" b="b"/>
              <a:pathLst>
                <a:path w="2748915" h="2748915">
                  <a:moveTo>
                    <a:pt x="2748908" y="1374455"/>
                  </a:moveTo>
                  <a:lnTo>
                    <a:pt x="3" y="1374455"/>
                  </a:lnTo>
                  <a:lnTo>
                    <a:pt x="834" y="1326200"/>
                  </a:lnTo>
                  <a:lnTo>
                    <a:pt x="3309" y="1278364"/>
                  </a:lnTo>
                  <a:lnTo>
                    <a:pt x="7402" y="1230974"/>
                  </a:lnTo>
                  <a:lnTo>
                    <a:pt x="13084" y="1184056"/>
                  </a:lnTo>
                  <a:lnTo>
                    <a:pt x="20328" y="1137637"/>
                  </a:lnTo>
                  <a:lnTo>
                    <a:pt x="29108" y="1091745"/>
                  </a:lnTo>
                  <a:lnTo>
                    <a:pt x="39395" y="1046407"/>
                  </a:lnTo>
                  <a:lnTo>
                    <a:pt x="51163" y="1001650"/>
                  </a:lnTo>
                  <a:lnTo>
                    <a:pt x="64385" y="957501"/>
                  </a:lnTo>
                  <a:lnTo>
                    <a:pt x="79032" y="913988"/>
                  </a:lnTo>
                  <a:lnTo>
                    <a:pt x="95079" y="871138"/>
                  </a:lnTo>
                  <a:lnTo>
                    <a:pt x="112497" y="828979"/>
                  </a:lnTo>
                  <a:lnTo>
                    <a:pt x="131259" y="787536"/>
                  </a:lnTo>
                  <a:lnTo>
                    <a:pt x="151339" y="746839"/>
                  </a:lnTo>
                  <a:lnTo>
                    <a:pt x="172708" y="706913"/>
                  </a:lnTo>
                  <a:lnTo>
                    <a:pt x="195340" y="667787"/>
                  </a:lnTo>
                  <a:lnTo>
                    <a:pt x="219207" y="629487"/>
                  </a:lnTo>
                  <a:lnTo>
                    <a:pt x="244282" y="592041"/>
                  </a:lnTo>
                  <a:lnTo>
                    <a:pt x="270539" y="555476"/>
                  </a:lnTo>
                  <a:lnTo>
                    <a:pt x="297948" y="519819"/>
                  </a:lnTo>
                  <a:lnTo>
                    <a:pt x="326484" y="485098"/>
                  </a:lnTo>
                  <a:lnTo>
                    <a:pt x="356119" y="451339"/>
                  </a:lnTo>
                  <a:lnTo>
                    <a:pt x="386826" y="418571"/>
                  </a:lnTo>
                  <a:lnTo>
                    <a:pt x="418578" y="386819"/>
                  </a:lnTo>
                  <a:lnTo>
                    <a:pt x="451346" y="356113"/>
                  </a:lnTo>
                  <a:lnTo>
                    <a:pt x="485105" y="326478"/>
                  </a:lnTo>
                  <a:lnTo>
                    <a:pt x="519826" y="297942"/>
                  </a:lnTo>
                  <a:lnTo>
                    <a:pt x="555483" y="270532"/>
                  </a:lnTo>
                  <a:lnTo>
                    <a:pt x="592049" y="244276"/>
                  </a:lnTo>
                  <a:lnTo>
                    <a:pt x="629495" y="219201"/>
                  </a:lnTo>
                  <a:lnTo>
                    <a:pt x="667795" y="195334"/>
                  </a:lnTo>
                  <a:lnTo>
                    <a:pt x="706921" y="172702"/>
                  </a:lnTo>
                  <a:lnTo>
                    <a:pt x="746847" y="151333"/>
                  </a:lnTo>
                  <a:lnTo>
                    <a:pt x="787545" y="131254"/>
                  </a:lnTo>
                  <a:lnTo>
                    <a:pt x="828987" y="112492"/>
                  </a:lnTo>
                  <a:lnTo>
                    <a:pt x="871147" y="95074"/>
                  </a:lnTo>
                  <a:lnTo>
                    <a:pt x="913997" y="79027"/>
                  </a:lnTo>
                  <a:lnTo>
                    <a:pt x="957510" y="64380"/>
                  </a:lnTo>
                  <a:lnTo>
                    <a:pt x="1001659" y="51159"/>
                  </a:lnTo>
                  <a:lnTo>
                    <a:pt x="1046416" y="39391"/>
                  </a:lnTo>
                  <a:lnTo>
                    <a:pt x="1091755" y="29103"/>
                  </a:lnTo>
                  <a:lnTo>
                    <a:pt x="1137647" y="20324"/>
                  </a:lnTo>
                  <a:lnTo>
                    <a:pt x="1184067" y="13080"/>
                  </a:lnTo>
                  <a:lnTo>
                    <a:pt x="1230986" y="7398"/>
                  </a:lnTo>
                  <a:lnTo>
                    <a:pt x="1278380" y="3306"/>
                  </a:lnTo>
                  <a:lnTo>
                    <a:pt x="1326233" y="831"/>
                  </a:lnTo>
                  <a:lnTo>
                    <a:pt x="1374456" y="0"/>
                  </a:lnTo>
                  <a:lnTo>
                    <a:pt x="1422715" y="831"/>
                  </a:lnTo>
                  <a:lnTo>
                    <a:pt x="1470548" y="3306"/>
                  </a:lnTo>
                  <a:lnTo>
                    <a:pt x="1517937" y="7399"/>
                  </a:lnTo>
                  <a:lnTo>
                    <a:pt x="1564855" y="13081"/>
                  </a:lnTo>
                  <a:lnTo>
                    <a:pt x="1611273" y="20325"/>
                  </a:lnTo>
                  <a:lnTo>
                    <a:pt x="1657165" y="29105"/>
                  </a:lnTo>
                  <a:lnTo>
                    <a:pt x="1702503" y="39392"/>
                  </a:lnTo>
                  <a:lnTo>
                    <a:pt x="1747259" y="51160"/>
                  </a:lnTo>
                  <a:lnTo>
                    <a:pt x="1791408" y="64381"/>
                  </a:lnTo>
                  <a:lnTo>
                    <a:pt x="1834920" y="79029"/>
                  </a:lnTo>
                  <a:lnTo>
                    <a:pt x="1877770" y="95075"/>
                  </a:lnTo>
                  <a:lnTo>
                    <a:pt x="1919930" y="112493"/>
                  </a:lnTo>
                  <a:lnTo>
                    <a:pt x="1961372" y="131256"/>
                  </a:lnTo>
                  <a:lnTo>
                    <a:pt x="2002069" y="151335"/>
                  </a:lnTo>
                  <a:lnTo>
                    <a:pt x="2041995" y="172704"/>
                  </a:lnTo>
                  <a:lnTo>
                    <a:pt x="2081121" y="195336"/>
                  </a:lnTo>
                  <a:lnTo>
                    <a:pt x="2119421" y="219204"/>
                  </a:lnTo>
                  <a:lnTo>
                    <a:pt x="2156867" y="244279"/>
                  </a:lnTo>
                  <a:lnTo>
                    <a:pt x="2193432" y="270535"/>
                  </a:lnTo>
                  <a:lnTo>
                    <a:pt x="2229089" y="297945"/>
                  </a:lnTo>
                  <a:lnTo>
                    <a:pt x="2263810" y="326480"/>
                  </a:lnTo>
                  <a:lnTo>
                    <a:pt x="2297568" y="356115"/>
                  </a:lnTo>
                  <a:lnTo>
                    <a:pt x="2330337" y="386822"/>
                  </a:lnTo>
                  <a:lnTo>
                    <a:pt x="2362088" y="418574"/>
                  </a:lnTo>
                  <a:lnTo>
                    <a:pt x="2392795" y="451342"/>
                  </a:lnTo>
                  <a:lnTo>
                    <a:pt x="2422430" y="485101"/>
                  </a:lnTo>
                  <a:lnTo>
                    <a:pt x="2450966" y="519822"/>
                  </a:lnTo>
                  <a:lnTo>
                    <a:pt x="2478375" y="555479"/>
                  </a:lnTo>
                  <a:lnTo>
                    <a:pt x="2504631" y="592044"/>
                  </a:lnTo>
                  <a:lnTo>
                    <a:pt x="2529706" y="629490"/>
                  </a:lnTo>
                  <a:lnTo>
                    <a:pt x="2553573" y="667790"/>
                  </a:lnTo>
                  <a:lnTo>
                    <a:pt x="2576205" y="706916"/>
                  </a:lnTo>
                  <a:lnTo>
                    <a:pt x="2597574" y="746842"/>
                  </a:lnTo>
                  <a:lnTo>
                    <a:pt x="2617654" y="787539"/>
                  </a:lnTo>
                  <a:lnTo>
                    <a:pt x="2636416" y="828982"/>
                  </a:lnTo>
                  <a:lnTo>
                    <a:pt x="2653834" y="871141"/>
                  </a:lnTo>
                  <a:lnTo>
                    <a:pt x="2669880" y="913991"/>
                  </a:lnTo>
                  <a:lnTo>
                    <a:pt x="2684528" y="957504"/>
                  </a:lnTo>
                  <a:lnTo>
                    <a:pt x="2697749" y="1001653"/>
                  </a:lnTo>
                  <a:lnTo>
                    <a:pt x="2709517" y="1046410"/>
                  </a:lnTo>
                  <a:lnTo>
                    <a:pt x="2719804" y="1091748"/>
                  </a:lnTo>
                  <a:lnTo>
                    <a:pt x="2728584" y="1137640"/>
                  </a:lnTo>
                  <a:lnTo>
                    <a:pt x="2735828" y="1184059"/>
                  </a:lnTo>
                  <a:lnTo>
                    <a:pt x="2741510" y="1230977"/>
                  </a:lnTo>
                  <a:lnTo>
                    <a:pt x="2745602" y="1278367"/>
                  </a:lnTo>
                  <a:lnTo>
                    <a:pt x="2748077" y="1326202"/>
                  </a:lnTo>
                  <a:lnTo>
                    <a:pt x="2748908" y="1374455"/>
                  </a:lnTo>
                  <a:close/>
                </a:path>
                <a:path w="2748915" h="2748915">
                  <a:moveTo>
                    <a:pt x="1374454" y="2748907"/>
                  </a:moveTo>
                  <a:lnTo>
                    <a:pt x="1326201" y="2748075"/>
                  </a:lnTo>
                  <a:lnTo>
                    <a:pt x="1278366" y="2745600"/>
                  </a:lnTo>
                  <a:lnTo>
                    <a:pt x="1230976" y="2741508"/>
                  </a:lnTo>
                  <a:lnTo>
                    <a:pt x="1184058" y="2735826"/>
                  </a:lnTo>
                  <a:lnTo>
                    <a:pt x="1137639" y="2728581"/>
                  </a:lnTo>
                  <a:lnTo>
                    <a:pt x="1091747" y="2719802"/>
                  </a:lnTo>
                  <a:lnTo>
                    <a:pt x="1046409" y="2709515"/>
                  </a:lnTo>
                  <a:lnTo>
                    <a:pt x="1001652" y="2697747"/>
                  </a:lnTo>
                  <a:lnTo>
                    <a:pt x="957503" y="2684525"/>
                  </a:lnTo>
                  <a:lnTo>
                    <a:pt x="913990" y="2669878"/>
                  </a:lnTo>
                  <a:lnTo>
                    <a:pt x="871141" y="2653832"/>
                  </a:lnTo>
                  <a:lnTo>
                    <a:pt x="828981" y="2636414"/>
                  </a:lnTo>
                  <a:lnTo>
                    <a:pt x="787539" y="2617651"/>
                  </a:lnTo>
                  <a:lnTo>
                    <a:pt x="746841" y="2597572"/>
                  </a:lnTo>
                  <a:lnTo>
                    <a:pt x="706916" y="2576203"/>
                  </a:lnTo>
                  <a:lnTo>
                    <a:pt x="667789" y="2553571"/>
                  </a:lnTo>
                  <a:lnTo>
                    <a:pt x="629489" y="2529704"/>
                  </a:lnTo>
                  <a:lnTo>
                    <a:pt x="592043" y="2504629"/>
                  </a:lnTo>
                  <a:lnTo>
                    <a:pt x="555478" y="2478373"/>
                  </a:lnTo>
                  <a:lnTo>
                    <a:pt x="519821" y="2450963"/>
                  </a:lnTo>
                  <a:lnTo>
                    <a:pt x="485100" y="2422427"/>
                  </a:lnTo>
                  <a:lnTo>
                    <a:pt x="451341" y="2392792"/>
                  </a:lnTo>
                  <a:lnTo>
                    <a:pt x="418573" y="2362085"/>
                  </a:lnTo>
                  <a:lnTo>
                    <a:pt x="386821" y="2330334"/>
                  </a:lnTo>
                  <a:lnTo>
                    <a:pt x="356115" y="2297566"/>
                  </a:lnTo>
                  <a:lnTo>
                    <a:pt x="326480" y="2263807"/>
                  </a:lnTo>
                  <a:lnTo>
                    <a:pt x="297944" y="2229086"/>
                  </a:lnTo>
                  <a:lnTo>
                    <a:pt x="270534" y="2193429"/>
                  </a:lnTo>
                  <a:lnTo>
                    <a:pt x="244278" y="2156864"/>
                  </a:lnTo>
                  <a:lnTo>
                    <a:pt x="219203" y="2119418"/>
                  </a:lnTo>
                  <a:lnTo>
                    <a:pt x="195336" y="2081118"/>
                  </a:lnTo>
                  <a:lnTo>
                    <a:pt x="172704" y="2041992"/>
                  </a:lnTo>
                  <a:lnTo>
                    <a:pt x="151334" y="2002066"/>
                  </a:lnTo>
                  <a:lnTo>
                    <a:pt x="131255" y="1961368"/>
                  </a:lnTo>
                  <a:lnTo>
                    <a:pt x="112493" y="1919926"/>
                  </a:lnTo>
                  <a:lnTo>
                    <a:pt x="95075" y="1877767"/>
                  </a:lnTo>
                  <a:lnTo>
                    <a:pt x="79028" y="1834917"/>
                  </a:lnTo>
                  <a:lnTo>
                    <a:pt x="64381" y="1791404"/>
                  </a:lnTo>
                  <a:lnTo>
                    <a:pt x="51159" y="1747255"/>
                  </a:lnTo>
                  <a:lnTo>
                    <a:pt x="39391" y="1702498"/>
                  </a:lnTo>
                  <a:lnTo>
                    <a:pt x="29104" y="1657160"/>
                  </a:lnTo>
                  <a:lnTo>
                    <a:pt x="20325" y="1611268"/>
                  </a:lnTo>
                  <a:lnTo>
                    <a:pt x="13080" y="1564849"/>
                  </a:lnTo>
                  <a:lnTo>
                    <a:pt x="7398" y="1517931"/>
                  </a:lnTo>
                  <a:lnTo>
                    <a:pt x="3306" y="1470541"/>
                  </a:lnTo>
                  <a:lnTo>
                    <a:pt x="831" y="1422706"/>
                  </a:lnTo>
                  <a:lnTo>
                    <a:pt x="0" y="1374453"/>
                  </a:lnTo>
                  <a:lnTo>
                    <a:pt x="2748908" y="1374455"/>
                  </a:lnTo>
                  <a:lnTo>
                    <a:pt x="2748076" y="1422706"/>
                  </a:lnTo>
                  <a:lnTo>
                    <a:pt x="2745601" y="1470541"/>
                  </a:lnTo>
                  <a:lnTo>
                    <a:pt x="2741509" y="1517932"/>
                  </a:lnTo>
                  <a:lnTo>
                    <a:pt x="2735827" y="1564850"/>
                  </a:lnTo>
                  <a:lnTo>
                    <a:pt x="2728583" y="1611268"/>
                  </a:lnTo>
                  <a:lnTo>
                    <a:pt x="2719803" y="1657160"/>
                  </a:lnTo>
                  <a:lnTo>
                    <a:pt x="2709516" y="1702499"/>
                  </a:lnTo>
                  <a:lnTo>
                    <a:pt x="2697748" y="1747256"/>
                  </a:lnTo>
                  <a:lnTo>
                    <a:pt x="2684526" y="1791404"/>
                  </a:lnTo>
                  <a:lnTo>
                    <a:pt x="2669879" y="1834917"/>
                  </a:lnTo>
                  <a:lnTo>
                    <a:pt x="2653833" y="1877767"/>
                  </a:lnTo>
                  <a:lnTo>
                    <a:pt x="2636415" y="1919926"/>
                  </a:lnTo>
                  <a:lnTo>
                    <a:pt x="2617652" y="1961369"/>
                  </a:lnTo>
                  <a:lnTo>
                    <a:pt x="2597573" y="2002066"/>
                  </a:lnTo>
                  <a:lnTo>
                    <a:pt x="2576204" y="2041992"/>
                  </a:lnTo>
                  <a:lnTo>
                    <a:pt x="2553572" y="2081118"/>
                  </a:lnTo>
                  <a:lnTo>
                    <a:pt x="2529705" y="2119418"/>
                  </a:lnTo>
                  <a:lnTo>
                    <a:pt x="2504629" y="2156864"/>
                  </a:lnTo>
                  <a:lnTo>
                    <a:pt x="2478373" y="2193429"/>
                  </a:lnTo>
                  <a:lnTo>
                    <a:pt x="2450964" y="2229086"/>
                  </a:lnTo>
                  <a:lnTo>
                    <a:pt x="2422428" y="2263807"/>
                  </a:lnTo>
                  <a:lnTo>
                    <a:pt x="2392793" y="2297566"/>
                  </a:lnTo>
                  <a:lnTo>
                    <a:pt x="2362086" y="2330334"/>
                  </a:lnTo>
                  <a:lnTo>
                    <a:pt x="2330335" y="2362085"/>
                  </a:lnTo>
                  <a:lnTo>
                    <a:pt x="2297566" y="2392792"/>
                  </a:lnTo>
                  <a:lnTo>
                    <a:pt x="2263808" y="2422427"/>
                  </a:lnTo>
                  <a:lnTo>
                    <a:pt x="2229087" y="2450963"/>
                  </a:lnTo>
                  <a:lnTo>
                    <a:pt x="2193430" y="2478373"/>
                  </a:lnTo>
                  <a:lnTo>
                    <a:pt x="2156865" y="2504629"/>
                  </a:lnTo>
                  <a:lnTo>
                    <a:pt x="2119418" y="2529704"/>
                  </a:lnTo>
                  <a:lnTo>
                    <a:pt x="2081119" y="2553571"/>
                  </a:lnTo>
                  <a:lnTo>
                    <a:pt x="2041992" y="2576203"/>
                  </a:lnTo>
                  <a:lnTo>
                    <a:pt x="2002067" y="2597572"/>
                  </a:lnTo>
                  <a:lnTo>
                    <a:pt x="1961369" y="2617652"/>
                  </a:lnTo>
                  <a:lnTo>
                    <a:pt x="1919927" y="2636414"/>
                  </a:lnTo>
                  <a:lnTo>
                    <a:pt x="1877767" y="2653832"/>
                  </a:lnTo>
                  <a:lnTo>
                    <a:pt x="1834917" y="2669878"/>
                  </a:lnTo>
                  <a:lnTo>
                    <a:pt x="1791405" y="2684526"/>
                  </a:lnTo>
                  <a:lnTo>
                    <a:pt x="1747256" y="2697747"/>
                  </a:lnTo>
                  <a:lnTo>
                    <a:pt x="1702499" y="2709515"/>
                  </a:lnTo>
                  <a:lnTo>
                    <a:pt x="1657161" y="2719803"/>
                  </a:lnTo>
                  <a:lnTo>
                    <a:pt x="1611269" y="2728582"/>
                  </a:lnTo>
                  <a:lnTo>
                    <a:pt x="1564850" y="2735826"/>
                  </a:lnTo>
                  <a:lnTo>
                    <a:pt x="1517932" y="2741508"/>
                  </a:lnTo>
                  <a:lnTo>
                    <a:pt x="1470542" y="2745601"/>
                  </a:lnTo>
                  <a:lnTo>
                    <a:pt x="1422707" y="2748076"/>
                  </a:lnTo>
                  <a:lnTo>
                    <a:pt x="1374454" y="2748907"/>
                  </a:lnTo>
                  <a:close/>
                </a:path>
              </a:pathLst>
            </a:custGeom>
            <a:solidFill>
              <a:srgbClr val="2D7961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5387394" y="3448761"/>
            <a:ext cx="1303655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FFFFFF"/>
                </a:solidFill>
                <a:latin typeface="微软雅黑"/>
                <a:cs typeface="微软雅黑"/>
              </a:rPr>
              <a:t>VS</a:t>
            </a:r>
            <a:endParaRPr sz="765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214514" y="2855191"/>
            <a:ext cx="2856230" cy="0"/>
          </a:xfrm>
          <a:custGeom>
            <a:rect l="l" t="t" r="r" b="b"/>
            <a:pathLst>
              <a:path w="2856229">
                <a:moveTo>
                  <a:pt x="0" y="0"/>
                </a:moveTo>
                <a:lnTo>
                  <a:pt x="2856055" y="0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1196197" y="3006875"/>
            <a:ext cx="311150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风险管理是信贷系统中的核心功能之一，它涉及到对各种风险的识别、评估和控</a:t>
            </a:r>
            <a:r>
              <a:rPr sz="135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制等操作。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0011145" y="2275469"/>
            <a:ext cx="1049020" cy="3327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59AE93"/>
                </a:solidFill>
                <a:latin typeface="微软雅黑"/>
                <a:cs typeface="微软雅黑"/>
              </a:rPr>
              <a:t>详细描述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8117660" y="2850428"/>
            <a:ext cx="2856230" cy="9525"/>
            <a:chOff x="8117660" y="2850428"/>
            <a:chExt cx="2856230" cy="9525"/>
          </a:xfrm>
        </p:grpSpPr>
        <p:sp>
          <p:nvSpPr>
            <p:cNvPr id="12" name="object 12"/>
            <p:cNvSpPr/>
            <p:nvPr/>
          </p:nvSpPr>
          <p:spPr>
            <a:xfrm>
              <a:off x="8117660" y="2855191"/>
              <a:ext cx="2856230" cy="0"/>
            </a:xfrm>
            <a:custGeom>
              <a:rect l="l" t="t" r="r" b="b"/>
              <a:pathLst>
                <a:path w="2856229">
                  <a:moveTo>
                    <a:pt x="2856055" y="0"/>
                  </a:moveTo>
                  <a:lnTo>
                    <a:pt x="0" y="0"/>
                  </a:lnTo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8117660" y="2855191"/>
              <a:ext cx="2856230" cy="0"/>
            </a:xfrm>
            <a:custGeom>
              <a:rect l="l" t="t" r="r" b="b"/>
              <a:pathLst>
                <a:path w="2856229">
                  <a:moveTo>
                    <a:pt x="0" y="0"/>
                  </a:moveTo>
                  <a:lnTo>
                    <a:pt x="2856055" y="0"/>
                  </a:lnTo>
                </a:path>
              </a:pathLst>
            </a:custGeom>
            <a:ln w="9525">
              <a:solidFill>
                <a:srgbClr val="59AE93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7928808" y="3006875"/>
            <a:ext cx="3282950" cy="21856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2B584A"/>
                </a:solidFill>
                <a:latin typeface="微软雅黑"/>
                <a:cs typeface="微软雅黑"/>
              </a:rPr>
              <a:t>信贷系统需要对各种可能出现的风险进行</a:t>
            </a:r>
            <a:r>
              <a:rPr sz="1350" spc="-50">
                <a:solidFill>
                  <a:srgbClr val="2B584A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2B584A"/>
                </a:solidFill>
                <a:latin typeface="微软雅黑"/>
                <a:cs typeface="微软雅黑"/>
              </a:rPr>
              <a:t>全面、准确的识别和评估，包括信用风险、市场风险、操作风险等。系统需要建立完</a:t>
            </a:r>
            <a:r>
              <a:rPr sz="1350" spc="-50">
                <a:solidFill>
                  <a:srgbClr val="2B584A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2B584A"/>
                </a:solidFill>
                <a:latin typeface="微软雅黑"/>
                <a:cs typeface="微软雅黑"/>
              </a:rPr>
              <a:t>善的风险评估模型和预警机制，以便于及</a:t>
            </a:r>
            <a:r>
              <a:rPr sz="1350" spc="-50">
                <a:solidFill>
                  <a:srgbClr val="2B584A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2B584A"/>
                </a:solidFill>
                <a:latin typeface="微软雅黑"/>
                <a:cs typeface="微软雅黑"/>
              </a:rPr>
              <a:t>时发现和应对风险。同时，系统还需要提</a:t>
            </a:r>
            <a:r>
              <a:rPr sz="1350" spc="-50">
                <a:solidFill>
                  <a:srgbClr val="2B584A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2B584A"/>
                </a:solidFill>
                <a:latin typeface="微软雅黑"/>
                <a:cs typeface="微软雅黑"/>
              </a:rPr>
              <a:t>供相应的风险控制工具和措施，以降低风</a:t>
            </a:r>
            <a:r>
              <a:rPr sz="1350" spc="-50">
                <a:solidFill>
                  <a:srgbClr val="2B584A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2B584A"/>
                </a:solidFill>
                <a:latin typeface="微软雅黑"/>
                <a:cs typeface="微软雅黑"/>
              </a:rPr>
              <a:t>险对贷款业务的影响。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196197" y="2275469"/>
            <a:ext cx="793115" cy="3327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20">
                <a:solidFill>
                  <a:srgbClr val="FFFFFF"/>
                </a:solidFill>
                <a:latin typeface="微软雅黑"/>
                <a:cs typeface="微软雅黑"/>
              </a:rPr>
              <a:t>总结词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835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信贷系统中的风险管理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543456" y="1876456"/>
            <a:ext cx="3105150" cy="3105150"/>
            <a:chOff x="4543456" y="1876456"/>
            <a:chExt cx="3105150" cy="3105150"/>
          </a:xfrm>
        </p:grpSpPr>
        <p:sp>
          <p:nvSpPr>
            <p:cNvPr id="3" name="object 3"/>
            <p:cNvSpPr/>
            <p:nvPr/>
          </p:nvSpPr>
          <p:spPr>
            <a:xfrm>
              <a:off x="4543456" y="1876456"/>
              <a:ext cx="3105150" cy="3105150"/>
            </a:xfrm>
            <a:custGeom>
              <a:rect l="l" t="t" r="r" b="b"/>
              <a:pathLst>
                <a:path w="3105150" h="3105150">
                  <a:moveTo>
                    <a:pt x="1552541" y="3105086"/>
                  </a:moveTo>
                  <a:lnTo>
                    <a:pt x="1504183" y="3104347"/>
                  </a:lnTo>
                  <a:lnTo>
                    <a:pt x="1456193" y="3102145"/>
                  </a:lnTo>
                  <a:lnTo>
                    <a:pt x="1408594" y="3098501"/>
                  </a:lnTo>
                  <a:lnTo>
                    <a:pt x="1361405" y="3093437"/>
                  </a:lnTo>
                  <a:lnTo>
                    <a:pt x="1314649" y="3086974"/>
                  </a:lnTo>
                  <a:lnTo>
                    <a:pt x="1268347" y="3079134"/>
                  </a:lnTo>
                  <a:lnTo>
                    <a:pt x="1222521" y="3069937"/>
                  </a:lnTo>
                  <a:lnTo>
                    <a:pt x="1177192" y="3059407"/>
                  </a:lnTo>
                  <a:lnTo>
                    <a:pt x="1132382" y="3047563"/>
                  </a:lnTo>
                  <a:lnTo>
                    <a:pt x="1088111" y="3034428"/>
                  </a:lnTo>
                  <a:lnTo>
                    <a:pt x="1044402" y="3020023"/>
                  </a:lnTo>
                  <a:lnTo>
                    <a:pt x="1001276" y="3004369"/>
                  </a:lnTo>
                  <a:lnTo>
                    <a:pt x="958754" y="2987488"/>
                  </a:lnTo>
                  <a:lnTo>
                    <a:pt x="916858" y="2969402"/>
                  </a:lnTo>
                  <a:lnTo>
                    <a:pt x="875610" y="2950132"/>
                  </a:lnTo>
                  <a:lnTo>
                    <a:pt x="835030" y="2929699"/>
                  </a:lnTo>
                  <a:lnTo>
                    <a:pt x="795141" y="2908124"/>
                  </a:lnTo>
                  <a:lnTo>
                    <a:pt x="755964" y="2885430"/>
                  </a:lnTo>
                  <a:lnTo>
                    <a:pt x="717519" y="2861638"/>
                  </a:lnTo>
                  <a:lnTo>
                    <a:pt x="679830" y="2836769"/>
                  </a:lnTo>
                  <a:lnTo>
                    <a:pt x="642916" y="2810844"/>
                  </a:lnTo>
                  <a:lnTo>
                    <a:pt x="606801" y="2783886"/>
                  </a:lnTo>
                  <a:lnTo>
                    <a:pt x="571504" y="2755916"/>
                  </a:lnTo>
                  <a:lnTo>
                    <a:pt x="537048" y="2726954"/>
                  </a:lnTo>
                  <a:lnTo>
                    <a:pt x="503454" y="2697023"/>
                  </a:lnTo>
                  <a:lnTo>
                    <a:pt x="470744" y="2666144"/>
                  </a:lnTo>
                  <a:lnTo>
                    <a:pt x="438939" y="2634339"/>
                  </a:lnTo>
                  <a:lnTo>
                    <a:pt x="408060" y="2601629"/>
                  </a:lnTo>
                  <a:lnTo>
                    <a:pt x="378129" y="2568035"/>
                  </a:lnTo>
                  <a:lnTo>
                    <a:pt x="349167" y="2533579"/>
                  </a:lnTo>
                  <a:lnTo>
                    <a:pt x="321197" y="2498282"/>
                  </a:lnTo>
                  <a:lnTo>
                    <a:pt x="294239" y="2462167"/>
                  </a:lnTo>
                  <a:lnTo>
                    <a:pt x="268314" y="2425253"/>
                  </a:lnTo>
                  <a:lnTo>
                    <a:pt x="243445" y="2387564"/>
                  </a:lnTo>
                  <a:lnTo>
                    <a:pt x="219653" y="2349120"/>
                  </a:lnTo>
                  <a:lnTo>
                    <a:pt x="196959" y="2309942"/>
                  </a:lnTo>
                  <a:lnTo>
                    <a:pt x="175384" y="2270053"/>
                  </a:lnTo>
                  <a:lnTo>
                    <a:pt x="154951" y="2229473"/>
                  </a:lnTo>
                  <a:lnTo>
                    <a:pt x="135681" y="2188225"/>
                  </a:lnTo>
                  <a:lnTo>
                    <a:pt x="117594" y="2146329"/>
                  </a:lnTo>
                  <a:lnTo>
                    <a:pt x="100714" y="2103807"/>
                  </a:lnTo>
                  <a:lnTo>
                    <a:pt x="85060" y="2060681"/>
                  </a:lnTo>
                  <a:lnTo>
                    <a:pt x="70655" y="2016972"/>
                  </a:lnTo>
                  <a:lnTo>
                    <a:pt x="57520" y="1972702"/>
                  </a:lnTo>
                  <a:lnTo>
                    <a:pt x="45676" y="1927891"/>
                  </a:lnTo>
                  <a:lnTo>
                    <a:pt x="35146" y="1882562"/>
                  </a:lnTo>
                  <a:lnTo>
                    <a:pt x="25949" y="1836736"/>
                  </a:lnTo>
                  <a:lnTo>
                    <a:pt x="18109" y="1790434"/>
                  </a:lnTo>
                  <a:lnTo>
                    <a:pt x="11646" y="1743678"/>
                  </a:lnTo>
                  <a:lnTo>
                    <a:pt x="6582" y="1696490"/>
                  </a:lnTo>
                  <a:lnTo>
                    <a:pt x="2938" y="1648890"/>
                  </a:lnTo>
                  <a:lnTo>
                    <a:pt x="736" y="1600900"/>
                  </a:lnTo>
                  <a:lnTo>
                    <a:pt x="0" y="1552543"/>
                  </a:lnTo>
                  <a:lnTo>
                    <a:pt x="738" y="1504184"/>
                  </a:lnTo>
                  <a:lnTo>
                    <a:pt x="2940" y="1456195"/>
                  </a:lnTo>
                  <a:lnTo>
                    <a:pt x="6584" y="1408595"/>
                  </a:lnTo>
                  <a:lnTo>
                    <a:pt x="11648" y="1361406"/>
                  </a:lnTo>
                  <a:lnTo>
                    <a:pt x="18111" y="1314650"/>
                  </a:lnTo>
                  <a:lnTo>
                    <a:pt x="25952" y="1268348"/>
                  </a:lnTo>
                  <a:lnTo>
                    <a:pt x="35148" y="1222522"/>
                  </a:lnTo>
                  <a:lnTo>
                    <a:pt x="45679" y="1177193"/>
                  </a:lnTo>
                  <a:lnTo>
                    <a:pt x="57522" y="1132382"/>
                  </a:lnTo>
                  <a:lnTo>
                    <a:pt x="70657" y="1088112"/>
                  </a:lnTo>
                  <a:lnTo>
                    <a:pt x="85063" y="1044403"/>
                  </a:lnTo>
                  <a:lnTo>
                    <a:pt x="100716" y="1001276"/>
                  </a:lnTo>
                  <a:lnTo>
                    <a:pt x="117597" y="958755"/>
                  </a:lnTo>
                  <a:lnTo>
                    <a:pt x="135684" y="916859"/>
                  </a:lnTo>
                  <a:lnTo>
                    <a:pt x="154954" y="875610"/>
                  </a:lnTo>
                  <a:lnTo>
                    <a:pt x="175387" y="835031"/>
                  </a:lnTo>
                  <a:lnTo>
                    <a:pt x="196962" y="795142"/>
                  </a:lnTo>
                  <a:lnTo>
                    <a:pt x="219656" y="755964"/>
                  </a:lnTo>
                  <a:lnTo>
                    <a:pt x="243448" y="717520"/>
                  </a:lnTo>
                  <a:lnTo>
                    <a:pt x="268317" y="679830"/>
                  </a:lnTo>
                  <a:lnTo>
                    <a:pt x="294242" y="642917"/>
                  </a:lnTo>
                  <a:lnTo>
                    <a:pt x="321200" y="606801"/>
                  </a:lnTo>
                  <a:lnTo>
                    <a:pt x="349171" y="571505"/>
                  </a:lnTo>
                  <a:lnTo>
                    <a:pt x="378132" y="537049"/>
                  </a:lnTo>
                  <a:lnTo>
                    <a:pt x="408063" y="503455"/>
                  </a:lnTo>
                  <a:lnTo>
                    <a:pt x="438942" y="470745"/>
                  </a:lnTo>
                  <a:lnTo>
                    <a:pt x="470747" y="438939"/>
                  </a:lnTo>
                  <a:lnTo>
                    <a:pt x="503458" y="408060"/>
                  </a:lnTo>
                  <a:lnTo>
                    <a:pt x="537052" y="378130"/>
                  </a:lnTo>
                  <a:lnTo>
                    <a:pt x="571508" y="349168"/>
                  </a:lnTo>
                  <a:lnTo>
                    <a:pt x="606804" y="321198"/>
                  </a:lnTo>
                  <a:lnTo>
                    <a:pt x="642920" y="294239"/>
                  </a:lnTo>
                  <a:lnTo>
                    <a:pt x="679834" y="268315"/>
                  </a:lnTo>
                  <a:lnTo>
                    <a:pt x="717523" y="243446"/>
                  </a:lnTo>
                  <a:lnTo>
                    <a:pt x="755967" y="219654"/>
                  </a:lnTo>
                  <a:lnTo>
                    <a:pt x="795145" y="196960"/>
                  </a:lnTo>
                  <a:lnTo>
                    <a:pt x="835034" y="175386"/>
                  </a:lnTo>
                  <a:lnTo>
                    <a:pt x="875614" y="154953"/>
                  </a:lnTo>
                  <a:lnTo>
                    <a:pt x="916862" y="135682"/>
                  </a:lnTo>
                  <a:lnTo>
                    <a:pt x="958758" y="117596"/>
                  </a:lnTo>
                  <a:lnTo>
                    <a:pt x="1001280" y="100715"/>
                  </a:lnTo>
                  <a:lnTo>
                    <a:pt x="1044406" y="85062"/>
                  </a:lnTo>
                  <a:lnTo>
                    <a:pt x="1088115" y="70657"/>
                  </a:lnTo>
                  <a:lnTo>
                    <a:pt x="1132385" y="57522"/>
                  </a:lnTo>
                  <a:lnTo>
                    <a:pt x="1177196" y="45678"/>
                  </a:lnTo>
                  <a:lnTo>
                    <a:pt x="1222525" y="35147"/>
                  </a:lnTo>
                  <a:lnTo>
                    <a:pt x="1268351" y="25951"/>
                  </a:lnTo>
                  <a:lnTo>
                    <a:pt x="1314653" y="18111"/>
                  </a:lnTo>
                  <a:lnTo>
                    <a:pt x="1361408" y="11648"/>
                  </a:lnTo>
                  <a:lnTo>
                    <a:pt x="1408596" y="6584"/>
                  </a:lnTo>
                  <a:lnTo>
                    <a:pt x="1456195" y="2940"/>
                  </a:lnTo>
                  <a:lnTo>
                    <a:pt x="1504183" y="738"/>
                  </a:lnTo>
                  <a:lnTo>
                    <a:pt x="1552541" y="0"/>
                  </a:lnTo>
                  <a:lnTo>
                    <a:pt x="1600896" y="738"/>
                  </a:lnTo>
                  <a:lnTo>
                    <a:pt x="1648886" y="2940"/>
                  </a:lnTo>
                  <a:lnTo>
                    <a:pt x="1696487" y="6584"/>
                  </a:lnTo>
                  <a:lnTo>
                    <a:pt x="1743676" y="11648"/>
                  </a:lnTo>
                  <a:lnTo>
                    <a:pt x="1790432" y="18111"/>
                  </a:lnTo>
                  <a:lnTo>
                    <a:pt x="1836734" y="25952"/>
                  </a:lnTo>
                  <a:lnTo>
                    <a:pt x="1882560" y="35148"/>
                  </a:lnTo>
                  <a:lnTo>
                    <a:pt x="1927890" y="45679"/>
                  </a:lnTo>
                  <a:lnTo>
                    <a:pt x="1972700" y="57522"/>
                  </a:lnTo>
                  <a:lnTo>
                    <a:pt x="2016971" y="70658"/>
                  </a:lnTo>
                  <a:lnTo>
                    <a:pt x="2060680" y="85063"/>
                  </a:lnTo>
                  <a:lnTo>
                    <a:pt x="2103806" y="100716"/>
                  </a:lnTo>
                  <a:lnTo>
                    <a:pt x="2146328" y="117597"/>
                  </a:lnTo>
                  <a:lnTo>
                    <a:pt x="2188223" y="135684"/>
                  </a:lnTo>
                  <a:lnTo>
                    <a:pt x="2229472" y="154954"/>
                  </a:lnTo>
                  <a:lnTo>
                    <a:pt x="2270051" y="175387"/>
                  </a:lnTo>
                  <a:lnTo>
                    <a:pt x="2309941" y="196962"/>
                  </a:lnTo>
                  <a:lnTo>
                    <a:pt x="2349118" y="219656"/>
                  </a:lnTo>
                  <a:lnTo>
                    <a:pt x="2387563" y="243448"/>
                  </a:lnTo>
                  <a:lnTo>
                    <a:pt x="2425252" y="268317"/>
                  </a:lnTo>
                  <a:lnTo>
                    <a:pt x="2462165" y="294241"/>
                  </a:lnTo>
                  <a:lnTo>
                    <a:pt x="2498281" y="321200"/>
                  </a:lnTo>
                  <a:lnTo>
                    <a:pt x="2533578" y="349170"/>
                  </a:lnTo>
                  <a:lnTo>
                    <a:pt x="2568034" y="378132"/>
                  </a:lnTo>
                  <a:lnTo>
                    <a:pt x="2601627" y="408063"/>
                  </a:lnTo>
                  <a:lnTo>
                    <a:pt x="2634338" y="438942"/>
                  </a:lnTo>
                  <a:lnTo>
                    <a:pt x="2666143" y="470747"/>
                  </a:lnTo>
                  <a:lnTo>
                    <a:pt x="2697022" y="503457"/>
                  </a:lnTo>
                  <a:lnTo>
                    <a:pt x="2726953" y="537051"/>
                  </a:lnTo>
                  <a:lnTo>
                    <a:pt x="2755914" y="571507"/>
                  </a:lnTo>
                  <a:lnTo>
                    <a:pt x="2783885" y="606804"/>
                  </a:lnTo>
                  <a:lnTo>
                    <a:pt x="2810843" y="642919"/>
                  </a:lnTo>
                  <a:lnTo>
                    <a:pt x="2836767" y="679833"/>
                  </a:lnTo>
                  <a:lnTo>
                    <a:pt x="2861636" y="717522"/>
                  </a:lnTo>
                  <a:lnTo>
                    <a:pt x="2885429" y="755967"/>
                  </a:lnTo>
                  <a:lnTo>
                    <a:pt x="2908123" y="795144"/>
                  </a:lnTo>
                  <a:lnTo>
                    <a:pt x="2929697" y="835033"/>
                  </a:lnTo>
                  <a:lnTo>
                    <a:pt x="2950130" y="875613"/>
                  </a:lnTo>
                  <a:lnTo>
                    <a:pt x="2969400" y="916861"/>
                  </a:lnTo>
                  <a:lnTo>
                    <a:pt x="2987487" y="958757"/>
                  </a:lnTo>
                  <a:lnTo>
                    <a:pt x="3004367" y="1001279"/>
                  </a:lnTo>
                  <a:lnTo>
                    <a:pt x="3020021" y="1044405"/>
                  </a:lnTo>
                  <a:lnTo>
                    <a:pt x="3034426" y="1088114"/>
                  </a:lnTo>
                  <a:lnTo>
                    <a:pt x="3047561" y="1132385"/>
                  </a:lnTo>
                  <a:lnTo>
                    <a:pt x="3059405" y="1177195"/>
                  </a:lnTo>
                  <a:lnTo>
                    <a:pt x="3069936" y="1222524"/>
                  </a:lnTo>
                  <a:lnTo>
                    <a:pt x="3079132" y="1268350"/>
                  </a:lnTo>
                  <a:lnTo>
                    <a:pt x="3086972" y="1314652"/>
                  </a:lnTo>
                  <a:lnTo>
                    <a:pt x="3093435" y="1361408"/>
                  </a:lnTo>
                  <a:lnTo>
                    <a:pt x="3098499" y="1408597"/>
                  </a:lnTo>
                  <a:lnTo>
                    <a:pt x="3102143" y="1456196"/>
                  </a:lnTo>
                  <a:lnTo>
                    <a:pt x="3104345" y="1504186"/>
                  </a:lnTo>
                  <a:lnTo>
                    <a:pt x="3105082" y="1552543"/>
                  </a:lnTo>
                  <a:lnTo>
                    <a:pt x="3104344" y="1600901"/>
                  </a:lnTo>
                  <a:lnTo>
                    <a:pt x="3102142" y="1648891"/>
                  </a:lnTo>
                  <a:lnTo>
                    <a:pt x="3098498" y="1696490"/>
                  </a:lnTo>
                  <a:lnTo>
                    <a:pt x="3093434" y="1743679"/>
                  </a:lnTo>
                  <a:lnTo>
                    <a:pt x="3086971" y="1790435"/>
                  </a:lnTo>
                  <a:lnTo>
                    <a:pt x="3079130" y="1836737"/>
                  </a:lnTo>
                  <a:lnTo>
                    <a:pt x="3069934" y="1882563"/>
                  </a:lnTo>
                  <a:lnTo>
                    <a:pt x="3059403" y="1927892"/>
                  </a:lnTo>
                  <a:lnTo>
                    <a:pt x="3047560" y="1972702"/>
                  </a:lnTo>
                  <a:lnTo>
                    <a:pt x="3034425" y="2016973"/>
                  </a:lnTo>
                  <a:lnTo>
                    <a:pt x="3020020" y="2060682"/>
                  </a:lnTo>
                  <a:lnTo>
                    <a:pt x="3004366" y="2103808"/>
                  </a:lnTo>
                  <a:lnTo>
                    <a:pt x="2987485" y="2146330"/>
                  </a:lnTo>
                  <a:lnTo>
                    <a:pt x="2969399" y="2188225"/>
                  </a:lnTo>
                  <a:lnTo>
                    <a:pt x="2950128" y="2229474"/>
                  </a:lnTo>
                  <a:lnTo>
                    <a:pt x="2929695" y="2270053"/>
                  </a:lnTo>
                  <a:lnTo>
                    <a:pt x="2908121" y="2309943"/>
                  </a:lnTo>
                  <a:lnTo>
                    <a:pt x="2885427" y="2349120"/>
                  </a:lnTo>
                  <a:lnTo>
                    <a:pt x="2861635" y="2387564"/>
                  </a:lnTo>
                  <a:lnTo>
                    <a:pt x="2836766" y="2425254"/>
                  </a:lnTo>
                  <a:lnTo>
                    <a:pt x="2810841" y="2462167"/>
                  </a:lnTo>
                  <a:lnTo>
                    <a:pt x="2783883" y="2498283"/>
                  </a:lnTo>
                  <a:lnTo>
                    <a:pt x="2755912" y="2533580"/>
                  </a:lnTo>
                  <a:lnTo>
                    <a:pt x="2726951" y="2568035"/>
                  </a:lnTo>
                  <a:lnTo>
                    <a:pt x="2697020" y="2601629"/>
                  </a:lnTo>
                  <a:lnTo>
                    <a:pt x="2666141" y="2634340"/>
                  </a:lnTo>
                  <a:lnTo>
                    <a:pt x="2634336" y="2666145"/>
                  </a:lnTo>
                  <a:lnTo>
                    <a:pt x="2601626" y="2697024"/>
                  </a:lnTo>
                  <a:lnTo>
                    <a:pt x="2568032" y="2726955"/>
                  </a:lnTo>
                  <a:lnTo>
                    <a:pt x="2533576" y="2755916"/>
                  </a:lnTo>
                  <a:lnTo>
                    <a:pt x="2498279" y="2783887"/>
                  </a:lnTo>
                  <a:lnTo>
                    <a:pt x="2462163" y="2810845"/>
                  </a:lnTo>
                  <a:lnTo>
                    <a:pt x="2425250" y="2836769"/>
                  </a:lnTo>
                  <a:lnTo>
                    <a:pt x="2387561" y="2861638"/>
                  </a:lnTo>
                  <a:lnTo>
                    <a:pt x="2349116" y="2885431"/>
                  </a:lnTo>
                  <a:lnTo>
                    <a:pt x="2309939" y="2908125"/>
                  </a:lnTo>
                  <a:lnTo>
                    <a:pt x="2270050" y="2929699"/>
                  </a:lnTo>
                  <a:lnTo>
                    <a:pt x="2229470" y="2950132"/>
                  </a:lnTo>
                  <a:lnTo>
                    <a:pt x="2188222" y="2969402"/>
                  </a:lnTo>
                  <a:lnTo>
                    <a:pt x="2146326" y="2987489"/>
                  </a:lnTo>
                  <a:lnTo>
                    <a:pt x="2103804" y="3004369"/>
                  </a:lnTo>
                  <a:lnTo>
                    <a:pt x="2060678" y="3020023"/>
                  </a:lnTo>
                  <a:lnTo>
                    <a:pt x="2016969" y="3034428"/>
                  </a:lnTo>
                  <a:lnTo>
                    <a:pt x="1972698" y="3047563"/>
                  </a:lnTo>
                  <a:lnTo>
                    <a:pt x="1927888" y="3059407"/>
                  </a:lnTo>
                  <a:lnTo>
                    <a:pt x="1882559" y="3069937"/>
                  </a:lnTo>
                  <a:lnTo>
                    <a:pt x="1836733" y="3079134"/>
                  </a:lnTo>
                  <a:lnTo>
                    <a:pt x="1790431" y="3086974"/>
                  </a:lnTo>
                  <a:lnTo>
                    <a:pt x="1743675" y="3093437"/>
                  </a:lnTo>
                  <a:lnTo>
                    <a:pt x="1696486" y="3098501"/>
                  </a:lnTo>
                  <a:lnTo>
                    <a:pt x="1648887" y="3102145"/>
                  </a:lnTo>
                  <a:lnTo>
                    <a:pt x="1600897" y="3104347"/>
                  </a:lnTo>
                  <a:lnTo>
                    <a:pt x="1552541" y="3105086"/>
                  </a:lnTo>
                  <a:close/>
                </a:path>
              </a:pathLst>
            </a:custGeom>
            <a:solidFill>
              <a:srgbClr val="83BB79">
                <a:alpha val="2901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4838680" y="2171681"/>
              <a:ext cx="2515235" cy="2515235"/>
            </a:xfrm>
            <a:custGeom>
              <a:rect l="l" t="t" r="r" b="b"/>
              <a:pathLst>
                <a:path w="2515234" h="2515235">
                  <a:moveTo>
                    <a:pt x="1257316" y="0"/>
                  </a:moveTo>
                  <a:close/>
                </a:path>
                <a:path w="2515234" h="2515235">
                  <a:moveTo>
                    <a:pt x="2514635" y="1257318"/>
                  </a:moveTo>
                  <a:lnTo>
                    <a:pt x="1" y="1257318"/>
                  </a:lnTo>
                  <a:lnTo>
                    <a:pt x="909" y="1209089"/>
                  </a:lnTo>
                  <a:lnTo>
                    <a:pt x="3611" y="1161321"/>
                  </a:lnTo>
                  <a:lnTo>
                    <a:pt x="8075" y="1114044"/>
                  </a:lnTo>
                  <a:lnTo>
                    <a:pt x="14267" y="1067292"/>
                  </a:lnTo>
                  <a:lnTo>
                    <a:pt x="22156" y="1021096"/>
                  </a:lnTo>
                  <a:lnTo>
                    <a:pt x="31709" y="975490"/>
                  </a:lnTo>
                  <a:lnTo>
                    <a:pt x="42894" y="930506"/>
                  </a:lnTo>
                  <a:lnTo>
                    <a:pt x="55677" y="886176"/>
                  </a:lnTo>
                  <a:lnTo>
                    <a:pt x="70026" y="842534"/>
                  </a:lnTo>
                  <a:lnTo>
                    <a:pt x="85909" y="799611"/>
                  </a:lnTo>
                  <a:lnTo>
                    <a:pt x="103293" y="757441"/>
                  </a:lnTo>
                  <a:lnTo>
                    <a:pt x="122145" y="716055"/>
                  </a:lnTo>
                  <a:lnTo>
                    <a:pt x="142434" y="675487"/>
                  </a:lnTo>
                  <a:lnTo>
                    <a:pt x="164126" y="635769"/>
                  </a:lnTo>
                  <a:lnTo>
                    <a:pt x="187188" y="596933"/>
                  </a:lnTo>
                  <a:lnTo>
                    <a:pt x="211589" y="559012"/>
                  </a:lnTo>
                  <a:lnTo>
                    <a:pt x="237296" y="522039"/>
                  </a:lnTo>
                  <a:lnTo>
                    <a:pt x="264276" y="486045"/>
                  </a:lnTo>
                  <a:lnTo>
                    <a:pt x="292497" y="451065"/>
                  </a:lnTo>
                  <a:lnTo>
                    <a:pt x="321925" y="417130"/>
                  </a:lnTo>
                  <a:lnTo>
                    <a:pt x="352529" y="384272"/>
                  </a:lnTo>
                  <a:lnTo>
                    <a:pt x="384276" y="352525"/>
                  </a:lnTo>
                  <a:lnTo>
                    <a:pt x="417134" y="321921"/>
                  </a:lnTo>
                  <a:lnTo>
                    <a:pt x="451069" y="292493"/>
                  </a:lnTo>
                  <a:lnTo>
                    <a:pt x="486050" y="264272"/>
                  </a:lnTo>
                  <a:lnTo>
                    <a:pt x="522043" y="237293"/>
                  </a:lnTo>
                  <a:lnTo>
                    <a:pt x="559016" y="211586"/>
                  </a:lnTo>
                  <a:lnTo>
                    <a:pt x="596937" y="187185"/>
                  </a:lnTo>
                  <a:lnTo>
                    <a:pt x="635773" y="164122"/>
                  </a:lnTo>
                  <a:lnTo>
                    <a:pt x="675491" y="142431"/>
                  </a:lnTo>
                  <a:lnTo>
                    <a:pt x="716060" y="122142"/>
                  </a:lnTo>
                  <a:lnTo>
                    <a:pt x="757445" y="103290"/>
                  </a:lnTo>
                  <a:lnTo>
                    <a:pt x="799616" y="85906"/>
                  </a:lnTo>
                  <a:lnTo>
                    <a:pt x="842539" y="70023"/>
                  </a:lnTo>
                  <a:lnTo>
                    <a:pt x="886181" y="55674"/>
                  </a:lnTo>
                  <a:lnTo>
                    <a:pt x="930510" y="42891"/>
                  </a:lnTo>
                  <a:lnTo>
                    <a:pt x="975494" y="31707"/>
                  </a:lnTo>
                  <a:lnTo>
                    <a:pt x="1021101" y="22154"/>
                  </a:lnTo>
                  <a:lnTo>
                    <a:pt x="1067296" y="14265"/>
                  </a:lnTo>
                  <a:lnTo>
                    <a:pt x="1114049" y="8073"/>
                  </a:lnTo>
                  <a:lnTo>
                    <a:pt x="1161326" y="3609"/>
                  </a:lnTo>
                  <a:lnTo>
                    <a:pt x="1209096" y="907"/>
                  </a:lnTo>
                  <a:lnTo>
                    <a:pt x="1257316" y="0"/>
                  </a:lnTo>
                  <a:lnTo>
                    <a:pt x="1305545" y="907"/>
                  </a:lnTo>
                  <a:lnTo>
                    <a:pt x="1353313" y="3610"/>
                  </a:lnTo>
                  <a:lnTo>
                    <a:pt x="1400590" y="8073"/>
                  </a:lnTo>
                  <a:lnTo>
                    <a:pt x="1447343" y="14266"/>
                  </a:lnTo>
                  <a:lnTo>
                    <a:pt x="1493538" y="22155"/>
                  </a:lnTo>
                  <a:lnTo>
                    <a:pt x="1539144" y="31708"/>
                  </a:lnTo>
                  <a:lnTo>
                    <a:pt x="1584128" y="42892"/>
                  </a:lnTo>
                  <a:lnTo>
                    <a:pt x="1628457" y="55675"/>
                  </a:lnTo>
                  <a:lnTo>
                    <a:pt x="1672100" y="70024"/>
                  </a:lnTo>
                  <a:lnTo>
                    <a:pt x="1715022" y="85907"/>
                  </a:lnTo>
                  <a:lnTo>
                    <a:pt x="1757193" y="103291"/>
                  </a:lnTo>
                  <a:lnTo>
                    <a:pt x="1798578" y="122144"/>
                  </a:lnTo>
                  <a:lnTo>
                    <a:pt x="1839146" y="142432"/>
                  </a:lnTo>
                  <a:lnTo>
                    <a:pt x="1878865" y="164124"/>
                  </a:lnTo>
                  <a:lnTo>
                    <a:pt x="1917701" y="187187"/>
                  </a:lnTo>
                  <a:lnTo>
                    <a:pt x="1955621" y="211588"/>
                  </a:lnTo>
                  <a:lnTo>
                    <a:pt x="1992595" y="237294"/>
                  </a:lnTo>
                  <a:lnTo>
                    <a:pt x="2028588" y="264274"/>
                  </a:lnTo>
                  <a:lnTo>
                    <a:pt x="2063568" y="292495"/>
                  </a:lnTo>
                  <a:lnTo>
                    <a:pt x="2097503" y="321923"/>
                  </a:lnTo>
                  <a:lnTo>
                    <a:pt x="2130361" y="352527"/>
                  </a:lnTo>
                  <a:lnTo>
                    <a:pt x="2162108" y="384274"/>
                  </a:lnTo>
                  <a:lnTo>
                    <a:pt x="2192712" y="417132"/>
                  </a:lnTo>
                  <a:lnTo>
                    <a:pt x="2222140" y="451067"/>
                  </a:lnTo>
                  <a:lnTo>
                    <a:pt x="2250361" y="486047"/>
                  </a:lnTo>
                  <a:lnTo>
                    <a:pt x="2277340" y="522041"/>
                  </a:lnTo>
                  <a:lnTo>
                    <a:pt x="2303047" y="559014"/>
                  </a:lnTo>
                  <a:lnTo>
                    <a:pt x="2327448" y="596935"/>
                  </a:lnTo>
                  <a:lnTo>
                    <a:pt x="2350511" y="635771"/>
                  </a:lnTo>
                  <a:lnTo>
                    <a:pt x="2372202" y="675489"/>
                  </a:lnTo>
                  <a:lnTo>
                    <a:pt x="2392491" y="716057"/>
                  </a:lnTo>
                  <a:lnTo>
                    <a:pt x="2411343" y="757443"/>
                  </a:lnTo>
                  <a:lnTo>
                    <a:pt x="2428727" y="799613"/>
                  </a:lnTo>
                  <a:lnTo>
                    <a:pt x="2444610" y="842536"/>
                  </a:lnTo>
                  <a:lnTo>
                    <a:pt x="2458959" y="886178"/>
                  </a:lnTo>
                  <a:lnTo>
                    <a:pt x="2471742" y="930508"/>
                  </a:lnTo>
                  <a:lnTo>
                    <a:pt x="2482926" y="975492"/>
                  </a:lnTo>
                  <a:lnTo>
                    <a:pt x="2492479" y="1021098"/>
                  </a:lnTo>
                  <a:lnTo>
                    <a:pt x="2500368" y="1067293"/>
                  </a:lnTo>
                  <a:lnTo>
                    <a:pt x="2506561" y="1114045"/>
                  </a:lnTo>
                  <a:lnTo>
                    <a:pt x="2511025" y="1161322"/>
                  </a:lnTo>
                  <a:lnTo>
                    <a:pt x="2513727" y="1209090"/>
                  </a:lnTo>
                  <a:lnTo>
                    <a:pt x="2514635" y="1257318"/>
                  </a:lnTo>
                  <a:close/>
                </a:path>
                <a:path w="2515234" h="2515235">
                  <a:moveTo>
                    <a:pt x="1257318" y="2514634"/>
                  </a:moveTo>
                  <a:lnTo>
                    <a:pt x="1209090" y="2513726"/>
                  </a:lnTo>
                  <a:lnTo>
                    <a:pt x="1161322" y="2511024"/>
                  </a:lnTo>
                  <a:lnTo>
                    <a:pt x="1114045" y="2506561"/>
                  </a:lnTo>
                  <a:lnTo>
                    <a:pt x="1067293" y="2500368"/>
                  </a:lnTo>
                  <a:lnTo>
                    <a:pt x="1021097" y="2492479"/>
                  </a:lnTo>
                  <a:lnTo>
                    <a:pt x="975491" y="2482926"/>
                  </a:lnTo>
                  <a:lnTo>
                    <a:pt x="930507" y="2471742"/>
                  </a:lnTo>
                  <a:lnTo>
                    <a:pt x="886178" y="2458959"/>
                  </a:lnTo>
                  <a:lnTo>
                    <a:pt x="842536" y="2444610"/>
                  </a:lnTo>
                  <a:lnTo>
                    <a:pt x="799613" y="2428727"/>
                  </a:lnTo>
                  <a:lnTo>
                    <a:pt x="757442" y="2411343"/>
                  </a:lnTo>
                  <a:lnTo>
                    <a:pt x="716057" y="2392491"/>
                  </a:lnTo>
                  <a:lnTo>
                    <a:pt x="675489" y="2372202"/>
                  </a:lnTo>
                  <a:lnTo>
                    <a:pt x="635770" y="2350510"/>
                  </a:lnTo>
                  <a:lnTo>
                    <a:pt x="596934" y="2327448"/>
                  </a:lnTo>
                  <a:lnTo>
                    <a:pt x="559013" y="2303047"/>
                  </a:lnTo>
                  <a:lnTo>
                    <a:pt x="522040" y="2277340"/>
                  </a:lnTo>
                  <a:lnTo>
                    <a:pt x="486047" y="2250360"/>
                  </a:lnTo>
                  <a:lnTo>
                    <a:pt x="451066" y="2222140"/>
                  </a:lnTo>
                  <a:lnTo>
                    <a:pt x="417131" y="2192711"/>
                  </a:lnTo>
                  <a:lnTo>
                    <a:pt x="384274" y="2162107"/>
                  </a:lnTo>
                  <a:lnTo>
                    <a:pt x="352527" y="2130360"/>
                  </a:lnTo>
                  <a:lnTo>
                    <a:pt x="321923" y="2097503"/>
                  </a:lnTo>
                  <a:lnTo>
                    <a:pt x="292494" y="2063568"/>
                  </a:lnTo>
                  <a:lnTo>
                    <a:pt x="264274" y="2028587"/>
                  </a:lnTo>
                  <a:lnTo>
                    <a:pt x="237294" y="1992594"/>
                  </a:lnTo>
                  <a:lnTo>
                    <a:pt x="211587" y="1955621"/>
                  </a:lnTo>
                  <a:lnTo>
                    <a:pt x="187186" y="1917700"/>
                  </a:lnTo>
                  <a:lnTo>
                    <a:pt x="164124" y="1878864"/>
                  </a:lnTo>
                  <a:lnTo>
                    <a:pt x="142432" y="1839146"/>
                  </a:lnTo>
                  <a:lnTo>
                    <a:pt x="122143" y="1798577"/>
                  </a:lnTo>
                  <a:lnTo>
                    <a:pt x="103291" y="1757192"/>
                  </a:lnTo>
                  <a:lnTo>
                    <a:pt x="85907" y="1715021"/>
                  </a:lnTo>
                  <a:lnTo>
                    <a:pt x="70024" y="1672099"/>
                  </a:lnTo>
                  <a:lnTo>
                    <a:pt x="55675" y="1628456"/>
                  </a:lnTo>
                  <a:lnTo>
                    <a:pt x="42892" y="1584127"/>
                  </a:lnTo>
                  <a:lnTo>
                    <a:pt x="31708" y="1539143"/>
                  </a:lnTo>
                  <a:lnTo>
                    <a:pt x="22155" y="1493537"/>
                  </a:lnTo>
                  <a:lnTo>
                    <a:pt x="14266" y="1447342"/>
                  </a:lnTo>
                  <a:lnTo>
                    <a:pt x="8073" y="1400589"/>
                  </a:lnTo>
                  <a:lnTo>
                    <a:pt x="3609" y="1353313"/>
                  </a:lnTo>
                  <a:lnTo>
                    <a:pt x="907" y="1305544"/>
                  </a:lnTo>
                  <a:lnTo>
                    <a:pt x="0" y="1257318"/>
                  </a:lnTo>
                  <a:lnTo>
                    <a:pt x="2514635" y="1257318"/>
                  </a:lnTo>
                  <a:lnTo>
                    <a:pt x="2513726" y="1305545"/>
                  </a:lnTo>
                  <a:lnTo>
                    <a:pt x="2511024" y="1353313"/>
                  </a:lnTo>
                  <a:lnTo>
                    <a:pt x="2506560" y="1400590"/>
                  </a:lnTo>
                  <a:lnTo>
                    <a:pt x="2500368" y="1447342"/>
                  </a:lnTo>
                  <a:lnTo>
                    <a:pt x="2492479" y="1493538"/>
                  </a:lnTo>
                  <a:lnTo>
                    <a:pt x="2482926" y="1539144"/>
                  </a:lnTo>
                  <a:lnTo>
                    <a:pt x="2471742" y="1584128"/>
                  </a:lnTo>
                  <a:lnTo>
                    <a:pt x="2458959" y="1628457"/>
                  </a:lnTo>
                  <a:lnTo>
                    <a:pt x="2444609" y="1672099"/>
                  </a:lnTo>
                  <a:lnTo>
                    <a:pt x="2428727" y="1715022"/>
                  </a:lnTo>
                  <a:lnTo>
                    <a:pt x="2411343" y="1757192"/>
                  </a:lnTo>
                  <a:lnTo>
                    <a:pt x="2392490" y="1798578"/>
                  </a:lnTo>
                  <a:lnTo>
                    <a:pt x="2372202" y="1839146"/>
                  </a:lnTo>
                  <a:lnTo>
                    <a:pt x="2350510" y="1878865"/>
                  </a:lnTo>
                  <a:lnTo>
                    <a:pt x="2327447" y="1917700"/>
                  </a:lnTo>
                  <a:lnTo>
                    <a:pt x="2303046" y="1955621"/>
                  </a:lnTo>
                  <a:lnTo>
                    <a:pt x="2277340" y="1992594"/>
                  </a:lnTo>
                  <a:lnTo>
                    <a:pt x="2250360" y="2028588"/>
                  </a:lnTo>
                  <a:lnTo>
                    <a:pt x="2222139" y="2063568"/>
                  </a:lnTo>
                  <a:lnTo>
                    <a:pt x="2192711" y="2097503"/>
                  </a:lnTo>
                  <a:lnTo>
                    <a:pt x="2162107" y="2130360"/>
                  </a:lnTo>
                  <a:lnTo>
                    <a:pt x="2130360" y="2162107"/>
                  </a:lnTo>
                  <a:lnTo>
                    <a:pt x="2097502" y="2192711"/>
                  </a:lnTo>
                  <a:lnTo>
                    <a:pt x="2063567" y="2222140"/>
                  </a:lnTo>
                  <a:lnTo>
                    <a:pt x="2028587" y="2250360"/>
                  </a:lnTo>
                  <a:lnTo>
                    <a:pt x="1992594" y="2277340"/>
                  </a:lnTo>
                  <a:lnTo>
                    <a:pt x="1955620" y="2303047"/>
                  </a:lnTo>
                  <a:lnTo>
                    <a:pt x="1917700" y="2327448"/>
                  </a:lnTo>
                  <a:lnTo>
                    <a:pt x="1878864" y="2350511"/>
                  </a:lnTo>
                  <a:lnTo>
                    <a:pt x="1839145" y="2372202"/>
                  </a:lnTo>
                  <a:lnTo>
                    <a:pt x="1798577" y="2392491"/>
                  </a:lnTo>
                  <a:lnTo>
                    <a:pt x="1757192" y="2411343"/>
                  </a:lnTo>
                  <a:lnTo>
                    <a:pt x="1715021" y="2428727"/>
                  </a:lnTo>
                  <a:lnTo>
                    <a:pt x="1672099" y="2444610"/>
                  </a:lnTo>
                  <a:lnTo>
                    <a:pt x="1628456" y="2458959"/>
                  </a:lnTo>
                  <a:lnTo>
                    <a:pt x="1584127" y="2471742"/>
                  </a:lnTo>
                  <a:lnTo>
                    <a:pt x="1539143" y="2482926"/>
                  </a:lnTo>
                  <a:lnTo>
                    <a:pt x="1493537" y="2492479"/>
                  </a:lnTo>
                  <a:lnTo>
                    <a:pt x="1447342" y="2500368"/>
                  </a:lnTo>
                  <a:lnTo>
                    <a:pt x="1400590" y="2506561"/>
                  </a:lnTo>
                  <a:lnTo>
                    <a:pt x="1353313" y="2511024"/>
                  </a:lnTo>
                  <a:lnTo>
                    <a:pt x="1305545" y="2513726"/>
                  </a:lnTo>
                  <a:lnTo>
                    <a:pt x="1257318" y="2514634"/>
                  </a:lnTo>
                  <a:close/>
                </a:path>
              </a:pathLst>
            </a:custGeom>
            <a:solidFill>
              <a:srgbClr val="83BB7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5503755" y="2910785"/>
              <a:ext cx="1184910" cy="1036955"/>
            </a:xfrm>
            <a:custGeom>
              <a:rect l="l" t="t" r="r" b="b"/>
              <a:pathLst>
                <a:path w="1184909" h="1036953">
                  <a:moveTo>
                    <a:pt x="592283" y="444183"/>
                  </a:moveTo>
                  <a:lnTo>
                    <a:pt x="0" y="296122"/>
                  </a:lnTo>
                  <a:lnTo>
                    <a:pt x="0" y="148061"/>
                  </a:lnTo>
                  <a:lnTo>
                    <a:pt x="592283" y="0"/>
                  </a:lnTo>
                  <a:lnTo>
                    <a:pt x="1184490" y="148061"/>
                  </a:lnTo>
                  <a:lnTo>
                    <a:pt x="1184490" y="296122"/>
                  </a:lnTo>
                  <a:lnTo>
                    <a:pt x="592283" y="444183"/>
                  </a:lnTo>
                  <a:close/>
                </a:path>
                <a:path w="1184909" h="1036953">
                  <a:moveTo>
                    <a:pt x="592283" y="740306"/>
                  </a:moveTo>
                  <a:lnTo>
                    <a:pt x="0" y="592245"/>
                  </a:lnTo>
                  <a:lnTo>
                    <a:pt x="0" y="444183"/>
                  </a:lnTo>
                  <a:lnTo>
                    <a:pt x="592283" y="592245"/>
                  </a:lnTo>
                  <a:lnTo>
                    <a:pt x="1184490" y="592245"/>
                  </a:lnTo>
                  <a:lnTo>
                    <a:pt x="592283" y="740306"/>
                  </a:lnTo>
                  <a:close/>
                </a:path>
                <a:path w="1184909" h="1036953">
                  <a:moveTo>
                    <a:pt x="1184490" y="592245"/>
                  </a:moveTo>
                  <a:lnTo>
                    <a:pt x="592283" y="592245"/>
                  </a:lnTo>
                  <a:lnTo>
                    <a:pt x="1184490" y="444183"/>
                  </a:lnTo>
                  <a:lnTo>
                    <a:pt x="1184490" y="592245"/>
                  </a:lnTo>
                  <a:close/>
                </a:path>
                <a:path w="1184909" h="1036953">
                  <a:moveTo>
                    <a:pt x="592283" y="1036428"/>
                  </a:moveTo>
                  <a:lnTo>
                    <a:pt x="0" y="888367"/>
                  </a:lnTo>
                  <a:lnTo>
                    <a:pt x="0" y="740306"/>
                  </a:lnTo>
                  <a:lnTo>
                    <a:pt x="592283" y="888367"/>
                  </a:lnTo>
                  <a:lnTo>
                    <a:pt x="1184490" y="888367"/>
                  </a:lnTo>
                  <a:lnTo>
                    <a:pt x="592283" y="1036428"/>
                  </a:lnTo>
                  <a:close/>
                </a:path>
                <a:path w="1184909" h="1036953">
                  <a:moveTo>
                    <a:pt x="1184490" y="888367"/>
                  </a:moveTo>
                  <a:lnTo>
                    <a:pt x="592283" y="888367"/>
                  </a:lnTo>
                  <a:lnTo>
                    <a:pt x="1184490" y="740306"/>
                  </a:lnTo>
                  <a:lnTo>
                    <a:pt x="1184490" y="888367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908454" y="1763740"/>
            <a:ext cx="9112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59AE93"/>
                </a:solidFill>
                <a:latin typeface="微软雅黑"/>
                <a:cs typeface="微软雅黑"/>
              </a:rPr>
              <a:t>总结</a:t>
            </a:r>
            <a:r>
              <a:rPr sz="2300" b="1" spc="-50">
                <a:solidFill>
                  <a:srgbClr val="59AE93"/>
                </a:solidFill>
                <a:latin typeface="微软雅黑"/>
                <a:cs typeface="微软雅黑"/>
              </a:rPr>
              <a:t>词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08454" y="3050813"/>
            <a:ext cx="3282950" cy="9969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报表分析是信贷系统中的重要功能之一，它</a:t>
            </a:r>
            <a:endParaRPr sz="1350">
              <a:latin typeface="微软雅黑"/>
              <a:cs typeface="微软雅黑"/>
            </a:endParaRPr>
          </a:p>
          <a:p>
            <a:pPr marL="12700" marR="5080">
              <a:lnSpc>
                <a:spcPct val="186000"/>
              </a:lnSpc>
            </a:pPr>
            <a:r>
              <a:rPr sz="1350" spc="-5">
                <a:latin typeface="微软雅黑"/>
                <a:cs typeface="微软雅黑"/>
              </a:rPr>
              <a:t>涉及到对贷款业务和风险管理等数据的统计</a:t>
            </a:r>
            <a:r>
              <a:rPr sz="1350" spc="-15">
                <a:latin typeface="微软雅黑"/>
                <a:cs typeface="微软雅黑"/>
              </a:rPr>
              <a:t>和分析。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0151971" y="1763740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59AE93"/>
                </a:solidFill>
                <a:latin typeface="微软雅黑"/>
                <a:cs typeface="微软雅黑"/>
              </a:rPr>
              <a:t>详细描</a:t>
            </a:r>
            <a:r>
              <a:rPr sz="2300" b="1" spc="-50">
                <a:solidFill>
                  <a:srgbClr val="59AE93"/>
                </a:solidFill>
                <a:latin typeface="微软雅黑"/>
                <a:cs typeface="微软雅黑"/>
              </a:rPr>
              <a:t>述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904071" y="3050813"/>
            <a:ext cx="3625850" cy="2527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150">
              <a:lnSpc>
                <a:spcPct val="10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信贷系统需要提供各种报表和分析工具，以</a:t>
            </a:r>
            <a:endParaRPr sz="1350">
              <a:latin typeface="微软雅黑"/>
              <a:cs typeface="微软雅黑"/>
            </a:endParaRPr>
          </a:p>
          <a:p>
            <a:pPr marL="184150" marR="5080" indent="171450">
              <a:lnSpc>
                <a:spcPct val="186000"/>
              </a:lnSpc>
            </a:pPr>
            <a:r>
              <a:rPr sz="1350" spc="-5">
                <a:latin typeface="微软雅黑"/>
                <a:cs typeface="微软雅黑"/>
              </a:rPr>
              <a:t>便于对贷款业务和风险管理数据进行全面、准确的统计和分析。这些报表和分析结果可</a:t>
            </a:r>
            <a:r>
              <a:rPr sz="1350" spc="-50">
                <a:latin typeface="微软雅黑"/>
                <a:cs typeface="微软雅黑"/>
              </a:rPr>
              <a:t> </a:t>
            </a:r>
            <a:r>
              <a:rPr sz="1350" spc="-5">
                <a:latin typeface="微软雅黑"/>
                <a:cs typeface="微软雅黑"/>
              </a:rPr>
              <a:t>以为决策者提供重要的参考依据，帮助他们</a:t>
            </a:r>
            <a:endParaRPr sz="1350">
              <a:latin typeface="微软雅黑"/>
              <a:cs typeface="微软雅黑"/>
            </a:endParaRPr>
          </a:p>
          <a:p>
            <a:pPr marL="184150" marR="177165" indent="-171450">
              <a:lnSpc>
                <a:spcPct val="186000"/>
              </a:lnSpc>
            </a:pPr>
            <a:r>
              <a:rPr sz="1350" spc="-5">
                <a:latin typeface="微软雅黑"/>
                <a:cs typeface="微软雅黑"/>
              </a:rPr>
              <a:t>更好地了解业务运行情况和风险状况。同时，系统还需要支持自定义报表和多维度的数据</a:t>
            </a:r>
            <a:endParaRPr sz="1350">
              <a:latin typeface="微软雅黑"/>
              <a:cs typeface="微软雅黑"/>
            </a:endParaRPr>
          </a:p>
          <a:p>
            <a:pPr marL="1212215">
              <a:lnSpc>
                <a:spcPct val="100000"/>
              </a:lnSpc>
              <a:spcBef>
                <a:spcPts val="1390"/>
              </a:spcBef>
            </a:pPr>
            <a:r>
              <a:rPr sz="1350" spc="-5">
                <a:latin typeface="微软雅黑"/>
                <a:cs typeface="微软雅黑"/>
              </a:rPr>
              <a:t>分析，以满足不同用户的需求。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835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信贷系统中的报表分析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02917" y="1541353"/>
            <a:ext cx="1222375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00AF57"/>
                </a:solidFill>
                <a:latin typeface="微软雅黑"/>
                <a:cs typeface="微软雅黑"/>
              </a:rPr>
              <a:t>03</a:t>
            </a:r>
            <a:endParaRPr sz="76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02917" y="3170819"/>
            <a:ext cx="5283200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10">
                <a:solidFill>
                  <a:srgbClr val="00AF57"/>
                </a:solidFill>
              </a:rPr>
              <a:t>信贷系统操作流程</a:t>
            </a:r>
            <a:endParaRPr sz="515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876300" y="1866900"/>
            <a:ext cx="2050688" cy="391643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5905500" y="1866900"/>
            <a:ext cx="2050689" cy="3916435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/>
          <a:stretch>
            <a:fillRect/>
          </a:stretch>
        </p:blipFill>
        <p:spPr>
          <a:xfrm>
            <a:off x="3390900" y="1866900"/>
            <a:ext cx="2050688" cy="3916435"/>
          </a:xfrm>
          <a:prstGeom prst="rect">
            <a:avLst/>
          </a:prstGeom>
        </p:spPr>
      </p:pic>
      <p:sp>
        <p:nvSpPr>
          <p:cNvPr id="5" name="object 5"/>
          <p:cNvSpPr/>
          <p:nvPr/>
        </p:nvSpPr>
        <p:spPr>
          <a:xfrm>
            <a:off x="8504539" y="1869245"/>
            <a:ext cx="299085" cy="495300"/>
          </a:xfrm>
          <a:custGeom>
            <a:rect l="l" t="t" r="r" b="b"/>
            <a:pathLst>
              <a:path w="299084" h="495300">
                <a:moveTo>
                  <a:pt x="90191" y="330200"/>
                </a:moveTo>
                <a:lnTo>
                  <a:pt x="84659" y="326390"/>
                </a:lnTo>
                <a:lnTo>
                  <a:pt x="83321" y="321310"/>
                </a:lnTo>
                <a:lnTo>
                  <a:pt x="68344" y="287020"/>
                </a:lnTo>
                <a:lnTo>
                  <a:pt x="46983" y="259080"/>
                </a:lnTo>
                <a:lnTo>
                  <a:pt x="25053" y="231140"/>
                </a:lnTo>
                <a:lnTo>
                  <a:pt x="8365" y="201930"/>
                </a:lnTo>
                <a:lnTo>
                  <a:pt x="0" y="166370"/>
                </a:lnTo>
                <a:lnTo>
                  <a:pt x="302" y="130810"/>
                </a:lnTo>
                <a:lnTo>
                  <a:pt x="9074" y="95250"/>
                </a:lnTo>
                <a:lnTo>
                  <a:pt x="50357" y="36830"/>
                </a:lnTo>
                <a:lnTo>
                  <a:pt x="113452" y="3810"/>
                </a:lnTo>
                <a:lnTo>
                  <a:pt x="149524" y="0"/>
                </a:lnTo>
                <a:lnTo>
                  <a:pt x="185597" y="3810"/>
                </a:lnTo>
                <a:lnTo>
                  <a:pt x="219116" y="16510"/>
                </a:lnTo>
                <a:lnTo>
                  <a:pt x="222813" y="19050"/>
                </a:lnTo>
                <a:lnTo>
                  <a:pt x="149524" y="19050"/>
                </a:lnTo>
                <a:lnTo>
                  <a:pt x="118310" y="22860"/>
                </a:lnTo>
                <a:lnTo>
                  <a:pt x="63702" y="52070"/>
                </a:lnTo>
                <a:lnTo>
                  <a:pt x="27982" y="102870"/>
                </a:lnTo>
                <a:lnTo>
                  <a:pt x="20109" y="163830"/>
                </a:lnTo>
                <a:lnTo>
                  <a:pt x="27332" y="194310"/>
                </a:lnTo>
                <a:lnTo>
                  <a:pt x="27940" y="195580"/>
                </a:lnTo>
                <a:lnTo>
                  <a:pt x="29277" y="199390"/>
                </a:lnTo>
                <a:lnTo>
                  <a:pt x="30737" y="201930"/>
                </a:lnTo>
                <a:lnTo>
                  <a:pt x="31527" y="204470"/>
                </a:lnTo>
                <a:lnTo>
                  <a:pt x="33229" y="207010"/>
                </a:lnTo>
                <a:lnTo>
                  <a:pt x="35053" y="209550"/>
                </a:lnTo>
                <a:lnTo>
                  <a:pt x="35964" y="212090"/>
                </a:lnTo>
                <a:lnTo>
                  <a:pt x="39065" y="215900"/>
                </a:lnTo>
                <a:lnTo>
                  <a:pt x="40160" y="218440"/>
                </a:lnTo>
                <a:lnTo>
                  <a:pt x="40828" y="218440"/>
                </a:lnTo>
                <a:lnTo>
                  <a:pt x="43381" y="222250"/>
                </a:lnTo>
                <a:lnTo>
                  <a:pt x="45813" y="224790"/>
                </a:lnTo>
                <a:lnTo>
                  <a:pt x="47028" y="227330"/>
                </a:lnTo>
                <a:lnTo>
                  <a:pt x="49582" y="229870"/>
                </a:lnTo>
                <a:lnTo>
                  <a:pt x="50919" y="231140"/>
                </a:lnTo>
                <a:lnTo>
                  <a:pt x="52256" y="233680"/>
                </a:lnTo>
                <a:lnTo>
                  <a:pt x="55114" y="236220"/>
                </a:lnTo>
                <a:lnTo>
                  <a:pt x="56695" y="238760"/>
                </a:lnTo>
                <a:lnTo>
                  <a:pt x="58214" y="240030"/>
                </a:lnTo>
                <a:lnTo>
                  <a:pt x="59855" y="242570"/>
                </a:lnTo>
                <a:lnTo>
                  <a:pt x="61498" y="243840"/>
                </a:lnTo>
                <a:lnTo>
                  <a:pt x="64537" y="247650"/>
                </a:lnTo>
                <a:lnTo>
                  <a:pt x="65995" y="250190"/>
                </a:lnTo>
                <a:lnTo>
                  <a:pt x="68853" y="252730"/>
                </a:lnTo>
                <a:lnTo>
                  <a:pt x="70311" y="255270"/>
                </a:lnTo>
                <a:lnTo>
                  <a:pt x="71771" y="256540"/>
                </a:lnTo>
                <a:lnTo>
                  <a:pt x="74689" y="260350"/>
                </a:lnTo>
                <a:lnTo>
                  <a:pt x="77546" y="264160"/>
                </a:lnTo>
                <a:lnTo>
                  <a:pt x="80343" y="267970"/>
                </a:lnTo>
                <a:lnTo>
                  <a:pt x="81801" y="270510"/>
                </a:lnTo>
                <a:lnTo>
                  <a:pt x="84537" y="274320"/>
                </a:lnTo>
                <a:lnTo>
                  <a:pt x="86179" y="276860"/>
                </a:lnTo>
                <a:lnTo>
                  <a:pt x="86969" y="278130"/>
                </a:lnTo>
                <a:lnTo>
                  <a:pt x="88306" y="280670"/>
                </a:lnTo>
                <a:lnTo>
                  <a:pt x="90860" y="285750"/>
                </a:lnTo>
                <a:lnTo>
                  <a:pt x="92076" y="287020"/>
                </a:lnTo>
                <a:lnTo>
                  <a:pt x="102167" y="313690"/>
                </a:lnTo>
                <a:lnTo>
                  <a:pt x="102897" y="316230"/>
                </a:lnTo>
                <a:lnTo>
                  <a:pt x="104295" y="321310"/>
                </a:lnTo>
                <a:lnTo>
                  <a:pt x="101012" y="326390"/>
                </a:lnTo>
                <a:lnTo>
                  <a:pt x="90191" y="330200"/>
                </a:lnTo>
                <a:close/>
              </a:path>
              <a:path w="299084" h="495300">
                <a:moveTo>
                  <a:pt x="71345" y="389890"/>
                </a:moveTo>
                <a:lnTo>
                  <a:pt x="65814" y="386080"/>
                </a:lnTo>
                <a:lnTo>
                  <a:pt x="63139" y="375920"/>
                </a:lnTo>
                <a:lnTo>
                  <a:pt x="66422" y="370840"/>
                </a:lnTo>
                <a:lnTo>
                  <a:pt x="71832" y="368300"/>
                </a:lnTo>
                <a:lnTo>
                  <a:pt x="194753" y="337820"/>
                </a:lnTo>
                <a:lnTo>
                  <a:pt x="193294" y="336550"/>
                </a:lnTo>
                <a:lnTo>
                  <a:pt x="192808" y="334010"/>
                </a:lnTo>
                <a:lnTo>
                  <a:pt x="194449" y="322580"/>
                </a:lnTo>
                <a:lnTo>
                  <a:pt x="195421" y="318770"/>
                </a:lnTo>
                <a:lnTo>
                  <a:pt x="196334" y="314960"/>
                </a:lnTo>
                <a:lnTo>
                  <a:pt x="197427" y="311150"/>
                </a:lnTo>
                <a:lnTo>
                  <a:pt x="198765" y="307340"/>
                </a:lnTo>
                <a:lnTo>
                  <a:pt x="199982" y="303530"/>
                </a:lnTo>
                <a:lnTo>
                  <a:pt x="201380" y="299720"/>
                </a:lnTo>
                <a:lnTo>
                  <a:pt x="202960" y="295910"/>
                </a:lnTo>
                <a:lnTo>
                  <a:pt x="204419" y="292100"/>
                </a:lnTo>
                <a:lnTo>
                  <a:pt x="206060" y="289560"/>
                </a:lnTo>
                <a:lnTo>
                  <a:pt x="207824" y="285750"/>
                </a:lnTo>
                <a:lnTo>
                  <a:pt x="209526" y="283210"/>
                </a:lnTo>
                <a:lnTo>
                  <a:pt x="211410" y="279400"/>
                </a:lnTo>
                <a:lnTo>
                  <a:pt x="213295" y="276860"/>
                </a:lnTo>
                <a:lnTo>
                  <a:pt x="215179" y="273050"/>
                </a:lnTo>
                <a:lnTo>
                  <a:pt x="217125" y="270510"/>
                </a:lnTo>
                <a:lnTo>
                  <a:pt x="221076" y="265430"/>
                </a:lnTo>
                <a:lnTo>
                  <a:pt x="223143" y="261620"/>
                </a:lnTo>
                <a:lnTo>
                  <a:pt x="225209" y="259080"/>
                </a:lnTo>
                <a:lnTo>
                  <a:pt x="227216" y="256540"/>
                </a:lnTo>
                <a:lnTo>
                  <a:pt x="233417" y="248920"/>
                </a:lnTo>
                <a:lnTo>
                  <a:pt x="235423" y="246380"/>
                </a:lnTo>
                <a:lnTo>
                  <a:pt x="241259" y="240030"/>
                </a:lnTo>
                <a:lnTo>
                  <a:pt x="245089" y="234950"/>
                </a:lnTo>
                <a:lnTo>
                  <a:pt x="246001" y="233680"/>
                </a:lnTo>
                <a:lnTo>
                  <a:pt x="249770" y="229870"/>
                </a:lnTo>
                <a:lnTo>
                  <a:pt x="253295" y="224790"/>
                </a:lnTo>
                <a:lnTo>
                  <a:pt x="254998" y="223520"/>
                </a:lnTo>
                <a:lnTo>
                  <a:pt x="258280" y="218440"/>
                </a:lnTo>
                <a:lnTo>
                  <a:pt x="259862" y="217170"/>
                </a:lnTo>
                <a:lnTo>
                  <a:pt x="262718" y="212090"/>
                </a:lnTo>
                <a:lnTo>
                  <a:pt x="264116" y="209550"/>
                </a:lnTo>
                <a:lnTo>
                  <a:pt x="266609" y="205740"/>
                </a:lnTo>
                <a:lnTo>
                  <a:pt x="267764" y="203200"/>
                </a:lnTo>
                <a:lnTo>
                  <a:pt x="268859" y="200660"/>
                </a:lnTo>
                <a:lnTo>
                  <a:pt x="269892" y="199390"/>
                </a:lnTo>
                <a:lnTo>
                  <a:pt x="270865" y="196850"/>
                </a:lnTo>
                <a:lnTo>
                  <a:pt x="271716" y="194310"/>
                </a:lnTo>
                <a:lnTo>
                  <a:pt x="278939" y="163830"/>
                </a:lnTo>
                <a:lnTo>
                  <a:pt x="278661" y="133350"/>
                </a:lnTo>
                <a:lnTo>
                  <a:pt x="256336" y="74930"/>
                </a:lnTo>
                <a:lnTo>
                  <a:pt x="209746" y="34290"/>
                </a:lnTo>
                <a:lnTo>
                  <a:pt x="149524" y="19050"/>
                </a:lnTo>
                <a:lnTo>
                  <a:pt x="222813" y="19050"/>
                </a:lnTo>
                <a:lnTo>
                  <a:pt x="272931" y="63500"/>
                </a:lnTo>
                <a:lnTo>
                  <a:pt x="298745" y="130810"/>
                </a:lnTo>
                <a:lnTo>
                  <a:pt x="299048" y="166370"/>
                </a:lnTo>
                <a:lnTo>
                  <a:pt x="290682" y="201930"/>
                </a:lnTo>
                <a:lnTo>
                  <a:pt x="272367" y="233680"/>
                </a:lnTo>
                <a:lnTo>
                  <a:pt x="248478" y="262890"/>
                </a:lnTo>
                <a:lnTo>
                  <a:pt x="226344" y="294640"/>
                </a:lnTo>
                <a:lnTo>
                  <a:pt x="213295" y="334010"/>
                </a:lnTo>
                <a:lnTo>
                  <a:pt x="233531" y="334010"/>
                </a:lnTo>
                <a:lnTo>
                  <a:pt x="235910" y="344170"/>
                </a:lnTo>
                <a:lnTo>
                  <a:pt x="232626" y="349250"/>
                </a:lnTo>
                <a:lnTo>
                  <a:pt x="76756" y="388620"/>
                </a:lnTo>
                <a:lnTo>
                  <a:pt x="71345" y="389890"/>
                </a:lnTo>
                <a:close/>
              </a:path>
              <a:path w="299084" h="495300">
                <a:moveTo>
                  <a:pt x="164261" y="185420"/>
                </a:moveTo>
                <a:lnTo>
                  <a:pt x="134844" y="185420"/>
                </a:lnTo>
                <a:lnTo>
                  <a:pt x="138552" y="184150"/>
                </a:lnTo>
                <a:lnTo>
                  <a:pt x="160553" y="184150"/>
                </a:lnTo>
                <a:lnTo>
                  <a:pt x="164261" y="185420"/>
                </a:lnTo>
                <a:close/>
              </a:path>
              <a:path w="299084" h="495300">
                <a:moveTo>
                  <a:pt x="175261" y="186690"/>
                </a:moveTo>
                <a:lnTo>
                  <a:pt x="123844" y="186690"/>
                </a:lnTo>
                <a:lnTo>
                  <a:pt x="131198" y="185420"/>
                </a:lnTo>
                <a:lnTo>
                  <a:pt x="167968" y="185420"/>
                </a:lnTo>
                <a:lnTo>
                  <a:pt x="175261" y="186690"/>
                </a:lnTo>
                <a:close/>
              </a:path>
              <a:path w="299084" h="495300">
                <a:moveTo>
                  <a:pt x="186261" y="189230"/>
                </a:moveTo>
                <a:lnTo>
                  <a:pt x="112843" y="189230"/>
                </a:lnTo>
                <a:lnTo>
                  <a:pt x="120136" y="186690"/>
                </a:lnTo>
                <a:lnTo>
                  <a:pt x="178968" y="186690"/>
                </a:lnTo>
                <a:lnTo>
                  <a:pt x="186261" y="189230"/>
                </a:lnTo>
                <a:close/>
              </a:path>
              <a:path w="299084" h="495300">
                <a:moveTo>
                  <a:pt x="141226" y="309880"/>
                </a:moveTo>
                <a:lnTo>
                  <a:pt x="130043" y="309880"/>
                </a:lnTo>
                <a:lnTo>
                  <a:pt x="125242" y="306070"/>
                </a:lnTo>
                <a:lnTo>
                  <a:pt x="124938" y="299720"/>
                </a:lnTo>
                <a:lnTo>
                  <a:pt x="123297" y="278130"/>
                </a:lnTo>
                <a:lnTo>
                  <a:pt x="121595" y="264160"/>
                </a:lnTo>
                <a:lnTo>
                  <a:pt x="120865" y="259080"/>
                </a:lnTo>
                <a:lnTo>
                  <a:pt x="119893" y="254000"/>
                </a:lnTo>
                <a:lnTo>
                  <a:pt x="119468" y="251460"/>
                </a:lnTo>
                <a:lnTo>
                  <a:pt x="117887" y="243840"/>
                </a:lnTo>
                <a:lnTo>
                  <a:pt x="117341" y="241300"/>
                </a:lnTo>
                <a:lnTo>
                  <a:pt x="116733" y="238760"/>
                </a:lnTo>
                <a:lnTo>
                  <a:pt x="116247" y="236220"/>
                </a:lnTo>
                <a:lnTo>
                  <a:pt x="115639" y="233680"/>
                </a:lnTo>
                <a:lnTo>
                  <a:pt x="114058" y="228600"/>
                </a:lnTo>
                <a:lnTo>
                  <a:pt x="113451" y="227330"/>
                </a:lnTo>
                <a:lnTo>
                  <a:pt x="113086" y="226060"/>
                </a:lnTo>
                <a:lnTo>
                  <a:pt x="112478" y="224790"/>
                </a:lnTo>
                <a:lnTo>
                  <a:pt x="112114" y="223520"/>
                </a:lnTo>
                <a:lnTo>
                  <a:pt x="111810" y="223520"/>
                </a:lnTo>
                <a:lnTo>
                  <a:pt x="111445" y="222250"/>
                </a:lnTo>
                <a:lnTo>
                  <a:pt x="111141" y="220980"/>
                </a:lnTo>
                <a:lnTo>
                  <a:pt x="110777" y="220980"/>
                </a:lnTo>
                <a:lnTo>
                  <a:pt x="110473" y="219710"/>
                </a:lnTo>
                <a:lnTo>
                  <a:pt x="109196" y="217170"/>
                </a:lnTo>
                <a:lnTo>
                  <a:pt x="108832" y="217170"/>
                </a:lnTo>
                <a:lnTo>
                  <a:pt x="108528" y="215900"/>
                </a:lnTo>
                <a:lnTo>
                  <a:pt x="108163" y="215900"/>
                </a:lnTo>
                <a:lnTo>
                  <a:pt x="107799" y="214630"/>
                </a:lnTo>
                <a:lnTo>
                  <a:pt x="107495" y="214630"/>
                </a:lnTo>
                <a:lnTo>
                  <a:pt x="106462" y="213360"/>
                </a:lnTo>
                <a:lnTo>
                  <a:pt x="106097" y="212090"/>
                </a:lnTo>
                <a:lnTo>
                  <a:pt x="105428" y="212090"/>
                </a:lnTo>
                <a:lnTo>
                  <a:pt x="104760" y="210820"/>
                </a:lnTo>
                <a:lnTo>
                  <a:pt x="104395" y="210820"/>
                </a:lnTo>
                <a:lnTo>
                  <a:pt x="104091" y="209550"/>
                </a:lnTo>
                <a:lnTo>
                  <a:pt x="102815" y="209550"/>
                </a:lnTo>
                <a:lnTo>
                  <a:pt x="95704" y="203200"/>
                </a:lnTo>
                <a:lnTo>
                  <a:pt x="97649" y="193040"/>
                </a:lnTo>
                <a:lnTo>
                  <a:pt x="105550" y="190500"/>
                </a:lnTo>
                <a:lnTo>
                  <a:pt x="109196" y="189230"/>
                </a:lnTo>
                <a:lnTo>
                  <a:pt x="189909" y="189230"/>
                </a:lnTo>
                <a:lnTo>
                  <a:pt x="193555" y="190500"/>
                </a:lnTo>
                <a:lnTo>
                  <a:pt x="201455" y="193040"/>
                </a:lnTo>
                <a:lnTo>
                  <a:pt x="203401" y="203200"/>
                </a:lnTo>
                <a:lnTo>
                  <a:pt x="201979" y="204470"/>
                </a:lnTo>
                <a:lnTo>
                  <a:pt x="143171" y="204470"/>
                </a:lnTo>
                <a:lnTo>
                  <a:pt x="136789" y="205740"/>
                </a:lnTo>
                <a:lnTo>
                  <a:pt x="129071" y="205740"/>
                </a:lnTo>
                <a:lnTo>
                  <a:pt x="126275" y="207010"/>
                </a:lnTo>
                <a:lnTo>
                  <a:pt x="126761" y="207010"/>
                </a:lnTo>
                <a:lnTo>
                  <a:pt x="127005" y="208280"/>
                </a:lnTo>
                <a:lnTo>
                  <a:pt x="127247" y="208280"/>
                </a:lnTo>
                <a:lnTo>
                  <a:pt x="127551" y="209550"/>
                </a:lnTo>
                <a:lnTo>
                  <a:pt x="128463" y="210820"/>
                </a:lnTo>
                <a:lnTo>
                  <a:pt x="129071" y="212090"/>
                </a:lnTo>
                <a:lnTo>
                  <a:pt x="129618" y="213360"/>
                </a:lnTo>
                <a:lnTo>
                  <a:pt x="130225" y="214630"/>
                </a:lnTo>
                <a:lnTo>
                  <a:pt x="132414" y="219710"/>
                </a:lnTo>
                <a:lnTo>
                  <a:pt x="132900" y="222250"/>
                </a:lnTo>
                <a:lnTo>
                  <a:pt x="135330" y="229870"/>
                </a:lnTo>
                <a:lnTo>
                  <a:pt x="137033" y="236220"/>
                </a:lnTo>
                <a:lnTo>
                  <a:pt x="137458" y="237490"/>
                </a:lnTo>
                <a:lnTo>
                  <a:pt x="138188" y="241300"/>
                </a:lnTo>
                <a:lnTo>
                  <a:pt x="138612" y="243840"/>
                </a:lnTo>
                <a:lnTo>
                  <a:pt x="139342" y="247650"/>
                </a:lnTo>
                <a:lnTo>
                  <a:pt x="139706" y="248920"/>
                </a:lnTo>
                <a:lnTo>
                  <a:pt x="140010" y="251460"/>
                </a:lnTo>
                <a:lnTo>
                  <a:pt x="140375" y="252730"/>
                </a:lnTo>
                <a:lnTo>
                  <a:pt x="141834" y="262890"/>
                </a:lnTo>
                <a:lnTo>
                  <a:pt x="143232" y="274320"/>
                </a:lnTo>
                <a:lnTo>
                  <a:pt x="144083" y="284480"/>
                </a:lnTo>
                <a:lnTo>
                  <a:pt x="144508" y="288290"/>
                </a:lnTo>
                <a:lnTo>
                  <a:pt x="144873" y="293370"/>
                </a:lnTo>
                <a:lnTo>
                  <a:pt x="145189" y="299720"/>
                </a:lnTo>
                <a:lnTo>
                  <a:pt x="145480" y="304800"/>
                </a:lnTo>
                <a:lnTo>
                  <a:pt x="141226" y="309880"/>
                </a:lnTo>
                <a:close/>
              </a:path>
              <a:path w="299084" h="495300">
                <a:moveTo>
                  <a:pt x="169062" y="309880"/>
                </a:moveTo>
                <a:lnTo>
                  <a:pt x="157879" y="309880"/>
                </a:lnTo>
                <a:lnTo>
                  <a:pt x="153625" y="304800"/>
                </a:lnTo>
                <a:lnTo>
                  <a:pt x="154597" y="288290"/>
                </a:lnTo>
                <a:lnTo>
                  <a:pt x="155022" y="284480"/>
                </a:lnTo>
                <a:lnTo>
                  <a:pt x="155266" y="281940"/>
                </a:lnTo>
                <a:lnTo>
                  <a:pt x="155448" y="279400"/>
                </a:lnTo>
                <a:lnTo>
                  <a:pt x="156663" y="267970"/>
                </a:lnTo>
                <a:lnTo>
                  <a:pt x="157393" y="261620"/>
                </a:lnTo>
                <a:lnTo>
                  <a:pt x="157636" y="260350"/>
                </a:lnTo>
                <a:lnTo>
                  <a:pt x="157817" y="259080"/>
                </a:lnTo>
                <a:lnTo>
                  <a:pt x="158425" y="255270"/>
                </a:lnTo>
                <a:lnTo>
                  <a:pt x="158790" y="252730"/>
                </a:lnTo>
                <a:lnTo>
                  <a:pt x="159399" y="248920"/>
                </a:lnTo>
                <a:lnTo>
                  <a:pt x="159763" y="247650"/>
                </a:lnTo>
                <a:lnTo>
                  <a:pt x="160492" y="243840"/>
                </a:lnTo>
                <a:lnTo>
                  <a:pt x="160917" y="241300"/>
                </a:lnTo>
                <a:lnTo>
                  <a:pt x="161647" y="237490"/>
                </a:lnTo>
                <a:lnTo>
                  <a:pt x="162073" y="236220"/>
                </a:lnTo>
                <a:lnTo>
                  <a:pt x="163774" y="229870"/>
                </a:lnTo>
                <a:lnTo>
                  <a:pt x="165233" y="224790"/>
                </a:lnTo>
                <a:lnTo>
                  <a:pt x="166205" y="222250"/>
                </a:lnTo>
                <a:lnTo>
                  <a:pt x="166691" y="219710"/>
                </a:lnTo>
                <a:lnTo>
                  <a:pt x="168879" y="214630"/>
                </a:lnTo>
                <a:lnTo>
                  <a:pt x="169487" y="213360"/>
                </a:lnTo>
                <a:lnTo>
                  <a:pt x="170035" y="212090"/>
                </a:lnTo>
                <a:lnTo>
                  <a:pt x="170642" y="210820"/>
                </a:lnTo>
                <a:lnTo>
                  <a:pt x="171553" y="209550"/>
                </a:lnTo>
                <a:lnTo>
                  <a:pt x="172831" y="207010"/>
                </a:lnTo>
                <a:lnTo>
                  <a:pt x="170035" y="205740"/>
                </a:lnTo>
                <a:lnTo>
                  <a:pt x="162316" y="205740"/>
                </a:lnTo>
                <a:lnTo>
                  <a:pt x="159095" y="204470"/>
                </a:lnTo>
                <a:lnTo>
                  <a:pt x="201979" y="204470"/>
                </a:lnTo>
                <a:lnTo>
                  <a:pt x="196290" y="209550"/>
                </a:lnTo>
                <a:lnTo>
                  <a:pt x="195014" y="209550"/>
                </a:lnTo>
                <a:lnTo>
                  <a:pt x="194710" y="210820"/>
                </a:lnTo>
                <a:lnTo>
                  <a:pt x="194345" y="210820"/>
                </a:lnTo>
                <a:lnTo>
                  <a:pt x="193677" y="212090"/>
                </a:lnTo>
                <a:lnTo>
                  <a:pt x="193008" y="212090"/>
                </a:lnTo>
                <a:lnTo>
                  <a:pt x="192643" y="213360"/>
                </a:lnTo>
                <a:lnTo>
                  <a:pt x="191610" y="214630"/>
                </a:lnTo>
                <a:lnTo>
                  <a:pt x="191306" y="214630"/>
                </a:lnTo>
                <a:lnTo>
                  <a:pt x="190942" y="215900"/>
                </a:lnTo>
                <a:lnTo>
                  <a:pt x="190577" y="215900"/>
                </a:lnTo>
                <a:lnTo>
                  <a:pt x="190273" y="217170"/>
                </a:lnTo>
                <a:lnTo>
                  <a:pt x="189909" y="217170"/>
                </a:lnTo>
                <a:lnTo>
                  <a:pt x="188632" y="219710"/>
                </a:lnTo>
                <a:lnTo>
                  <a:pt x="188328" y="220980"/>
                </a:lnTo>
                <a:lnTo>
                  <a:pt x="187964" y="220980"/>
                </a:lnTo>
                <a:lnTo>
                  <a:pt x="187660" y="222250"/>
                </a:lnTo>
                <a:lnTo>
                  <a:pt x="187295" y="223520"/>
                </a:lnTo>
                <a:lnTo>
                  <a:pt x="186991" y="223520"/>
                </a:lnTo>
                <a:lnTo>
                  <a:pt x="186627" y="224790"/>
                </a:lnTo>
                <a:lnTo>
                  <a:pt x="186018" y="226060"/>
                </a:lnTo>
                <a:lnTo>
                  <a:pt x="185655" y="227330"/>
                </a:lnTo>
                <a:lnTo>
                  <a:pt x="185046" y="228600"/>
                </a:lnTo>
                <a:lnTo>
                  <a:pt x="184134" y="232410"/>
                </a:lnTo>
                <a:lnTo>
                  <a:pt x="182919" y="236220"/>
                </a:lnTo>
                <a:lnTo>
                  <a:pt x="182615" y="237490"/>
                </a:lnTo>
                <a:lnTo>
                  <a:pt x="182372" y="238760"/>
                </a:lnTo>
                <a:lnTo>
                  <a:pt x="181764" y="241300"/>
                </a:lnTo>
                <a:lnTo>
                  <a:pt x="181521" y="242570"/>
                </a:lnTo>
                <a:lnTo>
                  <a:pt x="181218" y="243840"/>
                </a:lnTo>
                <a:lnTo>
                  <a:pt x="180184" y="247650"/>
                </a:lnTo>
                <a:lnTo>
                  <a:pt x="179636" y="251460"/>
                </a:lnTo>
                <a:lnTo>
                  <a:pt x="174897" y="289560"/>
                </a:lnTo>
                <a:lnTo>
                  <a:pt x="173864" y="306070"/>
                </a:lnTo>
                <a:lnTo>
                  <a:pt x="169062" y="309880"/>
                </a:lnTo>
                <a:close/>
              </a:path>
              <a:path w="299084" h="495300">
                <a:moveTo>
                  <a:pt x="233531" y="334010"/>
                </a:moveTo>
                <a:lnTo>
                  <a:pt x="213295" y="334010"/>
                </a:lnTo>
                <a:lnTo>
                  <a:pt x="216274" y="332740"/>
                </a:lnTo>
                <a:lnTo>
                  <a:pt x="222292" y="331470"/>
                </a:lnTo>
                <a:lnTo>
                  <a:pt x="227702" y="330200"/>
                </a:lnTo>
                <a:lnTo>
                  <a:pt x="233234" y="332740"/>
                </a:lnTo>
                <a:lnTo>
                  <a:pt x="233531" y="334010"/>
                </a:lnTo>
                <a:close/>
              </a:path>
              <a:path w="299084" h="495300">
                <a:moveTo>
                  <a:pt x="71365" y="426720"/>
                </a:moveTo>
                <a:lnTo>
                  <a:pt x="65834" y="422910"/>
                </a:lnTo>
                <a:lnTo>
                  <a:pt x="63160" y="412750"/>
                </a:lnTo>
                <a:lnTo>
                  <a:pt x="66442" y="407670"/>
                </a:lnTo>
                <a:lnTo>
                  <a:pt x="71851" y="405130"/>
                </a:lnTo>
                <a:lnTo>
                  <a:pt x="222274" y="368300"/>
                </a:lnTo>
                <a:lnTo>
                  <a:pt x="227684" y="367030"/>
                </a:lnTo>
                <a:lnTo>
                  <a:pt x="233214" y="369570"/>
                </a:lnTo>
                <a:lnTo>
                  <a:pt x="235888" y="381000"/>
                </a:lnTo>
                <a:lnTo>
                  <a:pt x="232606" y="386080"/>
                </a:lnTo>
                <a:lnTo>
                  <a:pt x="227197" y="387350"/>
                </a:lnTo>
                <a:lnTo>
                  <a:pt x="76774" y="425450"/>
                </a:lnTo>
                <a:lnTo>
                  <a:pt x="71365" y="426720"/>
                </a:lnTo>
                <a:close/>
              </a:path>
              <a:path w="299084" h="495300">
                <a:moveTo>
                  <a:pt x="71365" y="463550"/>
                </a:moveTo>
                <a:lnTo>
                  <a:pt x="65834" y="459740"/>
                </a:lnTo>
                <a:lnTo>
                  <a:pt x="63160" y="449580"/>
                </a:lnTo>
                <a:lnTo>
                  <a:pt x="66442" y="444500"/>
                </a:lnTo>
                <a:lnTo>
                  <a:pt x="222274" y="405130"/>
                </a:lnTo>
                <a:lnTo>
                  <a:pt x="227684" y="403860"/>
                </a:lnTo>
                <a:lnTo>
                  <a:pt x="233214" y="406400"/>
                </a:lnTo>
                <a:lnTo>
                  <a:pt x="235888" y="417830"/>
                </a:lnTo>
                <a:lnTo>
                  <a:pt x="232606" y="422910"/>
                </a:lnTo>
                <a:lnTo>
                  <a:pt x="227197" y="424180"/>
                </a:lnTo>
                <a:lnTo>
                  <a:pt x="76774" y="462280"/>
                </a:lnTo>
                <a:lnTo>
                  <a:pt x="71365" y="463550"/>
                </a:lnTo>
                <a:close/>
              </a:path>
              <a:path w="299084" h="495300">
                <a:moveTo>
                  <a:pt x="149523" y="495300"/>
                </a:moveTo>
                <a:lnTo>
                  <a:pt x="111893" y="477520"/>
                </a:lnTo>
                <a:lnTo>
                  <a:pt x="108124" y="473710"/>
                </a:lnTo>
                <a:lnTo>
                  <a:pt x="108428" y="467360"/>
                </a:lnTo>
                <a:lnTo>
                  <a:pt x="112561" y="463550"/>
                </a:lnTo>
                <a:lnTo>
                  <a:pt x="116635" y="459740"/>
                </a:lnTo>
                <a:lnTo>
                  <a:pt x="123079" y="459740"/>
                </a:lnTo>
                <a:lnTo>
                  <a:pt x="126848" y="464820"/>
                </a:lnTo>
                <a:lnTo>
                  <a:pt x="137354" y="472440"/>
                </a:lnTo>
                <a:lnTo>
                  <a:pt x="149523" y="474980"/>
                </a:lnTo>
                <a:lnTo>
                  <a:pt x="189667" y="474980"/>
                </a:lnTo>
                <a:lnTo>
                  <a:pt x="187154" y="477520"/>
                </a:lnTo>
                <a:lnTo>
                  <a:pt x="179205" y="485140"/>
                </a:lnTo>
                <a:lnTo>
                  <a:pt x="170071" y="490220"/>
                </a:lnTo>
                <a:lnTo>
                  <a:pt x="160071" y="494030"/>
                </a:lnTo>
                <a:lnTo>
                  <a:pt x="149523" y="495300"/>
                </a:lnTo>
                <a:close/>
              </a:path>
              <a:path w="299084" h="495300">
                <a:moveTo>
                  <a:pt x="189667" y="474980"/>
                </a:moveTo>
                <a:lnTo>
                  <a:pt x="149523" y="474980"/>
                </a:lnTo>
                <a:lnTo>
                  <a:pt x="161693" y="472440"/>
                </a:lnTo>
                <a:lnTo>
                  <a:pt x="172199" y="464820"/>
                </a:lnTo>
                <a:lnTo>
                  <a:pt x="175968" y="459740"/>
                </a:lnTo>
                <a:lnTo>
                  <a:pt x="182412" y="459740"/>
                </a:lnTo>
                <a:lnTo>
                  <a:pt x="186486" y="463550"/>
                </a:lnTo>
                <a:lnTo>
                  <a:pt x="190619" y="467360"/>
                </a:lnTo>
                <a:lnTo>
                  <a:pt x="190923" y="473710"/>
                </a:lnTo>
                <a:lnTo>
                  <a:pt x="189667" y="474980"/>
                </a:lnTo>
                <a:close/>
              </a:path>
            </a:pathLst>
          </a:custGeom>
          <a:solidFill>
            <a:srgbClr val="41856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8503615" y="4081478"/>
            <a:ext cx="334645" cy="307975"/>
          </a:xfrm>
          <a:custGeom>
            <a:rect l="l" t="t" r="r" b="b"/>
            <a:pathLst>
              <a:path w="334645" h="307975">
                <a:moveTo>
                  <a:pt x="107263" y="307945"/>
                </a:moveTo>
                <a:lnTo>
                  <a:pt x="99189" y="307369"/>
                </a:lnTo>
                <a:lnTo>
                  <a:pt x="94576" y="302188"/>
                </a:lnTo>
                <a:lnTo>
                  <a:pt x="0" y="198005"/>
                </a:lnTo>
                <a:lnTo>
                  <a:pt x="576" y="189947"/>
                </a:lnTo>
                <a:lnTo>
                  <a:pt x="5767" y="185342"/>
                </a:lnTo>
                <a:lnTo>
                  <a:pt x="205876" y="4604"/>
                </a:lnTo>
                <a:lnTo>
                  <a:pt x="211066" y="0"/>
                </a:lnTo>
                <a:lnTo>
                  <a:pt x="219140" y="0"/>
                </a:lnTo>
                <a:lnTo>
                  <a:pt x="224330" y="5755"/>
                </a:lnTo>
                <a:lnTo>
                  <a:pt x="232980" y="14965"/>
                </a:lnTo>
                <a:lnTo>
                  <a:pt x="33447" y="195703"/>
                </a:lnTo>
                <a:lnTo>
                  <a:pt x="104956" y="275135"/>
                </a:lnTo>
                <a:lnTo>
                  <a:pt x="143568" y="275135"/>
                </a:lnTo>
                <a:lnTo>
                  <a:pt x="107263" y="307945"/>
                </a:lnTo>
                <a:close/>
              </a:path>
              <a:path w="334645" h="307975">
                <a:moveTo>
                  <a:pt x="114183" y="250385"/>
                </a:moveTo>
                <a:lnTo>
                  <a:pt x="105533" y="249809"/>
                </a:lnTo>
                <a:lnTo>
                  <a:pt x="70932" y="211244"/>
                </a:lnTo>
                <a:lnTo>
                  <a:pt x="65741" y="206064"/>
                </a:lnTo>
                <a:lnTo>
                  <a:pt x="66318" y="198005"/>
                </a:lnTo>
                <a:lnTo>
                  <a:pt x="71508" y="192825"/>
                </a:lnTo>
                <a:lnTo>
                  <a:pt x="255471" y="27052"/>
                </a:lnTo>
                <a:lnTo>
                  <a:pt x="260661" y="22448"/>
                </a:lnTo>
                <a:lnTo>
                  <a:pt x="268734" y="22448"/>
                </a:lnTo>
                <a:lnTo>
                  <a:pt x="273925" y="28204"/>
                </a:lnTo>
                <a:lnTo>
                  <a:pt x="298727" y="55257"/>
                </a:lnTo>
                <a:lnTo>
                  <a:pt x="263545" y="55257"/>
                </a:lnTo>
                <a:lnTo>
                  <a:pt x="99189" y="203761"/>
                </a:lnTo>
                <a:lnTo>
                  <a:pt x="111300" y="217576"/>
                </a:lnTo>
                <a:lnTo>
                  <a:pt x="150028" y="217576"/>
                </a:lnTo>
                <a:lnTo>
                  <a:pt x="119373" y="245204"/>
                </a:lnTo>
                <a:lnTo>
                  <a:pt x="114183" y="250385"/>
                </a:lnTo>
                <a:close/>
              </a:path>
              <a:path w="334645" h="307975">
                <a:moveTo>
                  <a:pt x="143568" y="275135"/>
                </a:moveTo>
                <a:lnTo>
                  <a:pt x="104956" y="275135"/>
                </a:lnTo>
                <a:lnTo>
                  <a:pt x="301605" y="97276"/>
                </a:lnTo>
                <a:lnTo>
                  <a:pt x="263545" y="55257"/>
                </a:lnTo>
                <a:lnTo>
                  <a:pt x="298727" y="55257"/>
                </a:lnTo>
                <a:lnTo>
                  <a:pt x="329863" y="89217"/>
                </a:lnTo>
                <a:lnTo>
                  <a:pt x="334477" y="94973"/>
                </a:lnTo>
                <a:lnTo>
                  <a:pt x="333900" y="103032"/>
                </a:lnTo>
                <a:lnTo>
                  <a:pt x="328710" y="107636"/>
                </a:lnTo>
                <a:lnTo>
                  <a:pt x="143568" y="275135"/>
                </a:lnTo>
                <a:close/>
              </a:path>
              <a:path w="334645" h="307975">
                <a:moveTo>
                  <a:pt x="150028" y="217576"/>
                </a:moveTo>
                <a:lnTo>
                  <a:pt x="111300" y="217576"/>
                </a:lnTo>
                <a:lnTo>
                  <a:pt x="188576" y="147353"/>
                </a:lnTo>
                <a:lnTo>
                  <a:pt x="197802" y="157138"/>
                </a:lnTo>
                <a:lnTo>
                  <a:pt x="202416" y="162318"/>
                </a:lnTo>
                <a:lnTo>
                  <a:pt x="201839" y="170952"/>
                </a:lnTo>
                <a:lnTo>
                  <a:pt x="196649" y="175557"/>
                </a:lnTo>
                <a:lnTo>
                  <a:pt x="150028" y="217576"/>
                </a:lnTo>
                <a:close/>
              </a:path>
            </a:pathLst>
          </a:custGeom>
          <a:solidFill>
            <a:srgbClr val="41856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8485154" y="1961568"/>
            <a:ext cx="2425700" cy="14097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858519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59AE93"/>
                </a:solidFill>
                <a:latin typeface="微软雅黑"/>
                <a:cs typeface="微软雅黑"/>
              </a:rPr>
              <a:t>客户信息录</a:t>
            </a:r>
            <a:r>
              <a:rPr sz="1550" b="1" spc="-50">
                <a:solidFill>
                  <a:srgbClr val="59AE93"/>
                </a:solidFill>
                <a:latin typeface="微软雅黑"/>
                <a:cs typeface="微软雅黑"/>
              </a:rPr>
              <a:t>入</a:t>
            </a:r>
            <a:endParaRPr sz="155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1720"/>
              </a:spcBef>
            </a:pPr>
            <a:r>
              <a:rPr sz="1350" spc="-5">
                <a:latin typeface="微软雅黑"/>
                <a:cs typeface="微软雅黑"/>
              </a:rPr>
              <a:t>指导员工如何准确、完整地录入客户的基本信息，包括姓名、身份证号、联系方式等。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485154" y="4105316"/>
            <a:ext cx="2425700" cy="136906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858519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59AE93"/>
                </a:solidFill>
                <a:latin typeface="微软雅黑"/>
                <a:cs typeface="微软雅黑"/>
              </a:rPr>
              <a:t>客户信息审</a:t>
            </a:r>
            <a:r>
              <a:rPr sz="1550" b="1" spc="-50">
                <a:solidFill>
                  <a:srgbClr val="59AE93"/>
                </a:solidFill>
                <a:latin typeface="微软雅黑"/>
                <a:cs typeface="微软雅黑"/>
              </a:rPr>
              <a:t>核</a:t>
            </a:r>
            <a:endParaRPr sz="155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1400"/>
              </a:spcBef>
            </a:pPr>
            <a:r>
              <a:rPr sz="1350" spc="-5">
                <a:latin typeface="微软雅黑"/>
                <a:cs typeface="微软雅黑"/>
              </a:rPr>
              <a:t>强调对客户信息的真实性、完整性和合规性进行审核，以确保客</a:t>
            </a:r>
            <a:r>
              <a:rPr sz="1350" spc="-10">
                <a:latin typeface="微软雅黑"/>
                <a:cs typeface="微软雅黑"/>
              </a:rPr>
              <a:t>户信息的准确性。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0" name="object 3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客户信息录入与审核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911600" y="1244600"/>
            <a:ext cx="7848600" cy="524827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4" name="object 2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贷款申请与审批流程</a:t>
            </a:r>
          </a:p>
        </p:txBody>
      </p:sp>
      <p:sp>
        <p:nvSpPr>
          <p:cNvPr id="25" name="object 25"/>
          <p:cNvSpPr txBox="1"/>
          <p:nvPr/>
        </p:nvSpPr>
        <p:spPr>
          <a:xfrm>
            <a:off x="466495" y="3766754"/>
            <a:ext cx="3974465" cy="2473325"/>
          </a:xfrm>
          <a:prstGeom prst="rect">
            <a:avLst/>
          </a:prstGeom>
          <a:solidFill>
            <a:srgbClr val="41856F">
              <a:alpha val="76861"/>
            </a:srgbClr>
          </a:solidFill>
        </p:spPr>
        <p:txBody>
          <a:bodyPr vert="horz" wrap="square" lIns="0" tIns="254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0"/>
              </a:spcBef>
            </a:pPr>
            <a:endParaRPr sz="1700">
              <a:latin typeface="Times New Roman"/>
              <a:cs typeface="Times New Roman"/>
            </a:endParaRPr>
          </a:p>
          <a:p>
            <a:pPr marL="226060">
              <a:lnSpc>
                <a:spcPct val="100000"/>
              </a:lnSpc>
              <a:spcBef>
                <a:spcPts val="5"/>
              </a:spcBef>
            </a:pPr>
            <a:r>
              <a:rPr sz="1550" b="1">
                <a:solidFill>
                  <a:srgbClr val="FFFFFF"/>
                </a:solidFill>
                <a:latin typeface="微软雅黑"/>
                <a:cs typeface="微软雅黑"/>
              </a:rPr>
              <a:t>贷款审</a:t>
            </a:r>
            <a:r>
              <a:rPr sz="1550" b="1" spc="-50">
                <a:solidFill>
                  <a:srgbClr val="FFFFFF"/>
                </a:solidFill>
                <a:latin typeface="微软雅黑"/>
                <a:cs typeface="微软雅黑"/>
              </a:rPr>
              <a:t>批</a:t>
            </a:r>
            <a:endParaRPr sz="1550">
              <a:latin typeface="微软雅黑"/>
              <a:cs typeface="微软雅黑"/>
            </a:endParaRPr>
          </a:p>
          <a:p>
            <a:pPr marL="226060" marR="996315" algn="just">
              <a:lnSpc>
                <a:spcPct val="150000"/>
              </a:lnSpc>
              <a:spcBef>
                <a:spcPts val="56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说明贷款审批的标准、流程和注意事项，以确保审批过程的公正、透明和</a:t>
            </a:r>
            <a:r>
              <a:rPr sz="1350" spc="-20">
                <a:solidFill>
                  <a:srgbClr val="FFFFFF"/>
                </a:solidFill>
                <a:latin typeface="微软雅黑"/>
                <a:cs typeface="微软雅黑"/>
              </a:rPr>
              <a:t>高效。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42363" y="1430736"/>
            <a:ext cx="2768600" cy="103378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59AE93"/>
                </a:solidFill>
                <a:latin typeface="微软雅黑"/>
                <a:cs typeface="微软雅黑"/>
              </a:rPr>
              <a:t>贷款申</a:t>
            </a:r>
            <a:r>
              <a:rPr sz="1550" b="1" spc="-50">
                <a:solidFill>
                  <a:srgbClr val="59AE93"/>
                </a:solidFill>
                <a:latin typeface="微软雅黑"/>
                <a:cs typeface="微软雅黑"/>
              </a:rPr>
              <a:t>请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190"/>
              </a:spcBef>
            </a:pPr>
            <a:r>
              <a:rPr sz="1350" spc="-5">
                <a:latin typeface="微软雅黑"/>
                <a:cs typeface="微软雅黑"/>
              </a:rPr>
              <a:t>详细介绍如何接收客户的贷款申请，并收集所需的申请材料。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77192" y="1927705"/>
            <a:ext cx="5791871" cy="362516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贷款发放与回收流程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7863129" y="1443503"/>
            <a:ext cx="1054100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59AE93"/>
                </a:solidFill>
                <a:latin typeface="微软雅黑"/>
                <a:cs typeface="微软雅黑"/>
              </a:rPr>
              <a:t>贷款发</a:t>
            </a:r>
            <a:r>
              <a:rPr sz="2000" b="1" spc="-50">
                <a:solidFill>
                  <a:srgbClr val="59AE93"/>
                </a:solidFill>
                <a:latin typeface="微软雅黑"/>
                <a:cs typeface="微软雅黑"/>
              </a:rPr>
              <a:t>放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8011507" y="2365512"/>
            <a:ext cx="30734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指导员工如何根据审批结果，正确、</a:t>
            </a:r>
            <a:r>
              <a:rPr sz="1500" spc="-10">
                <a:latin typeface="微软雅黑"/>
                <a:cs typeface="微软雅黑"/>
              </a:rPr>
              <a:t>及时地发放贷款。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7863129" y="3868975"/>
            <a:ext cx="1054100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59AE93"/>
                </a:solidFill>
                <a:latin typeface="微软雅黑"/>
                <a:cs typeface="微软雅黑"/>
              </a:rPr>
              <a:t>贷款回</a:t>
            </a:r>
            <a:r>
              <a:rPr sz="2000" b="1" spc="-50">
                <a:solidFill>
                  <a:srgbClr val="59AE93"/>
                </a:solidFill>
                <a:latin typeface="微软雅黑"/>
                <a:cs typeface="微软雅黑"/>
              </a:rPr>
              <a:t>收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7916257" y="4790985"/>
            <a:ext cx="30734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讲解如何制定合理的还款计划，并确保客户按时还款，降低坏账风险。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https://d.book118.com/998054034066006044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Office Theme</vt:lpstr>
      <vt:lpstr>信贷系统培训课件</vt:lpstr>
      <vt:lpstr>PowerPoint Presentation</vt:lpstr>
      <vt:lpstr>PowerPoint Presentation</vt:lpstr>
      <vt:lpstr>信贷系统的定义与功能</vt:lpstr>
      <vt:lpstr>信贷系统的种类与特点</vt:lpstr>
      <vt:lpstr>信贷系统的发展历程</vt:lpstr>
      <vt:lpstr>信贷系统基础知识</vt:lpstr>
      <vt:lpstr>信贷系统中的客户信息管理</vt:lpstr>
      <vt:lpstr>信贷系统中的贷款业务管理</vt:lpstr>
      <vt:lpstr>信贷系统中的风险管理</vt:lpstr>
      <vt:lpstr>信贷系统中的报表分析</vt:lpstr>
      <vt:lpstr>信贷系统操作流程</vt:lpstr>
      <vt:lpstr>客户信息录入与审核</vt:lpstr>
      <vt:lpstr>贷款申请与审批流程</vt:lpstr>
      <vt:lpstr>贷款发放与回收流程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2024-09-24T15:57:07.686</cp:lastPrinted>
  <dcterms:created xsi:type="dcterms:W3CDTF">2024-09-24T07:57:07Z</dcterms:created>
  <dcterms:modified xsi:type="dcterms:W3CDTF">2024-09-24T07:57:09Z</dcterms:modified>
</cp:coreProperties>
</file>