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10332-4363-4A5C-A997-BBD1910D0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60CB9-1CA1-4B8F-BD68-D185582B4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5A67B-B9E8-48A4-A2A0-F6DA91EE5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A5E41-5E31-4299-90ED-D927D2728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6A5DFC-CAF3-43B9-A21D-C46DBE791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A443D8-9E20-421C-A798-7625E8F70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2BC33F-4176-4518-AA3E-51D47D228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E59CB-33EF-4591-95E6-5F3A7C40C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60FF9-2CD1-4BF0-9FA4-23F630BED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AEE6F-0B4F-4125-B9C3-8837C7940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6457C-D22B-4053-BA22-CFBAF6492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image" Target="file:///D:\qq&#25991;&#20214;\712321467\Image\C2C\Image2\%7b75232B38-A165-1FB7-499C-2E1C792CACB5%7d.png" TargetMode="External" /><Relationship Id="rId27" Type="http://schemas.openxmlformats.org/officeDocument/2006/relationships/image" Target="../media/image1.png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27" r:link="rId2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1333735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pn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5506203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319954" y="475174"/>
            <a:ext cx="11593716" cy="65005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099" b="1" i="0">
                <a:solidFill>
                  <a:srgbClr val="000000"/>
                </a:solidFill>
                <a:latin typeface="宋体"/>
                <a:ea typeface="宋体"/>
              </a:rPr>
              <a:t>观察下面计算</a:t>
            </a:r>
            <a:r>
              <a:rPr lang="zh-CN" altLang="en-US" sz="3099" b="1" i="0">
                <a:solidFill>
                  <a:srgbClr val="000000"/>
                </a:solidFill>
                <a:latin typeface="Times New Roman"/>
                <a:ea typeface="Times New Roman"/>
              </a:rPr>
              <a:t>2011</a:t>
            </a:r>
            <a:r>
              <a:rPr lang="zh-CN" altLang="en-US" sz="3099" b="1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099" b="1" i="0">
                <a:solidFill>
                  <a:srgbClr val="000000"/>
                </a:solidFill>
                <a:latin typeface="宋体"/>
                <a:ea typeface="宋体"/>
              </a:rPr>
              <a:t>－2011×2010和</a:t>
            </a:r>
            <a:r>
              <a:rPr lang="zh-CN" altLang="en-US" sz="3099" b="1" i="0">
                <a:solidFill>
                  <a:srgbClr val="000000"/>
                </a:solidFill>
                <a:latin typeface="Times New Roman"/>
                <a:ea typeface="Times New Roman"/>
              </a:rPr>
              <a:t>37</a:t>
            </a:r>
            <a:r>
              <a:rPr lang="zh-CN" altLang="en-US" sz="3099" b="1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099" b="1" i="0">
                <a:solidFill>
                  <a:srgbClr val="000000"/>
                </a:solidFill>
                <a:latin typeface="宋体"/>
                <a:ea typeface="宋体"/>
              </a:rPr>
              <a:t>－36</a:t>
            </a:r>
            <a:r>
              <a:rPr lang="zh-CN" altLang="en-US" sz="3099" b="1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099" b="1" i="0">
                <a:solidFill>
                  <a:srgbClr val="000000"/>
                </a:solidFill>
                <a:latin typeface="宋体"/>
                <a:ea typeface="宋体"/>
              </a:rPr>
              <a:t>的过程，哪种更简便</a:t>
            </a:r>
            <a:r>
              <a:rPr lang="zh-CN" altLang="en-US" sz="3099" b="1" i="0">
                <a:solidFill>
                  <a:srgbClr val="000000"/>
                </a:solidFill>
                <a:latin typeface="Times New Roman"/>
                <a:ea typeface="Times New Roman"/>
              </a:rPr>
              <a:t>?</a:t>
            </a:r>
          </a:p>
        </p:txBody>
      </p:sp>
      <p:sp>
        <p:nvSpPr>
          <p:cNvPr id="3" name="文本2" title=""/>
          <p:cNvSpPr txBox="1"/>
          <p:nvPr/>
        </p:nvSpPr>
        <p:spPr>
          <a:xfrm>
            <a:off x="1400527" y="1210570"/>
            <a:ext cx="3516725" cy="326698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小明的方法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2011</a:t>
            </a:r>
            <a:r>
              <a:rPr lang="zh-CN" altLang="en-US" sz="29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－2011×2010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=4044121－4042110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=2011.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37</a:t>
            </a:r>
            <a:r>
              <a:rPr lang="zh-CN" altLang="en-US" sz="29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－36</a:t>
            </a:r>
            <a:r>
              <a:rPr lang="zh-CN" altLang="en-US" sz="29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=1369－1296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=73.</a:t>
            </a:r>
          </a:p>
        </p:txBody>
      </p:sp>
      <p:sp>
        <p:nvSpPr>
          <p:cNvPr id="4" name="文本3" title=""/>
          <p:cNvSpPr txBox="1"/>
          <p:nvPr/>
        </p:nvSpPr>
        <p:spPr>
          <a:xfrm>
            <a:off x="6327334" y="1204027"/>
            <a:ext cx="3998052" cy="3280188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小亮的方法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2011</a:t>
            </a:r>
            <a:r>
              <a:rPr lang="zh-CN" altLang="en-US" sz="29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－2011×2010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=2011</a:t>
            </a:r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×</a:t>
            </a:r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(2011－2010)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=2011.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37</a:t>
            </a:r>
            <a:r>
              <a:rPr lang="zh-CN" altLang="en-US" sz="29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－36</a:t>
            </a:r>
            <a:r>
              <a:rPr lang="zh-CN" altLang="en-US" sz="29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=(37－36)</a:t>
            </a:r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×</a:t>
            </a:r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(37－36)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=73.</a:t>
            </a:r>
          </a:p>
        </p:txBody>
      </p:sp>
      <p:sp>
        <p:nvSpPr>
          <p:cNvPr id="5" name="文本4" title=""/>
          <p:cNvSpPr txBox="1"/>
          <p:nvPr/>
        </p:nvSpPr>
        <p:spPr>
          <a:xfrm>
            <a:off x="1162917" y="4443889"/>
            <a:ext cx="7596349" cy="1435703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799" b="0" i="0">
                <a:solidFill>
                  <a:srgbClr val="000000"/>
                </a:solidFill>
                <a:latin typeface="Times New Roman"/>
                <a:ea typeface="Times New Roman"/>
              </a:rPr>
              <a:t>(1)</a:t>
            </a:r>
            <a:r>
              <a:rPr lang="zh-CN" altLang="en-US" sz="2799" b="0" i="0">
                <a:solidFill>
                  <a:srgbClr val="000000"/>
                </a:solidFill>
                <a:latin typeface="宋体"/>
                <a:ea typeface="宋体"/>
              </a:rPr>
              <a:t>小明用的什么方法</a:t>
            </a:r>
            <a:r>
              <a:rPr lang="zh-CN" altLang="en-US" sz="2799" b="0" i="0">
                <a:solidFill>
                  <a:srgbClr val="000000"/>
                </a:solidFill>
                <a:latin typeface="Times New Roman"/>
                <a:ea typeface="Times New Roman"/>
              </a:rPr>
              <a:t>?</a:t>
            </a:r>
            <a:endParaRPr lang="zh-CN" altLang="en-US" sz="3399" b="0" i="0">
              <a:solidFill>
                <a:srgbClr val="000000"/>
              </a:solidFill>
              <a:latin typeface="微软雅黑"/>
              <a:ea typeface="微软雅黑"/>
            </a:endParaRPr>
          </a:p>
          <a:p>
            <a:pPr marL="0" algn="l"/>
            <a:r>
              <a:rPr lang="zh-CN" altLang="en-US" sz="2799" b="0" i="0">
                <a:solidFill>
                  <a:srgbClr val="000000"/>
                </a:solidFill>
                <a:latin typeface="Times New Roman"/>
                <a:ea typeface="Times New Roman"/>
              </a:rPr>
              <a:t>(2)</a:t>
            </a:r>
            <a:r>
              <a:rPr lang="zh-CN" altLang="en-US" sz="2799" b="0" i="0">
                <a:solidFill>
                  <a:srgbClr val="000000"/>
                </a:solidFill>
                <a:latin typeface="宋体"/>
                <a:ea typeface="宋体"/>
              </a:rPr>
              <a:t>小亮的第一个算式用了什么方法</a:t>
            </a:r>
            <a:r>
              <a:rPr lang="zh-CN" altLang="en-US" sz="2799" b="0" i="0">
                <a:solidFill>
                  <a:srgbClr val="000000"/>
                </a:solidFill>
                <a:latin typeface="Times New Roman"/>
                <a:ea typeface="Times New Roman"/>
              </a:rPr>
              <a:t>?</a:t>
            </a:r>
            <a:endParaRPr lang="zh-CN" altLang="en-US" sz="3399" b="0" i="0">
              <a:solidFill>
                <a:srgbClr val="000000"/>
              </a:solidFill>
              <a:latin typeface="微软雅黑"/>
              <a:ea typeface="微软雅黑"/>
            </a:endParaRPr>
          </a:p>
          <a:p>
            <a:pPr marL="0" algn="l"/>
            <a:r>
              <a:rPr lang="zh-CN" altLang="en-US" sz="2799" b="0" i="0">
                <a:solidFill>
                  <a:srgbClr val="000000"/>
                </a:solidFill>
                <a:latin typeface="Times New Roman"/>
                <a:ea typeface="Times New Roman"/>
              </a:rPr>
              <a:t>(3)</a:t>
            </a:r>
            <a:r>
              <a:rPr lang="zh-CN" altLang="en-US" sz="2799" b="0" i="0">
                <a:solidFill>
                  <a:srgbClr val="000000"/>
                </a:solidFill>
                <a:latin typeface="宋体"/>
                <a:ea typeface="宋体"/>
              </a:rPr>
              <a:t>小亮的第二个算式用了什么方法</a:t>
            </a:r>
            <a:r>
              <a:rPr lang="zh-CN" altLang="en-US" sz="2799" b="0" i="0">
                <a:solidFill>
                  <a:srgbClr val="000000"/>
                </a:solidFill>
                <a:latin typeface="Times New Roman"/>
                <a:ea typeface="Times New Roman"/>
              </a:rPr>
              <a:t>?</a:t>
            </a:r>
          </a:p>
        </p:txBody>
      </p:sp>
      <p:sp>
        <p:nvSpPr>
          <p:cNvPr id="6" name="文本5" title=""/>
          <p:cNvSpPr txBox="1"/>
          <p:nvPr/>
        </p:nvSpPr>
        <p:spPr>
          <a:xfrm>
            <a:off x="5016732" y="4361126"/>
            <a:ext cx="4229830" cy="562578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400" b="0" i="0">
                <a:solidFill>
                  <a:srgbClr val="FF0000"/>
                </a:solidFill>
                <a:latin typeface="宋体"/>
                <a:ea typeface="宋体"/>
              </a:rPr>
              <a:t>根据乘方的意义直接进行计算</a:t>
            </a:r>
            <a:r>
              <a:rPr lang="zh-CN" altLang="en-US" sz="2400" b="0" i="1">
                <a:solidFill>
                  <a:srgbClr val="FF0000"/>
                </a:solidFill>
                <a:latin typeface="Calibri"/>
                <a:ea typeface="Calibri"/>
              </a:rPr>
              <a:t>.</a:t>
            </a:r>
          </a:p>
        </p:txBody>
      </p:sp>
      <p:sp>
        <p:nvSpPr>
          <p:cNvPr id="7" name="文本6" title=""/>
          <p:cNvSpPr txBox="1"/>
          <p:nvPr/>
        </p:nvSpPr>
        <p:spPr>
          <a:xfrm>
            <a:off x="6827520" y="4879791"/>
            <a:ext cx="3925030" cy="562578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400" b="0" i="0">
                <a:solidFill>
                  <a:srgbClr val="FF0000"/>
                </a:solidFill>
                <a:latin typeface="宋体"/>
                <a:ea typeface="宋体"/>
              </a:rPr>
              <a:t>乘法对加法的分配律的逆用</a:t>
            </a:r>
            <a:r>
              <a:rPr lang="zh-CN" altLang="en-US" sz="2400" b="0" i="1">
                <a:solidFill>
                  <a:srgbClr val="FF0000"/>
                </a:solidFill>
                <a:latin typeface="Calibri"/>
                <a:ea typeface="Calibri"/>
              </a:rPr>
              <a:t>.</a:t>
            </a:r>
          </a:p>
        </p:txBody>
      </p:sp>
      <p:sp>
        <p:nvSpPr>
          <p:cNvPr id="8" name="文本7" title=""/>
          <p:cNvSpPr txBox="1"/>
          <p:nvPr/>
        </p:nvSpPr>
        <p:spPr>
          <a:xfrm>
            <a:off x="6827530" y="5442480"/>
            <a:ext cx="1791430" cy="562578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400" b="0" i="0">
                <a:solidFill>
                  <a:srgbClr val="FF0000"/>
                </a:solidFill>
                <a:latin typeface="宋体"/>
                <a:ea typeface="宋体"/>
              </a:rPr>
              <a:t>平方差公式</a:t>
            </a:r>
            <a:r>
              <a:rPr lang="zh-CN" altLang="en-US" sz="2400" b="0" i="1">
                <a:solidFill>
                  <a:srgbClr val="FF0000"/>
                </a:solidFill>
                <a:latin typeface="Calibri"/>
                <a:ea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626545" y="725262"/>
            <a:ext cx="10839450" cy="161363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1" i="0">
                <a:solidFill>
                  <a:srgbClr val="000000"/>
                </a:solidFill>
                <a:latin typeface="Times New Roman"/>
                <a:ea typeface="Times New Roman"/>
              </a:rPr>
              <a:t>(1)</a:t>
            </a:r>
            <a:r>
              <a:rPr lang="zh-CN" altLang="en-US" sz="3199" b="1" i="0">
                <a:solidFill>
                  <a:srgbClr val="000000"/>
                </a:solidFill>
                <a:latin typeface="宋体"/>
                <a:ea typeface="宋体"/>
              </a:rPr>
              <a:t>观察下面三个算式</a:t>
            </a:r>
            <a:r>
              <a:rPr lang="zh-CN" altLang="en-US" sz="3199" b="1" i="0">
                <a:solidFill>
                  <a:srgbClr val="000000"/>
                </a:solidFill>
                <a:latin typeface="Times New Roman"/>
                <a:ea typeface="Times New Roman"/>
              </a:rPr>
              <a:t>:</a:t>
            </a:r>
          </a:p>
          <a:p>
            <a:pPr marL="0" algn="ctr"/>
            <a:r>
              <a:rPr lang="zh-CN" altLang="en-US" sz="3199" b="1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1" i="0">
                <a:solidFill>
                  <a:srgbClr val="000000"/>
                </a:solidFill>
                <a:latin typeface="Times New Roman"/>
                <a:ea typeface="Times New Roman"/>
              </a:rPr>
              <a:t>(</a:t>
            </a:r>
            <a:r>
              <a:rPr lang="zh-CN" altLang="en-US" sz="3199" b="1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1" i="0">
                <a:solidFill>
                  <a:srgbClr val="000000"/>
                </a:solidFill>
                <a:latin typeface="宋体"/>
                <a:ea typeface="宋体"/>
              </a:rPr>
              <a:t>－2)=</a:t>
            </a:r>
            <a:r>
              <a:rPr lang="zh-CN" altLang="en-US" sz="3199" b="1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1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1" i="0">
                <a:solidFill>
                  <a:srgbClr val="000000"/>
                </a:solidFill>
                <a:latin typeface="宋体"/>
                <a:ea typeface="宋体"/>
              </a:rPr>
              <a:t>－2</a:t>
            </a:r>
            <a:r>
              <a:rPr lang="zh-CN" altLang="en-US" sz="3199" b="1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1" i="0">
                <a:solidFill>
                  <a:srgbClr val="000000"/>
                </a:solidFill>
                <a:latin typeface="宋体"/>
                <a:ea typeface="宋体"/>
              </a:rPr>
              <a:t>，</a:t>
            </a:r>
            <a:r>
              <a:rPr lang="zh-CN" altLang="en-US" sz="3199" b="1" i="0">
                <a:solidFill>
                  <a:srgbClr val="000000"/>
                </a:solidFill>
                <a:latin typeface="Times New Roman"/>
                <a:ea typeface="Times New Roman"/>
              </a:rPr>
              <a:t>(</a:t>
            </a:r>
            <a:r>
              <a:rPr lang="zh-CN" altLang="en-US" sz="3199" b="1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1" i="0">
                <a:solidFill>
                  <a:srgbClr val="000000"/>
                </a:solidFill>
                <a:latin typeface="宋体"/>
                <a:ea typeface="宋体"/>
              </a:rPr>
              <a:t>＋</a:t>
            </a:r>
            <a:r>
              <a:rPr lang="zh-CN" altLang="en-US" sz="3199" b="1" i="1">
                <a:solidFill>
                  <a:srgbClr val="00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3199" b="1" i="0">
                <a:solidFill>
                  <a:srgbClr val="000000"/>
                </a:solidFill>
                <a:latin typeface="Times New Roman"/>
                <a:ea typeface="Times New Roman"/>
              </a:rPr>
              <a:t>)(</a:t>
            </a:r>
            <a:r>
              <a:rPr lang="zh-CN" altLang="en-US" sz="3199" b="1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1" i="0">
                <a:solidFill>
                  <a:srgbClr val="000000"/>
                </a:solidFill>
                <a:latin typeface="宋体"/>
                <a:ea typeface="宋体"/>
              </a:rPr>
              <a:t>－</a:t>
            </a:r>
            <a:r>
              <a:rPr lang="zh-CN" altLang="en-US" sz="3199" b="1" i="1">
                <a:solidFill>
                  <a:srgbClr val="00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3199" b="1" i="0">
                <a:solidFill>
                  <a:srgbClr val="000000"/>
                </a:solidFill>
                <a:latin typeface="Times New Roman"/>
                <a:ea typeface="Times New Roman"/>
              </a:rPr>
              <a:t>)=</a:t>
            </a:r>
            <a:r>
              <a:rPr lang="zh-CN" altLang="en-US" sz="3199" b="1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1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1" i="0">
                <a:solidFill>
                  <a:srgbClr val="000000"/>
                </a:solidFill>
                <a:latin typeface="宋体"/>
                <a:ea typeface="宋体"/>
              </a:rPr>
              <a:t>－</a:t>
            </a:r>
            <a:r>
              <a:rPr lang="zh-CN" altLang="en-US" sz="3199" b="1" i="1">
                <a:solidFill>
                  <a:srgbClr val="00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3199" b="1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1" i="0">
                <a:solidFill>
                  <a:srgbClr val="000000"/>
                </a:solidFill>
                <a:latin typeface="宋体"/>
                <a:ea typeface="宋体"/>
              </a:rPr>
              <a:t>，</a:t>
            </a:r>
            <a:r>
              <a:rPr lang="zh-CN" altLang="en-US" sz="3199" b="1" i="0">
                <a:solidFill>
                  <a:srgbClr val="000000"/>
                </a:solidFill>
                <a:latin typeface="Times New Roman"/>
                <a:ea typeface="Times New Roman"/>
              </a:rPr>
              <a:t>(</a:t>
            </a:r>
            <a:r>
              <a:rPr lang="zh-CN" altLang="en-US" sz="3199" b="1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1" i="0">
                <a:solidFill>
                  <a:srgbClr val="000000"/>
                </a:solidFill>
                <a:latin typeface="宋体"/>
                <a:ea typeface="宋体"/>
              </a:rPr>
              <a:t>＋1)</a:t>
            </a:r>
            <a:r>
              <a:rPr lang="zh-CN" altLang="en-US" sz="3199" b="1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1" i="0">
                <a:solidFill>
                  <a:srgbClr val="000000"/>
                </a:solidFill>
                <a:latin typeface="Times New Roman"/>
                <a:ea typeface="Times New Roman"/>
              </a:rPr>
              <a:t>=</a:t>
            </a:r>
            <a:r>
              <a:rPr lang="zh-CN" altLang="en-US" sz="3199" b="1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1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1" i="0">
                <a:solidFill>
                  <a:srgbClr val="000000"/>
                </a:solidFill>
                <a:latin typeface="宋体"/>
                <a:ea typeface="宋体"/>
              </a:rPr>
              <a:t>＋2</a:t>
            </a:r>
            <a:r>
              <a:rPr lang="zh-CN" altLang="en-US" sz="3199" b="1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1" i="0">
                <a:solidFill>
                  <a:srgbClr val="000000"/>
                </a:solidFill>
                <a:latin typeface="宋体"/>
                <a:ea typeface="宋体"/>
              </a:rPr>
              <a:t>＋1</a:t>
            </a:r>
            <a:r>
              <a:rPr lang="zh-CN" altLang="en-US" sz="3199" b="1" i="1">
                <a:solidFill>
                  <a:srgbClr val="000000"/>
                </a:solidFill>
                <a:latin typeface="Times New Roman"/>
                <a:ea typeface="Times New Roman"/>
              </a:rPr>
              <a:t>.</a:t>
            </a:r>
          </a:p>
          <a:p>
            <a:pPr marL="0" algn="l"/>
            <a:r>
              <a:rPr lang="zh-CN" altLang="en-US" sz="3199" b="1" i="0">
                <a:solidFill>
                  <a:srgbClr val="000000"/>
                </a:solidFill>
                <a:latin typeface="Times New Roman"/>
                <a:ea typeface="Times New Roman"/>
              </a:rPr>
              <a:t>(2)</a:t>
            </a:r>
            <a:r>
              <a:rPr lang="zh-CN" altLang="en-US" sz="3199" b="1" i="0">
                <a:solidFill>
                  <a:srgbClr val="000000"/>
                </a:solidFill>
                <a:latin typeface="宋体"/>
                <a:ea typeface="宋体"/>
              </a:rPr>
              <a:t>上面三个算式能反过来，写成整式乘积的形式吗</a:t>
            </a:r>
            <a:r>
              <a:rPr lang="zh-CN" altLang="en-US" sz="3199" b="1" i="0">
                <a:solidFill>
                  <a:srgbClr val="000000"/>
                </a:solidFill>
                <a:latin typeface="Times New Roman"/>
                <a:ea typeface="Times New Roman"/>
              </a:rPr>
              <a:t>?</a:t>
            </a:r>
          </a:p>
        </p:txBody>
      </p:sp>
      <p:sp>
        <p:nvSpPr>
          <p:cNvPr id="3" name="文本2" title=""/>
          <p:cNvSpPr txBox="1"/>
          <p:nvPr/>
        </p:nvSpPr>
        <p:spPr>
          <a:xfrm>
            <a:off x="626297" y="2501532"/>
            <a:ext cx="11482549" cy="1198563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399" b="0" i="0">
                <a:solidFill>
                  <a:srgbClr val="FF0000"/>
                </a:solidFill>
                <a:latin typeface="宋体"/>
                <a:ea typeface="宋体"/>
              </a:rPr>
              <a:t>可以</a:t>
            </a:r>
            <a:r>
              <a:rPr lang="zh-CN" altLang="en-US" sz="3399" b="0" i="1">
                <a:solidFill>
                  <a:srgbClr val="FF0000"/>
                </a:solidFill>
                <a:latin typeface="Times New Roman"/>
                <a:ea typeface="Times New Roman"/>
              </a:rPr>
              <a:t>.</a:t>
            </a:r>
          </a:p>
          <a:p>
            <a:pPr marL="0" algn="l"/>
            <a:r>
              <a:rPr lang="zh-CN" altLang="en-US" sz="33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 baseline="30000">
                <a:solidFill>
                  <a:srgbClr val="FF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399" b="0" i="0">
                <a:solidFill>
                  <a:srgbClr val="FF0000"/>
                </a:solidFill>
                <a:latin typeface="宋体"/>
                <a:ea typeface="宋体"/>
              </a:rPr>
              <a:t>－2</a:t>
            </a:r>
            <a:r>
              <a:rPr lang="zh-CN" altLang="en-US" sz="33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FF0000"/>
                </a:solidFill>
                <a:latin typeface="Times New Roman"/>
                <a:ea typeface="Times New Roman"/>
              </a:rPr>
              <a:t>=</a:t>
            </a:r>
            <a:r>
              <a:rPr lang="zh-CN" altLang="en-US" sz="33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FF0000"/>
                </a:solidFill>
                <a:latin typeface="Times New Roman"/>
                <a:ea typeface="Times New Roman"/>
              </a:rPr>
              <a:t>(</a:t>
            </a:r>
            <a:r>
              <a:rPr lang="zh-CN" altLang="en-US" sz="33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FF0000"/>
                </a:solidFill>
                <a:latin typeface="宋体"/>
                <a:ea typeface="宋体"/>
              </a:rPr>
              <a:t>－2)，</a:t>
            </a:r>
            <a:r>
              <a:rPr lang="zh-CN" altLang="en-US" sz="33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 baseline="30000">
                <a:solidFill>
                  <a:srgbClr val="FF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399" b="0" i="0">
                <a:solidFill>
                  <a:srgbClr val="FF0000"/>
                </a:solidFill>
                <a:latin typeface="宋体"/>
                <a:ea typeface="宋体"/>
              </a:rPr>
              <a:t>－</a:t>
            </a:r>
            <a:r>
              <a:rPr lang="zh-CN" altLang="en-US" sz="3399" b="0" i="1">
                <a:solidFill>
                  <a:srgbClr val="FF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3399" b="0" i="0" baseline="30000">
                <a:solidFill>
                  <a:srgbClr val="FF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399" b="0" i="0">
                <a:solidFill>
                  <a:srgbClr val="FF0000"/>
                </a:solidFill>
                <a:latin typeface="Times New Roman"/>
                <a:ea typeface="Times New Roman"/>
              </a:rPr>
              <a:t>=(</a:t>
            </a:r>
            <a:r>
              <a:rPr lang="zh-CN" altLang="en-US" sz="33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FF0000"/>
                </a:solidFill>
                <a:latin typeface="宋体"/>
                <a:ea typeface="宋体"/>
              </a:rPr>
              <a:t>＋</a:t>
            </a:r>
            <a:r>
              <a:rPr lang="zh-CN" altLang="en-US" sz="3399" b="0" i="1">
                <a:solidFill>
                  <a:srgbClr val="FF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3399" b="0" i="0">
                <a:solidFill>
                  <a:srgbClr val="FF0000"/>
                </a:solidFill>
                <a:latin typeface="Times New Roman"/>
                <a:ea typeface="Times New Roman"/>
              </a:rPr>
              <a:t>)(</a:t>
            </a:r>
            <a:r>
              <a:rPr lang="zh-CN" altLang="en-US" sz="33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FF0000"/>
                </a:solidFill>
                <a:latin typeface="宋体"/>
                <a:ea typeface="宋体"/>
              </a:rPr>
              <a:t>－</a:t>
            </a:r>
            <a:r>
              <a:rPr lang="zh-CN" altLang="en-US" sz="3399" b="0" i="1">
                <a:solidFill>
                  <a:srgbClr val="FF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3399" b="0" i="0">
                <a:solidFill>
                  <a:srgbClr val="FF0000"/>
                </a:solidFill>
                <a:latin typeface="Times New Roman"/>
                <a:ea typeface="Times New Roman"/>
              </a:rPr>
              <a:t>)</a:t>
            </a:r>
            <a:r>
              <a:rPr lang="zh-CN" altLang="en-US" sz="3399" b="0" i="0">
                <a:solidFill>
                  <a:srgbClr val="FF0000"/>
                </a:solidFill>
                <a:latin typeface="宋体"/>
                <a:ea typeface="宋体"/>
              </a:rPr>
              <a:t>，</a:t>
            </a:r>
            <a:r>
              <a:rPr lang="zh-CN" altLang="en-US" sz="33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 baseline="30000">
                <a:solidFill>
                  <a:srgbClr val="FF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399" b="0" i="0">
                <a:solidFill>
                  <a:srgbClr val="FF0000"/>
                </a:solidFill>
                <a:latin typeface="宋体"/>
                <a:ea typeface="宋体"/>
              </a:rPr>
              <a:t>＋2</a:t>
            </a:r>
            <a:r>
              <a:rPr lang="zh-CN" altLang="en-US" sz="33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FF0000"/>
                </a:solidFill>
                <a:latin typeface="宋体"/>
                <a:ea typeface="宋体"/>
              </a:rPr>
              <a:t>＋1=(</a:t>
            </a:r>
            <a:r>
              <a:rPr lang="zh-CN" altLang="en-US" sz="33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FF0000"/>
                </a:solidFill>
                <a:latin typeface="宋体"/>
                <a:ea typeface="宋体"/>
              </a:rPr>
              <a:t>＋1)</a:t>
            </a:r>
            <a:r>
              <a:rPr lang="zh-CN" altLang="en-US" sz="3399" b="0" i="0" baseline="30000">
                <a:solidFill>
                  <a:srgbClr val="FF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399" b="0" i="1">
                <a:solidFill>
                  <a:srgbClr val="FF0000"/>
                </a:solidFill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4" name="文本3" title=""/>
          <p:cNvSpPr txBox="1"/>
          <p:nvPr/>
        </p:nvSpPr>
        <p:spPr>
          <a:xfrm>
            <a:off x="1008278" y="3863931"/>
            <a:ext cx="10372725" cy="158115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400" b="1" i="0">
                <a:solidFill>
                  <a:srgbClr val="558ED5"/>
                </a:solidFill>
                <a:latin typeface="华文楷体"/>
                <a:ea typeface="华文楷体"/>
              </a:rPr>
              <a:t>   </a:t>
            </a:r>
            <a:r>
              <a:rPr lang="zh-CN" altLang="en-US" sz="3199" b="1" i="0">
                <a:solidFill>
                  <a:srgbClr val="558ED5"/>
                </a:solidFill>
                <a:latin typeface="华文楷体"/>
                <a:ea typeface="华文楷体"/>
              </a:rPr>
              <a:t>   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定义：像这样，把</a:t>
            </a:r>
            <a:r>
              <a:rPr lang="zh-CN" altLang="en-US" sz="3199" b="1" i="0">
                <a:solidFill>
                  <a:srgbClr val="FF0000"/>
                </a:solidFill>
                <a:latin typeface="华文楷体"/>
                <a:ea typeface="华文楷体"/>
              </a:rPr>
              <a:t>一个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多项式分解成</a:t>
            </a:r>
            <a:r>
              <a:rPr lang="zh-CN" altLang="en-US" sz="3199" b="1" i="0">
                <a:solidFill>
                  <a:srgbClr val="FF0000"/>
                </a:solidFill>
                <a:latin typeface="华文楷体"/>
                <a:ea typeface="华文楷体"/>
              </a:rPr>
              <a:t>几个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整式</a:t>
            </a:r>
            <a:r>
              <a:rPr lang="zh-CN" altLang="en-US" sz="3199" b="1" i="0">
                <a:solidFill>
                  <a:srgbClr val="FF0000"/>
                </a:solidFill>
                <a:latin typeface="华文楷体"/>
                <a:ea typeface="华文楷体"/>
              </a:rPr>
              <a:t>乘积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的形式，叫做多项式的</a:t>
            </a:r>
            <a:r>
              <a:rPr lang="zh-CN" altLang="en-US" sz="3199" b="1" i="0">
                <a:solidFill>
                  <a:srgbClr val="FF0000"/>
                </a:solidFill>
                <a:latin typeface="华文楷体"/>
                <a:ea typeface="华文楷体"/>
              </a:rPr>
              <a:t>因式分解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，也叫做将多项式</a:t>
            </a:r>
            <a:r>
              <a:rPr lang="zh-CN" altLang="en-US" sz="3199" b="1" i="0">
                <a:solidFill>
                  <a:srgbClr val="FF0000"/>
                </a:solidFill>
                <a:latin typeface="华文楷体"/>
                <a:ea typeface="华文楷体"/>
              </a:rPr>
              <a:t>分解因式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，其中每个整式都叫做这个多项式的</a:t>
            </a:r>
            <a:r>
              <a:rPr lang="zh-CN" altLang="en-US" sz="3199" b="1" i="0">
                <a:solidFill>
                  <a:srgbClr val="FF0000"/>
                </a:solidFill>
                <a:latin typeface="华文楷体"/>
                <a:ea typeface="华文楷体"/>
              </a:rPr>
              <a:t>因式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7432" y="3014205"/>
            <a:ext cx="5127012" cy="1793357"/>
          </a:xfrm>
          <a:prstGeom prst="rect">
            <a:avLst/>
          </a:prstGeom>
        </p:spPr>
      </p:pic>
      <p:sp>
        <p:nvSpPr>
          <p:cNvPr id="3" name="文本1" title=""/>
          <p:cNvSpPr txBox="1"/>
          <p:nvPr/>
        </p:nvSpPr>
        <p:spPr>
          <a:xfrm>
            <a:off x="1237955" y="850316"/>
            <a:ext cx="7515987" cy="1969389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计算下列式子</a:t>
            </a:r>
            <a:r>
              <a:rPr lang="zh-CN" altLang="en-US" sz="2999" b="0" i="1">
                <a:solidFill>
                  <a:srgbClr val="000000"/>
                </a:solidFill>
                <a:latin typeface="Times New Roman"/>
                <a:ea typeface="Times New Roman"/>
              </a:rPr>
              <a:t>.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(1)</a:t>
            </a:r>
            <a:r>
              <a:rPr lang="zh-CN" altLang="en-US" sz="2999" b="0" i="1">
                <a:solidFill>
                  <a:srgbClr val="00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(</a:t>
            </a:r>
            <a:r>
              <a:rPr lang="zh-CN" altLang="en-US" sz="2999" b="0" i="1">
                <a:solidFill>
                  <a:srgbClr val="00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＋</a:t>
            </a:r>
            <a:r>
              <a:rPr lang="zh-CN" altLang="en-US" sz="2999" b="0" i="1">
                <a:solidFill>
                  <a:srgbClr val="000000"/>
                </a:solidFill>
                <a:latin typeface="Times New Roman"/>
                <a:ea typeface="Times New Roman"/>
              </a:rPr>
              <a:t>b</a:t>
            </a:r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－1)=</a:t>
            </a:r>
            <a:r>
              <a:rPr lang="zh-CN" altLang="en-US" sz="2999" b="0" i="1" u="sng">
                <a:solidFill>
                  <a:srgbClr val="000000"/>
                </a:solidFill>
                <a:latin typeface="宋体"/>
                <a:ea typeface="宋体"/>
              </a:rPr>
              <a:t>　　　　　　　　</a:t>
            </a:r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; 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(2)(</a:t>
            </a:r>
            <a:r>
              <a:rPr lang="zh-CN" altLang="en-US" sz="2999" b="0" i="1">
                <a:solidFill>
                  <a:srgbClr val="00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＋4)(</a:t>
            </a:r>
            <a:r>
              <a:rPr lang="zh-CN" altLang="en-US" sz="2999" b="0" i="1">
                <a:solidFill>
                  <a:srgbClr val="00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－4)=</a:t>
            </a:r>
            <a:r>
              <a:rPr lang="zh-CN" altLang="en-US" sz="2999" b="0" i="1" u="sng">
                <a:solidFill>
                  <a:srgbClr val="000000"/>
                </a:solidFill>
                <a:latin typeface="宋体"/>
                <a:ea typeface="宋体"/>
              </a:rPr>
              <a:t>　　　　　　　　</a:t>
            </a:r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; 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(3)(</a:t>
            </a:r>
            <a:r>
              <a:rPr lang="zh-CN" altLang="en-US" sz="2999" b="0" i="1">
                <a:solidFill>
                  <a:srgbClr val="00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－3)</a:t>
            </a:r>
            <a:r>
              <a:rPr lang="zh-CN" altLang="en-US" sz="29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=</a:t>
            </a:r>
            <a:r>
              <a:rPr lang="zh-CN" altLang="en-US" sz="2999" b="0" i="1" u="sng">
                <a:solidFill>
                  <a:srgbClr val="000000"/>
                </a:solidFill>
                <a:latin typeface="宋体"/>
                <a:ea typeface="宋体"/>
              </a:rPr>
              <a:t>　　　　　　　　</a:t>
            </a:r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; </a:t>
            </a:r>
          </a:p>
        </p:txBody>
      </p:sp>
      <p:sp>
        <p:nvSpPr>
          <p:cNvPr id="4" name="文本2" title=""/>
          <p:cNvSpPr txBox="1"/>
          <p:nvPr/>
        </p:nvSpPr>
        <p:spPr>
          <a:xfrm>
            <a:off x="1237974" y="2926090"/>
            <a:ext cx="7515987" cy="1969389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根据上面的算式填空</a:t>
            </a:r>
            <a:r>
              <a:rPr lang="zh-CN" altLang="en-US" sz="2999" b="0" i="1">
                <a:solidFill>
                  <a:srgbClr val="000000"/>
                </a:solidFill>
                <a:latin typeface="Times New Roman"/>
                <a:ea typeface="Times New Roman"/>
              </a:rPr>
              <a:t>.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(1)</a:t>
            </a:r>
            <a:r>
              <a:rPr lang="zh-CN" altLang="en-US" sz="2999" b="0" i="1">
                <a:solidFill>
                  <a:srgbClr val="000000"/>
                </a:solidFill>
                <a:latin typeface="Times New Roman"/>
                <a:ea typeface="Times New Roman"/>
              </a:rPr>
              <a:t>ma</a:t>
            </a:r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＋</a:t>
            </a:r>
            <a:r>
              <a:rPr lang="zh-CN" altLang="en-US" sz="2999" b="0" i="1">
                <a:solidFill>
                  <a:srgbClr val="000000"/>
                </a:solidFill>
                <a:latin typeface="Times New Roman"/>
                <a:ea typeface="Times New Roman"/>
              </a:rPr>
              <a:t>mb</a:t>
            </a:r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－</a:t>
            </a:r>
            <a:r>
              <a:rPr lang="zh-CN" altLang="en-US" sz="2999" b="0" i="1">
                <a:solidFill>
                  <a:srgbClr val="00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=</a:t>
            </a:r>
            <a:r>
              <a:rPr lang="zh-CN" altLang="en-US" sz="2999" b="0" i="1" u="sng">
                <a:solidFill>
                  <a:srgbClr val="000000"/>
                </a:solidFill>
                <a:latin typeface="宋体"/>
                <a:ea typeface="宋体"/>
              </a:rPr>
              <a:t>　　　　　　　　</a:t>
            </a:r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; 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(2)</a:t>
            </a:r>
            <a:r>
              <a:rPr lang="zh-CN" altLang="en-US" sz="2999" b="0" i="1">
                <a:solidFill>
                  <a:srgbClr val="00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29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－16=</a:t>
            </a:r>
            <a:r>
              <a:rPr lang="zh-CN" altLang="en-US" sz="2999" b="0" i="1" u="sng">
                <a:solidFill>
                  <a:srgbClr val="000000"/>
                </a:solidFill>
                <a:latin typeface="宋体"/>
                <a:ea typeface="宋体"/>
              </a:rPr>
              <a:t>　　　　　　　　</a:t>
            </a:r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; </a:t>
            </a:r>
          </a:p>
          <a:p>
            <a:pPr marL="0" algn="l"/>
            <a:r>
              <a:rPr lang="zh-CN" altLang="en-US" sz="2999" b="0" i="0">
                <a:solidFill>
                  <a:srgbClr val="000000"/>
                </a:solidFill>
                <a:latin typeface="Times New Roman"/>
                <a:ea typeface="Times New Roman"/>
              </a:rPr>
              <a:t>(3)</a:t>
            </a:r>
            <a:r>
              <a:rPr lang="zh-CN" altLang="en-US" sz="2999" b="0" i="1">
                <a:solidFill>
                  <a:srgbClr val="00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29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－6</a:t>
            </a:r>
            <a:r>
              <a:rPr lang="zh-CN" altLang="en-US" sz="2999" b="0" i="1">
                <a:solidFill>
                  <a:srgbClr val="00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2999" b="0" i="0">
                <a:solidFill>
                  <a:srgbClr val="000000"/>
                </a:solidFill>
                <a:latin typeface="宋体"/>
                <a:ea typeface="宋体"/>
              </a:rPr>
              <a:t>＋9=</a:t>
            </a:r>
            <a:r>
              <a:rPr lang="zh-CN" altLang="en-US" sz="2999" b="0" i="1" u="sng">
                <a:solidFill>
                  <a:srgbClr val="000000"/>
                </a:solidFill>
                <a:latin typeface="宋体"/>
                <a:ea typeface="宋体"/>
              </a:rPr>
              <a:t>　　　　　　　　</a:t>
            </a:r>
            <a:r>
              <a:rPr lang="zh-CN" altLang="en-US" sz="2999" b="0" i="1">
                <a:solidFill>
                  <a:srgbClr val="000000"/>
                </a:solidFill>
                <a:latin typeface="Times New Roman"/>
                <a:ea typeface="Times New Roman"/>
              </a:rPr>
              <a:t>. </a:t>
            </a:r>
          </a:p>
        </p:txBody>
      </p:sp>
      <p:sp>
        <p:nvSpPr>
          <p:cNvPr id="5" name="文本3" title=""/>
          <p:cNvSpPr txBox="1"/>
          <p:nvPr/>
        </p:nvSpPr>
        <p:spPr>
          <a:xfrm>
            <a:off x="4526671" y="1087907"/>
            <a:ext cx="2679668" cy="635222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ma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＋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mb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－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m</a:t>
            </a:r>
          </a:p>
        </p:txBody>
      </p:sp>
      <p:sp>
        <p:nvSpPr>
          <p:cNvPr id="6" name="文本4" title=""/>
          <p:cNvSpPr txBox="1"/>
          <p:nvPr/>
        </p:nvSpPr>
        <p:spPr>
          <a:xfrm>
            <a:off x="5101885" y="1723253"/>
            <a:ext cx="2104292" cy="635222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2999" b="0" i="0" baseline="30000">
                <a:solidFill>
                  <a:srgbClr val="FF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－16</a:t>
            </a:r>
          </a:p>
        </p:txBody>
      </p:sp>
      <p:sp>
        <p:nvSpPr>
          <p:cNvPr id="7" name="文本5" title=""/>
          <p:cNvSpPr txBox="1"/>
          <p:nvPr/>
        </p:nvSpPr>
        <p:spPr>
          <a:xfrm>
            <a:off x="3713874" y="2163299"/>
            <a:ext cx="2382145" cy="635222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2999" b="0" i="0" baseline="30000">
                <a:solidFill>
                  <a:srgbClr val="FF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－6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＋9</a:t>
            </a:r>
          </a:p>
        </p:txBody>
      </p:sp>
      <p:sp>
        <p:nvSpPr>
          <p:cNvPr id="8" name="文本6" title=""/>
          <p:cNvSpPr txBox="1"/>
          <p:nvPr/>
        </p:nvSpPr>
        <p:spPr>
          <a:xfrm>
            <a:off x="4281459" y="3259522"/>
            <a:ext cx="2433504" cy="635222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2999" b="0" i="0">
                <a:solidFill>
                  <a:srgbClr val="FF0000"/>
                </a:solidFill>
                <a:latin typeface="Times New Roman"/>
                <a:ea typeface="Times New Roman"/>
              </a:rPr>
              <a:t>(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＋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b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－1</a:t>
            </a:r>
            <a:r>
              <a:rPr lang="zh-CN" altLang="en-US" sz="2999" b="0" i="0">
                <a:solidFill>
                  <a:srgbClr val="FF0000"/>
                </a:solidFill>
                <a:latin typeface="Times New Roman"/>
                <a:ea typeface="Times New Roman"/>
              </a:rPr>
              <a:t>)</a:t>
            </a:r>
          </a:p>
        </p:txBody>
      </p:sp>
      <p:sp>
        <p:nvSpPr>
          <p:cNvPr id="9" name="文本7" title=""/>
          <p:cNvSpPr txBox="1"/>
          <p:nvPr/>
        </p:nvSpPr>
        <p:spPr>
          <a:xfrm>
            <a:off x="3431619" y="3782349"/>
            <a:ext cx="4132678" cy="635222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0" i="0">
                <a:solidFill>
                  <a:srgbClr val="FF0000"/>
                </a:solidFill>
                <a:latin typeface="Times New Roman"/>
                <a:ea typeface="Times New Roman"/>
              </a:rPr>
              <a:t>(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＋4)(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－4)</a:t>
            </a:r>
          </a:p>
        </p:txBody>
      </p:sp>
      <p:sp>
        <p:nvSpPr>
          <p:cNvPr id="10" name="文本8" title=""/>
          <p:cNvSpPr txBox="1"/>
          <p:nvPr/>
        </p:nvSpPr>
        <p:spPr>
          <a:xfrm>
            <a:off x="4201554" y="4260494"/>
            <a:ext cx="2084642" cy="635222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0" i="0">
                <a:solidFill>
                  <a:srgbClr val="FF0000"/>
                </a:solidFill>
                <a:latin typeface="Times New Roman"/>
                <a:ea typeface="Times New Roman"/>
              </a:rPr>
              <a:t>(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－3)</a:t>
            </a:r>
            <a:r>
              <a:rPr lang="zh-CN" altLang="en-US" sz="2999" b="0" i="0" baseline="30000">
                <a:solidFill>
                  <a:srgbClr val="FF0000"/>
                </a:solidFill>
                <a:latin typeface="Times New Roman"/>
                <a:ea typeface="Times New Roman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925335" y="437664"/>
            <a:ext cx="9886378" cy="2363311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1" i="0">
                <a:solidFill>
                  <a:srgbClr val="558ED5"/>
                </a:solidFill>
                <a:latin typeface="华文楷体"/>
                <a:ea typeface="华文楷体"/>
              </a:rPr>
              <a:t>     </a:t>
            </a:r>
            <a:r>
              <a:rPr lang="zh-CN" altLang="en-US" sz="2999" b="1" i="0">
                <a:solidFill>
                  <a:srgbClr val="31489F"/>
                </a:solidFill>
                <a:latin typeface="华文楷体"/>
                <a:ea typeface="华文楷体"/>
              </a:rPr>
              <a:t>归纳：多项式的因式分解与乘法运算是不同的.多项式的因式分解是把</a:t>
            </a:r>
            <a:r>
              <a:rPr lang="zh-CN" altLang="en-US" sz="2999" b="1" i="0">
                <a:solidFill>
                  <a:srgbClr val="FF0000"/>
                </a:solidFill>
                <a:latin typeface="华文楷体"/>
                <a:ea typeface="华文楷体"/>
              </a:rPr>
              <a:t>一个多项式化成几个整式的乘积</a:t>
            </a:r>
            <a:r>
              <a:rPr lang="zh-CN" altLang="en-US" sz="2999" b="1" i="0">
                <a:solidFill>
                  <a:srgbClr val="31489F"/>
                </a:solidFill>
                <a:latin typeface="华文楷体"/>
                <a:ea typeface="华文楷体"/>
              </a:rPr>
              <a:t>，而多项式的乘法运算是把</a:t>
            </a:r>
            <a:r>
              <a:rPr lang="zh-CN" altLang="en-US" sz="2999" b="1" i="0">
                <a:solidFill>
                  <a:srgbClr val="FF0000"/>
                </a:solidFill>
                <a:latin typeface="华文楷体"/>
                <a:ea typeface="华文楷体"/>
              </a:rPr>
              <a:t>几个整式的乘积化成一个多项式</a:t>
            </a:r>
            <a:r>
              <a:rPr lang="zh-CN" altLang="en-US" sz="2999" b="1" i="0">
                <a:solidFill>
                  <a:srgbClr val="31489F"/>
                </a:solidFill>
                <a:latin typeface="华文楷体"/>
                <a:ea typeface="华文楷体"/>
              </a:rPr>
              <a:t>.可见，多项式的因式分解与多项式的乘法运算是</a:t>
            </a:r>
            <a:r>
              <a:rPr lang="zh-CN" altLang="en-US" sz="2999" b="1" i="0">
                <a:solidFill>
                  <a:srgbClr val="FF0000"/>
                </a:solidFill>
                <a:latin typeface="华文楷体"/>
                <a:ea typeface="华文楷体"/>
              </a:rPr>
              <a:t>相反</a:t>
            </a:r>
            <a:r>
              <a:rPr lang="zh-CN" altLang="en-US" sz="2999" b="1" i="0">
                <a:solidFill>
                  <a:srgbClr val="31489F"/>
                </a:solidFill>
                <a:latin typeface="华文楷体"/>
                <a:ea typeface="华文楷体"/>
              </a:rPr>
              <a:t>的变形过程，如图所示.</a:t>
            </a:r>
            <a:r>
              <a:rPr lang="zh-CN" altLang="en-US" sz="2999" b="1" i="0">
                <a:solidFill>
                  <a:srgbClr val="558ED5"/>
                </a:solidFill>
                <a:latin typeface="华文楷体"/>
                <a:ea typeface="华文楷体"/>
              </a:rPr>
              <a:t> </a:t>
            </a:r>
          </a:p>
        </p:txBody>
      </p:sp>
      <p:pic>
        <p:nvPicPr>
          <p:cNvPr id="3" name="图片1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6023" y="2956455"/>
            <a:ext cx="6791325" cy="2935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376476" y="362636"/>
            <a:ext cx="11439525" cy="470027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399" b="0" i="0">
                <a:solidFill>
                  <a:srgbClr val="000000"/>
                </a:solidFill>
                <a:latin typeface="黑体"/>
                <a:ea typeface="黑体"/>
              </a:rPr>
              <a:t>试一试：</a:t>
            </a:r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1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.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下列各式中，从等号左边到右边的变形，哪些是多项式的因式分解</a:t>
            </a:r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?</a:t>
            </a:r>
          </a:p>
          <a:p>
            <a:pPr marL="0" algn="l"/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(1)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－4=(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＋2)(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－2);</a:t>
            </a:r>
          </a:p>
          <a:p>
            <a:pPr marL="0" algn="l"/>
            <a:endParaRPr lang="zh-CN" altLang="en-US" sz="3399" b="0" i="0">
              <a:solidFill>
                <a:srgbClr val="000000"/>
              </a:solidFill>
              <a:latin typeface="宋体"/>
              <a:ea typeface="宋体"/>
            </a:endParaRPr>
          </a:p>
          <a:p>
            <a:pPr marL="0" algn="l"/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(2)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＋4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＋4=(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＋2)</a:t>
            </a:r>
            <a:r>
              <a:rPr lang="zh-CN" altLang="en-US" sz="33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;</a:t>
            </a:r>
          </a:p>
          <a:p>
            <a:pPr marL="0" algn="l"/>
            <a:endParaRPr lang="zh-CN" altLang="en-US" sz="3399" b="0" i="0">
              <a:solidFill>
                <a:srgbClr val="000000"/>
              </a:solidFill>
              <a:latin typeface="Times New Roman"/>
              <a:ea typeface="Times New Roman"/>
            </a:endParaRPr>
          </a:p>
          <a:p>
            <a:pPr marL="0" algn="l"/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(3)7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＋14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n</a:t>
            </a:r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=7(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＋2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n</a:t>
            </a:r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);</a:t>
            </a:r>
          </a:p>
          <a:p>
            <a:pPr marL="0" algn="l"/>
            <a:endParaRPr lang="zh-CN" altLang="en-US" sz="3399" b="0" i="0">
              <a:solidFill>
                <a:srgbClr val="000000"/>
              </a:solidFill>
              <a:latin typeface="Times New Roman"/>
              <a:ea typeface="Times New Roman"/>
            </a:endParaRPr>
          </a:p>
          <a:p>
            <a:pPr marL="0" algn="l"/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(4)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(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＋1)=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xy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x.</a:t>
            </a:r>
          </a:p>
        </p:txBody>
      </p:sp>
      <p:sp>
        <p:nvSpPr>
          <p:cNvPr id="3" name="文本2" title=""/>
          <p:cNvSpPr txBox="1"/>
          <p:nvPr/>
        </p:nvSpPr>
        <p:spPr>
          <a:xfrm>
            <a:off x="5889669" y="2688488"/>
            <a:ext cx="4771454" cy="664877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(1)(2)(3)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是，(4)不是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499739" y="462677"/>
            <a:ext cx="11258550" cy="4696238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.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下列对多项式的变形，哪些是因式分解</a:t>
            </a:r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?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是因式分解的，指出它的各因式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.</a:t>
            </a:r>
          </a:p>
          <a:p>
            <a:pPr marL="0" algn="l"/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(1)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－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=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(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－1);</a:t>
            </a:r>
          </a:p>
          <a:p>
            <a:pPr marL="0" algn="l"/>
            <a:endParaRPr lang="zh-CN" altLang="en-US" sz="3399" b="0" i="0">
              <a:solidFill>
                <a:srgbClr val="000000"/>
              </a:solidFill>
              <a:latin typeface="宋体"/>
              <a:ea typeface="宋体"/>
            </a:endParaRPr>
          </a:p>
          <a:p>
            <a:pPr marL="0" algn="l"/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(2)10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＋5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=5(2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);</a:t>
            </a:r>
          </a:p>
          <a:p>
            <a:pPr marL="0" algn="l"/>
            <a:endParaRPr lang="zh-CN" altLang="en-US" sz="3399" b="0" i="0">
              <a:solidFill>
                <a:srgbClr val="000000"/>
              </a:solidFill>
              <a:latin typeface="Times New Roman"/>
              <a:ea typeface="Times New Roman"/>
            </a:endParaRPr>
          </a:p>
          <a:p>
            <a:pPr marL="0" algn="l"/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(3)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3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－1=(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＋1)(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－1);</a:t>
            </a:r>
          </a:p>
          <a:p>
            <a:pPr marL="0" algn="l"/>
            <a:endParaRPr lang="zh-CN" altLang="en-US" sz="3399" b="0" i="0">
              <a:solidFill>
                <a:srgbClr val="000000"/>
              </a:solidFill>
              <a:latin typeface="宋体"/>
              <a:ea typeface="宋体"/>
            </a:endParaRPr>
          </a:p>
          <a:p>
            <a:pPr marL="0" algn="l"/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(4)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－2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＋1=(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－1)</a:t>
            </a:r>
            <a:r>
              <a:rPr lang="zh-CN" altLang="en-US" sz="33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3" name="文本2" title=""/>
          <p:cNvSpPr txBox="1"/>
          <p:nvPr/>
        </p:nvSpPr>
        <p:spPr>
          <a:xfrm>
            <a:off x="6027230" y="1515447"/>
            <a:ext cx="5217033" cy="635222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0" i="0">
                <a:solidFill>
                  <a:srgbClr val="FF0000"/>
                </a:solidFill>
                <a:latin typeface="Times New Roman"/>
                <a:ea typeface="Times New Roman"/>
              </a:rPr>
              <a:t>(1)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是，因式为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，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－1;</a:t>
            </a:r>
          </a:p>
        </p:txBody>
      </p:sp>
      <p:sp>
        <p:nvSpPr>
          <p:cNvPr id="4" name="文本3" title=""/>
          <p:cNvSpPr txBox="1"/>
          <p:nvPr/>
        </p:nvSpPr>
        <p:spPr>
          <a:xfrm>
            <a:off x="6027220" y="2437800"/>
            <a:ext cx="5104066" cy="635222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0" i="0">
                <a:solidFill>
                  <a:srgbClr val="FF0000"/>
                </a:solidFill>
                <a:latin typeface="Times New Roman"/>
                <a:ea typeface="Times New Roman"/>
              </a:rPr>
              <a:t>(2)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是，因式为</a:t>
            </a:r>
            <a:r>
              <a:rPr lang="zh-CN" altLang="en-US" sz="2999" b="0" i="0">
                <a:solidFill>
                  <a:srgbClr val="FF0000"/>
                </a:solidFill>
                <a:latin typeface="Times New Roman"/>
                <a:ea typeface="Times New Roman"/>
              </a:rPr>
              <a:t>5，2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＋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2999" b="0" i="0">
                <a:solidFill>
                  <a:srgbClr val="FF0000"/>
                </a:solidFill>
                <a:latin typeface="Times New Roman"/>
                <a:ea typeface="Times New Roman"/>
              </a:rPr>
              <a:t>;</a:t>
            </a:r>
          </a:p>
        </p:txBody>
      </p:sp>
      <p:sp>
        <p:nvSpPr>
          <p:cNvPr id="5" name="文本4" title=""/>
          <p:cNvSpPr txBox="1"/>
          <p:nvPr/>
        </p:nvSpPr>
        <p:spPr>
          <a:xfrm>
            <a:off x="6027220" y="3601326"/>
            <a:ext cx="5956106" cy="635222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0" i="0">
                <a:solidFill>
                  <a:srgbClr val="FF0000"/>
                </a:solidFill>
                <a:latin typeface="Times New Roman"/>
                <a:ea typeface="Times New Roman"/>
              </a:rPr>
              <a:t>(3)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是，因式为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＋1，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－1;</a:t>
            </a:r>
          </a:p>
        </p:txBody>
      </p:sp>
      <p:sp>
        <p:nvSpPr>
          <p:cNvPr id="6" name="文本5" title=""/>
          <p:cNvSpPr txBox="1"/>
          <p:nvPr/>
        </p:nvSpPr>
        <p:spPr>
          <a:xfrm>
            <a:off x="6027201" y="4523699"/>
            <a:ext cx="5731383" cy="635222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0" i="0">
                <a:solidFill>
                  <a:srgbClr val="FF0000"/>
                </a:solidFill>
                <a:latin typeface="Times New Roman"/>
                <a:ea typeface="Times New Roman"/>
              </a:rPr>
              <a:t>(4)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是，因式为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－1，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2999" b="0" i="0">
                <a:solidFill>
                  <a:srgbClr val="FF0000"/>
                </a:solidFill>
                <a:latin typeface="宋体"/>
                <a:ea typeface="宋体"/>
              </a:rPr>
              <a:t>－1</a:t>
            </a:r>
            <a:r>
              <a:rPr lang="zh-CN" altLang="en-US" sz="2999" b="0" i="1">
                <a:solidFill>
                  <a:srgbClr val="FF0000"/>
                </a:solidFill>
                <a:latin typeface="Times New Roman"/>
                <a:ea typeface="Times New Roman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548640" y="825303"/>
            <a:ext cx="10067925" cy="442087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1. 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下列各式中从左到右的变形属于分解因式的是</a:t>
            </a:r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(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　　</a:t>
            </a:r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)</a:t>
            </a:r>
          </a:p>
          <a:p>
            <a:pPr marL="0" algn="l"/>
            <a:endParaRPr lang="zh-CN" altLang="en-US" sz="3199" b="0" i="0">
              <a:solidFill>
                <a:srgbClr val="000000"/>
              </a:solidFill>
              <a:latin typeface="Times New Roman"/>
              <a:ea typeface="Times New Roman"/>
            </a:endParaRPr>
          </a:p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A. 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(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＋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b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－1)=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1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＋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ab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－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</a:t>
            </a:r>
            <a:endParaRPr lang="zh-CN" altLang="en-US" sz="3199" b="0" i="0">
              <a:solidFill>
                <a:srgbClr val="000000"/>
              </a:solidFill>
              <a:latin typeface="Times New Roman"/>
              <a:ea typeface="Times New Roman"/>
            </a:endParaRPr>
          </a:p>
          <a:p>
            <a:pPr marL="0" algn="l"/>
            <a:endParaRPr lang="zh-CN" altLang="en-US" sz="3199" b="0" i="0">
              <a:solidFill>
                <a:srgbClr val="000000"/>
              </a:solidFill>
              <a:latin typeface="Times New Roman"/>
              <a:ea typeface="Times New Roman"/>
            </a:endParaRPr>
          </a:p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B. 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1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－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－2=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(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－1)－2</a:t>
            </a:r>
          </a:p>
          <a:p>
            <a:pPr marL="0" algn="l"/>
            <a:endParaRPr lang="zh-CN" altLang="en-US" sz="3199" b="0" i="0">
              <a:solidFill>
                <a:srgbClr val="000000"/>
              </a:solidFill>
              <a:latin typeface="宋体"/>
              <a:ea typeface="宋体"/>
            </a:endParaRPr>
          </a:p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C. －4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1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＋9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b</a:t>
            </a:r>
            <a:r>
              <a:rPr lang="zh-CN" altLang="en-US" sz="31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=(－2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＋3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b</a:t>
            </a:r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)(2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＋3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b</a:t>
            </a:r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)</a:t>
            </a:r>
          </a:p>
          <a:p>
            <a:pPr marL="0" algn="l"/>
            <a:endParaRPr lang="zh-CN" altLang="en-US" sz="3199" b="0" i="0">
              <a:solidFill>
                <a:srgbClr val="000000"/>
              </a:solidFill>
              <a:latin typeface="Times New Roman"/>
              <a:ea typeface="Times New Roman"/>
            </a:endParaRPr>
          </a:p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D.2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 ＋1=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(2＋    )</a:t>
            </a:r>
          </a:p>
        </p:txBody>
      </p:sp>
      <p:sp>
        <p:nvSpPr>
          <p:cNvPr id="3" name="文本2" title=""/>
          <p:cNvSpPr txBox="1"/>
          <p:nvPr/>
        </p:nvSpPr>
        <p:spPr>
          <a:xfrm>
            <a:off x="9578540" y="825313"/>
            <a:ext cx="419703" cy="683006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399" b="0" i="0">
                <a:solidFill>
                  <a:srgbClr val="FF0000"/>
                </a:solidFill>
                <a:latin typeface="黑体"/>
                <a:ea typeface="黑体"/>
              </a:rPr>
              <a:t>C</a:t>
            </a:r>
          </a:p>
        </p:txBody>
      </p:sp>
      <p:pic>
        <p:nvPicPr>
          <p:cNvPr id="4" name="图片1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1181" y="4289079"/>
            <a:ext cx="466725" cy="1166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650234" y="587721"/>
            <a:ext cx="10144125" cy="3184716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2.把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＋3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c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分解因式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＋3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c</a:t>
            </a:r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=(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＋1)·(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＋2)，则</a:t>
            </a:r>
            <a:r>
              <a:rPr lang="zh-CN" altLang="en-US" sz="3399" b="0" i="1">
                <a:solidFill>
                  <a:srgbClr val="000000"/>
                </a:solidFill>
                <a:latin typeface="Times New Roman"/>
                <a:ea typeface="Times New Roman"/>
              </a:rPr>
              <a:t>c</a:t>
            </a:r>
            <a:r>
              <a:rPr lang="zh-CN" altLang="en-US" sz="3399" b="0" i="0">
                <a:solidFill>
                  <a:srgbClr val="000000"/>
                </a:solidFill>
                <a:latin typeface="宋体"/>
                <a:ea typeface="宋体"/>
              </a:rPr>
              <a:t>的值为</a:t>
            </a:r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(      )</a:t>
            </a:r>
          </a:p>
          <a:p>
            <a:pPr marL="0" algn="l"/>
            <a:endParaRPr lang="zh-CN" altLang="en-US" sz="3399" b="0" i="0">
              <a:solidFill>
                <a:srgbClr val="000000"/>
              </a:solidFill>
              <a:latin typeface="Times New Roman"/>
              <a:ea typeface="Times New Roman"/>
            </a:endParaRPr>
          </a:p>
          <a:p>
            <a:pPr marL="0" algn="l"/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A.2                            B.3        </a:t>
            </a:r>
          </a:p>
          <a:p>
            <a:pPr marL="0" algn="l"/>
            <a:endParaRPr lang="zh-CN" altLang="en-US" sz="3399" b="0" i="0">
              <a:solidFill>
                <a:srgbClr val="000000"/>
              </a:solidFill>
              <a:latin typeface="Times New Roman"/>
              <a:ea typeface="Times New Roman"/>
            </a:endParaRPr>
          </a:p>
          <a:p>
            <a:pPr marL="0" algn="l"/>
            <a:r>
              <a:rPr lang="zh-CN" altLang="en-US" sz="3399" b="0" i="0">
                <a:solidFill>
                  <a:srgbClr val="000000"/>
                </a:solidFill>
                <a:latin typeface="Times New Roman"/>
                <a:ea typeface="Times New Roman"/>
              </a:rPr>
              <a:t>C.－2                           D.－3</a:t>
            </a:r>
          </a:p>
        </p:txBody>
      </p:sp>
      <p:sp>
        <p:nvSpPr>
          <p:cNvPr id="3" name="文本2" title=""/>
          <p:cNvSpPr txBox="1"/>
          <p:nvPr/>
        </p:nvSpPr>
        <p:spPr>
          <a:xfrm>
            <a:off x="2951093" y="1200445"/>
            <a:ext cx="410623" cy="668528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299" b="0" i="0">
                <a:solidFill>
                  <a:srgbClr val="FF0000"/>
                </a:solidFill>
                <a:latin typeface="黑体"/>
                <a:ea typeface="黑体"/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500177" y="412652"/>
            <a:ext cx="11191875" cy="161363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3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.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若</a:t>
            </a:r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42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－31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＋2能分解成两个因式的乘积且有一个因式为</a:t>
            </a:r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6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－4，设另一个因式为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mx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－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n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，其中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，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n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为常数，请你求出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，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n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的值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3" name="文本2" title=""/>
          <p:cNvSpPr txBox="1"/>
          <p:nvPr/>
        </p:nvSpPr>
        <p:spPr>
          <a:xfrm>
            <a:off x="314468" y="1922135"/>
            <a:ext cx="11572875" cy="161363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0" i="0">
                <a:solidFill>
                  <a:srgbClr val="31489F"/>
                </a:solidFill>
                <a:latin typeface="宋体"/>
                <a:ea typeface="宋体"/>
              </a:rPr>
              <a:t>解</a:t>
            </a:r>
            <a:r>
              <a:rPr lang="zh-CN" altLang="en-US" sz="3199" b="0" i="0">
                <a:solidFill>
                  <a:srgbClr val="31489F"/>
                </a:solidFill>
                <a:latin typeface="Times New Roman"/>
                <a:ea typeface="Times New Roman"/>
              </a:rPr>
              <a:t>:</a:t>
            </a:r>
          </a:p>
          <a:p>
            <a:pPr marL="0" algn="l"/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(6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－4)(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mx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－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n</a:t>
            </a:r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)=6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mx</a:t>
            </a:r>
            <a:r>
              <a:rPr lang="zh-CN" altLang="en-US" sz="3199" b="0" i="0" baseline="30000">
                <a:solidFill>
                  <a:srgbClr val="FF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－4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mx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－6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nx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＋4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n</a:t>
            </a:r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=6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mx</a:t>
            </a:r>
            <a:r>
              <a:rPr lang="zh-CN" altLang="en-US" sz="3199" b="0" i="0" baseline="30000">
                <a:solidFill>
                  <a:srgbClr val="FF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－(4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＋6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n</a:t>
            </a:r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)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＋4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n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，</a:t>
            </a:r>
          </a:p>
          <a:p>
            <a:pPr marL="0" algn="l"/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由题意可得</a:t>
            </a:r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42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 baseline="30000">
                <a:solidFill>
                  <a:srgbClr val="FF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－31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＋2=6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mx</a:t>
            </a:r>
            <a:r>
              <a:rPr lang="zh-CN" altLang="en-US" sz="3199" b="0" i="0" baseline="30000">
                <a:solidFill>
                  <a:srgbClr val="FF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－(4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＋6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n</a:t>
            </a:r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)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＋4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n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，</a:t>
            </a:r>
          </a:p>
        </p:txBody>
      </p:sp>
      <p:pic>
        <p:nvPicPr>
          <p:cNvPr id="4" name="图片1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7622" y="3733552"/>
            <a:ext cx="4838700" cy="1830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873538" y="758066"/>
            <a:ext cx="8331708" cy="250825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黑体"/>
                <a:ea typeface="黑体"/>
              </a:rPr>
              <a:t>(1)多项式</a:t>
            </a:r>
            <a:r>
              <a:rPr lang="zh-CN" altLang="en-US" sz="3199" b="0" i="1">
                <a:solidFill>
                  <a:srgbClr val="000000"/>
                </a:solidFill>
                <a:latin typeface="黑体"/>
                <a:ea typeface="黑体"/>
              </a:rPr>
              <a:t>ma</a:t>
            </a:r>
            <a:r>
              <a:rPr lang="zh-CN" altLang="en-US" sz="3199" b="0" i="0">
                <a:solidFill>
                  <a:srgbClr val="000000"/>
                </a:solidFill>
                <a:latin typeface="黑体"/>
                <a:ea typeface="黑体"/>
              </a:rPr>
              <a:t>＋</a:t>
            </a:r>
            <a:r>
              <a:rPr lang="zh-CN" altLang="en-US" sz="3199" b="0" i="1">
                <a:solidFill>
                  <a:srgbClr val="000000"/>
                </a:solidFill>
                <a:latin typeface="黑体"/>
                <a:ea typeface="黑体"/>
              </a:rPr>
              <a:t>mb</a:t>
            </a:r>
            <a:r>
              <a:rPr lang="zh-CN" altLang="en-US" sz="3199" b="0" i="0">
                <a:solidFill>
                  <a:srgbClr val="000000"/>
                </a:solidFill>
                <a:latin typeface="黑体"/>
                <a:ea typeface="黑体"/>
              </a:rPr>
              <a:t>＋</a:t>
            </a:r>
            <a:r>
              <a:rPr lang="zh-CN" altLang="en-US" sz="3199" b="0" i="1">
                <a:solidFill>
                  <a:srgbClr val="000000"/>
                </a:solidFill>
                <a:latin typeface="黑体"/>
                <a:ea typeface="黑体"/>
              </a:rPr>
              <a:t>mc</a:t>
            </a:r>
            <a:r>
              <a:rPr lang="zh-CN" altLang="en-US" sz="3199" b="0" i="0">
                <a:solidFill>
                  <a:srgbClr val="000000"/>
                </a:solidFill>
                <a:latin typeface="黑体"/>
                <a:ea typeface="黑体"/>
              </a:rPr>
              <a:t>有几项?</a:t>
            </a:r>
          </a:p>
          <a:p>
            <a:pPr marL="0" algn="l"/>
            <a:endParaRPr lang="zh-CN" altLang="en-US" sz="3199" b="0" i="0">
              <a:solidFill>
                <a:srgbClr val="000000"/>
              </a:solidFill>
              <a:latin typeface="黑体"/>
              <a:ea typeface="黑体"/>
            </a:endParaRPr>
          </a:p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黑体"/>
                <a:ea typeface="黑体"/>
              </a:rPr>
              <a:t>(2)每一项的因式都有哪些?</a:t>
            </a:r>
          </a:p>
          <a:p>
            <a:pPr marL="0" algn="l"/>
            <a:endParaRPr lang="zh-CN" altLang="en-US" sz="3199" b="0" i="0">
              <a:solidFill>
                <a:srgbClr val="000000"/>
              </a:solidFill>
              <a:latin typeface="黑体"/>
              <a:ea typeface="黑体"/>
            </a:endParaRPr>
          </a:p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黑体"/>
                <a:ea typeface="黑体"/>
              </a:rPr>
              <a:t>(3)这些项中有没有公共的因式?若有,是哪个?</a:t>
            </a:r>
          </a:p>
        </p:txBody>
      </p:sp>
      <p:sp>
        <p:nvSpPr>
          <p:cNvPr id="3" name="文本2" title=""/>
          <p:cNvSpPr txBox="1"/>
          <p:nvPr/>
        </p:nvSpPr>
        <p:spPr>
          <a:xfrm>
            <a:off x="7283053" y="825303"/>
            <a:ext cx="3348352" cy="657828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ma</a:t>
            </a:r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, 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mb</a:t>
            </a:r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, 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mc</a:t>
            </a:r>
          </a:p>
        </p:txBody>
      </p:sp>
      <p:sp>
        <p:nvSpPr>
          <p:cNvPr id="4" name="文本3" title=""/>
          <p:cNvSpPr txBox="1"/>
          <p:nvPr/>
        </p:nvSpPr>
        <p:spPr>
          <a:xfrm>
            <a:off x="6464294" y="1825676"/>
            <a:ext cx="4986652" cy="664877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依次为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, 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和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, 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b</a:t>
            </a:r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和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, 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c</a:t>
            </a:r>
          </a:p>
        </p:txBody>
      </p:sp>
      <p:sp>
        <p:nvSpPr>
          <p:cNvPr id="5" name="文本4" title=""/>
          <p:cNvSpPr txBox="1"/>
          <p:nvPr/>
        </p:nvSpPr>
        <p:spPr>
          <a:xfrm>
            <a:off x="9478499" y="2638473"/>
            <a:ext cx="1896523" cy="664877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0" i="0">
                <a:solidFill>
                  <a:srgbClr val="FF0000"/>
                </a:solidFill>
                <a:latin typeface="宋体"/>
                <a:ea typeface="宋体"/>
              </a:rPr>
              <a:t>有，为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m</a:t>
            </a:r>
          </a:p>
        </p:txBody>
      </p:sp>
      <p:sp>
        <p:nvSpPr>
          <p:cNvPr id="6" name="文本5" title=""/>
          <p:cNvSpPr txBox="1"/>
          <p:nvPr/>
        </p:nvSpPr>
        <p:spPr>
          <a:xfrm>
            <a:off x="835428" y="3449488"/>
            <a:ext cx="10887075" cy="111760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黑体"/>
                <a:ea typeface="黑体"/>
              </a:rPr>
              <a:t>(4)多项式</a:t>
            </a:r>
            <a:r>
              <a:rPr lang="zh-CN" altLang="en-US" sz="3199" b="0" i="1">
                <a:solidFill>
                  <a:srgbClr val="000000"/>
                </a:solidFill>
                <a:latin typeface="黑体"/>
                <a:ea typeface="黑体"/>
              </a:rPr>
              <a:t>ab</a:t>
            </a:r>
            <a:r>
              <a:rPr lang="zh-CN" altLang="en-US" sz="3199" b="0" i="0" baseline="30000">
                <a:solidFill>
                  <a:srgbClr val="000000"/>
                </a:solidFill>
                <a:latin typeface="黑体"/>
                <a:ea typeface="黑体"/>
              </a:rPr>
              <a:t>2</a:t>
            </a:r>
            <a:r>
              <a:rPr lang="zh-CN" altLang="en-US" sz="3199" b="0" i="0">
                <a:solidFill>
                  <a:srgbClr val="000000"/>
                </a:solidFill>
                <a:latin typeface="黑体"/>
                <a:ea typeface="黑体"/>
              </a:rPr>
              <a:t>－2</a:t>
            </a:r>
            <a:r>
              <a:rPr lang="zh-CN" altLang="en-US" sz="3199" b="0" i="1">
                <a:solidFill>
                  <a:srgbClr val="000000"/>
                </a:solidFill>
                <a:latin typeface="黑体"/>
                <a:ea typeface="黑体"/>
              </a:rPr>
              <a:t>a</a:t>
            </a:r>
            <a:r>
              <a:rPr lang="zh-CN" altLang="en-US" sz="3199" b="0" i="0" baseline="30000">
                <a:solidFill>
                  <a:srgbClr val="000000"/>
                </a:solidFill>
                <a:latin typeface="黑体"/>
                <a:ea typeface="黑体"/>
              </a:rPr>
              <a:t>2</a:t>
            </a:r>
            <a:r>
              <a:rPr lang="zh-CN" altLang="en-US" sz="3199" b="0" i="1">
                <a:solidFill>
                  <a:srgbClr val="000000"/>
                </a:solidFill>
                <a:latin typeface="黑体"/>
                <a:ea typeface="黑体"/>
              </a:rPr>
              <a:t>b</a:t>
            </a:r>
            <a:r>
              <a:rPr lang="zh-CN" altLang="en-US" sz="3199" b="0" i="0">
                <a:solidFill>
                  <a:srgbClr val="000000"/>
                </a:solidFill>
                <a:latin typeface="黑体"/>
                <a:ea typeface="黑体"/>
              </a:rPr>
              <a:t>的两项中,有没有公共的因式?若有,是哪些?</a:t>
            </a:r>
          </a:p>
        </p:txBody>
      </p:sp>
      <p:sp>
        <p:nvSpPr>
          <p:cNvPr id="7" name="文本6" title=""/>
          <p:cNvSpPr txBox="1"/>
          <p:nvPr/>
        </p:nvSpPr>
        <p:spPr>
          <a:xfrm>
            <a:off x="2225821" y="3988956"/>
            <a:ext cx="4057650" cy="657828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, 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b</a:t>
            </a:r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, 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ab</a:t>
            </a:r>
          </a:p>
        </p:txBody>
      </p:sp>
      <p:sp>
        <p:nvSpPr>
          <p:cNvPr id="8" name="文本7" title=""/>
          <p:cNvSpPr txBox="1"/>
          <p:nvPr/>
        </p:nvSpPr>
        <p:spPr>
          <a:xfrm>
            <a:off x="740150" y="4646943"/>
            <a:ext cx="11776075" cy="111760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1" i="0">
                <a:solidFill>
                  <a:srgbClr val="558ED5"/>
                </a:solidFill>
                <a:latin typeface="华文楷体"/>
                <a:ea typeface="华文楷体"/>
              </a:rPr>
              <a:t>      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定义：一般地,多项式的各项都含有的因式,叫做这个多项式各项的</a:t>
            </a:r>
            <a:r>
              <a:rPr lang="zh-CN" altLang="en-US" sz="3199" b="1" i="0">
                <a:solidFill>
                  <a:srgbClr val="FF0000"/>
                </a:solidFill>
                <a:latin typeface="华文楷体"/>
                <a:ea typeface="华文楷体"/>
              </a:rPr>
              <a:t>公因式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,简称多项式的公因式.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437664" y="500186"/>
            <a:ext cx="6877050" cy="3953034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黑体"/>
                <a:ea typeface="黑体"/>
              </a:rPr>
              <a:t>试一试：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写出下列多项式的公因式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.</a:t>
            </a:r>
          </a:p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(1)6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－9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；</a:t>
            </a:r>
          </a:p>
          <a:p>
            <a:pPr marL="0" algn="l"/>
            <a:endParaRPr lang="zh-CN" altLang="en-US" sz="3199" b="0" i="0">
              <a:solidFill>
                <a:srgbClr val="000000"/>
              </a:solidFill>
              <a:latin typeface="宋体"/>
              <a:ea typeface="宋体"/>
            </a:endParaRPr>
          </a:p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(2)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abc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＋2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；</a:t>
            </a:r>
          </a:p>
          <a:p>
            <a:pPr marL="0" algn="l"/>
            <a:endParaRPr lang="zh-CN" altLang="en-US" sz="3199" b="0" i="0">
              <a:solidFill>
                <a:srgbClr val="000000"/>
              </a:solidFill>
              <a:latin typeface="宋体"/>
              <a:ea typeface="宋体"/>
            </a:endParaRPr>
          </a:p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(3)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abc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－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ab</a:t>
            </a:r>
            <a:r>
              <a:rPr lang="zh-CN" altLang="en-US" sz="31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＋2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ab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；</a:t>
            </a:r>
          </a:p>
          <a:p>
            <a:pPr marL="0" algn="l"/>
            <a:endParaRPr lang="zh-CN" altLang="en-US" sz="3199" b="0" i="0">
              <a:solidFill>
                <a:srgbClr val="000000"/>
              </a:solidFill>
              <a:latin typeface="宋体"/>
              <a:ea typeface="宋体"/>
            </a:endParaRPr>
          </a:p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(4)2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y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＋4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xy</a:t>
            </a:r>
            <a:r>
              <a:rPr lang="zh-CN" altLang="en-US" sz="31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－6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xy.</a:t>
            </a:r>
          </a:p>
        </p:txBody>
      </p:sp>
      <p:sp>
        <p:nvSpPr>
          <p:cNvPr id="3" name="文本2" title=""/>
          <p:cNvSpPr txBox="1"/>
          <p:nvPr/>
        </p:nvSpPr>
        <p:spPr>
          <a:xfrm>
            <a:off x="4643342" y="931288"/>
            <a:ext cx="2395699" cy="657828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(1)3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x</a:t>
            </a:r>
          </a:p>
        </p:txBody>
      </p:sp>
      <p:sp>
        <p:nvSpPr>
          <p:cNvPr id="4" name="文本3" title=""/>
          <p:cNvSpPr txBox="1"/>
          <p:nvPr/>
        </p:nvSpPr>
        <p:spPr>
          <a:xfrm>
            <a:off x="4651705" y="1863195"/>
            <a:ext cx="1907981" cy="657828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(2)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a</a:t>
            </a:r>
          </a:p>
        </p:txBody>
      </p:sp>
      <p:sp>
        <p:nvSpPr>
          <p:cNvPr id="5" name="文本4" title=""/>
          <p:cNvSpPr txBox="1"/>
          <p:nvPr/>
        </p:nvSpPr>
        <p:spPr>
          <a:xfrm>
            <a:off x="4643380" y="2863558"/>
            <a:ext cx="1765106" cy="657828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(3)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ab</a:t>
            </a:r>
          </a:p>
        </p:txBody>
      </p:sp>
      <p:sp>
        <p:nvSpPr>
          <p:cNvPr id="6" name="文本5" title=""/>
          <p:cNvSpPr txBox="1"/>
          <p:nvPr/>
        </p:nvSpPr>
        <p:spPr>
          <a:xfrm>
            <a:off x="4643380" y="3795436"/>
            <a:ext cx="2552700" cy="657828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0" i="0">
                <a:solidFill>
                  <a:srgbClr val="FF0000"/>
                </a:solidFill>
                <a:latin typeface="Times New Roman"/>
                <a:ea typeface="Times New Roman"/>
              </a:rPr>
              <a:t>(4)2</a:t>
            </a:r>
            <a:r>
              <a:rPr lang="zh-CN" altLang="en-US" sz="3199" b="0" i="1">
                <a:solidFill>
                  <a:srgbClr val="FF0000"/>
                </a:solidFill>
                <a:latin typeface="Times New Roman"/>
                <a:ea typeface="Times New Roman"/>
              </a:rPr>
              <a:t>xy</a:t>
            </a:r>
          </a:p>
        </p:txBody>
      </p:sp>
      <p:sp>
        <p:nvSpPr>
          <p:cNvPr id="7" name="文本6" title=""/>
          <p:cNvSpPr txBox="1"/>
          <p:nvPr/>
        </p:nvSpPr>
        <p:spPr>
          <a:xfrm>
            <a:off x="6490078" y="3521821"/>
            <a:ext cx="5432822" cy="2809227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1" i="0">
                <a:solidFill>
                  <a:srgbClr val="31489F"/>
                </a:solidFill>
                <a:latin typeface="华文楷体"/>
                <a:ea typeface="华文楷体"/>
              </a:rPr>
              <a:t>3.</a:t>
            </a:r>
            <a:r>
              <a:rPr lang="zh-CN" altLang="en-US" sz="2999" b="1" i="0">
                <a:solidFill>
                  <a:srgbClr val="FF0000"/>
                </a:solidFill>
                <a:latin typeface="华文楷体"/>
                <a:ea typeface="华文楷体"/>
              </a:rPr>
              <a:t>定指数：</a:t>
            </a:r>
            <a:r>
              <a:rPr lang="zh-CN" altLang="en-US" sz="2999" b="1" i="0">
                <a:solidFill>
                  <a:srgbClr val="31489F"/>
                </a:solidFill>
                <a:latin typeface="华文楷体"/>
                <a:ea typeface="华文楷体"/>
              </a:rPr>
              <a:t>相同字母的指数取各项中最小的一个，即</a:t>
            </a:r>
            <a:r>
              <a:rPr lang="zh-CN" altLang="en-US" sz="2999" b="1" i="0">
                <a:solidFill>
                  <a:srgbClr val="FF0000"/>
                </a:solidFill>
                <a:latin typeface="华文楷体"/>
                <a:ea typeface="华文楷体"/>
              </a:rPr>
              <a:t>字母最低次幂.</a:t>
            </a:r>
            <a:endParaRPr lang="zh-CN" altLang="en-US" sz="2999" b="1" i="0">
              <a:solidFill>
                <a:srgbClr val="31489F"/>
              </a:solidFill>
              <a:latin typeface="华文楷体"/>
              <a:ea typeface="华文楷体"/>
            </a:endParaRPr>
          </a:p>
          <a:p>
            <a:pPr marL="0" algn="l"/>
            <a:r>
              <a:rPr lang="zh-CN" altLang="en-US" sz="2999" b="1" i="0">
                <a:solidFill>
                  <a:srgbClr val="31489F"/>
                </a:solidFill>
                <a:latin typeface="华文楷体"/>
                <a:ea typeface="华文楷体"/>
              </a:rPr>
              <a:t>4.所有这些因式的</a:t>
            </a:r>
            <a:r>
              <a:rPr lang="zh-CN" altLang="en-US" sz="2999" b="1" i="0">
                <a:solidFill>
                  <a:srgbClr val="FF0000"/>
                </a:solidFill>
                <a:latin typeface="华文楷体"/>
                <a:ea typeface="华文楷体"/>
              </a:rPr>
              <a:t>乘积</a:t>
            </a:r>
            <a:r>
              <a:rPr lang="zh-CN" altLang="en-US" sz="2999" b="1" i="0">
                <a:solidFill>
                  <a:srgbClr val="31489F"/>
                </a:solidFill>
                <a:latin typeface="华文楷体"/>
                <a:ea typeface="华文楷体"/>
              </a:rPr>
              <a:t>即为公因式.</a:t>
            </a:r>
          </a:p>
        </p:txBody>
      </p:sp>
      <p:sp>
        <p:nvSpPr>
          <p:cNvPr id="8" name="文本7" title=""/>
          <p:cNvSpPr txBox="1"/>
          <p:nvPr/>
        </p:nvSpPr>
        <p:spPr>
          <a:xfrm>
            <a:off x="6489897" y="500186"/>
            <a:ext cx="5200650" cy="3232436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999" b="1" i="0">
                <a:solidFill>
                  <a:srgbClr val="558ED5"/>
                </a:solidFill>
                <a:latin typeface="华文楷体"/>
                <a:ea typeface="华文楷体"/>
              </a:rPr>
              <a:t>     </a:t>
            </a:r>
            <a:r>
              <a:rPr lang="zh-CN" altLang="en-US" sz="2999" b="1" i="0">
                <a:solidFill>
                  <a:srgbClr val="31489F"/>
                </a:solidFill>
                <a:latin typeface="华文楷体"/>
                <a:ea typeface="华文楷体"/>
              </a:rPr>
              <a:t>归纳：正确找出多项式各项公因式的关键是：</a:t>
            </a:r>
          </a:p>
          <a:p>
            <a:pPr marL="0" algn="l"/>
            <a:r>
              <a:rPr lang="zh-CN" altLang="en-US" sz="2999" b="1" i="0">
                <a:solidFill>
                  <a:srgbClr val="31489F"/>
                </a:solidFill>
                <a:latin typeface="华文楷体"/>
                <a:ea typeface="华文楷体"/>
              </a:rPr>
              <a:t>1.</a:t>
            </a:r>
            <a:r>
              <a:rPr lang="zh-CN" altLang="en-US" sz="2999" b="1" i="0">
                <a:solidFill>
                  <a:srgbClr val="FF0000"/>
                </a:solidFill>
                <a:latin typeface="华文楷体"/>
                <a:ea typeface="华文楷体"/>
              </a:rPr>
              <a:t>定系数：</a:t>
            </a:r>
            <a:r>
              <a:rPr lang="zh-CN" altLang="en-US" sz="2999" b="1" i="0">
                <a:solidFill>
                  <a:srgbClr val="31489F"/>
                </a:solidFill>
                <a:latin typeface="华文楷体"/>
                <a:ea typeface="华文楷体"/>
              </a:rPr>
              <a:t>公因式的系数是多项式各项系数的</a:t>
            </a:r>
            <a:r>
              <a:rPr lang="zh-CN" altLang="en-US" sz="2999" b="1" i="0">
                <a:solidFill>
                  <a:srgbClr val="FF0000"/>
                </a:solidFill>
                <a:latin typeface="华文楷体"/>
                <a:ea typeface="华文楷体"/>
              </a:rPr>
              <a:t>最大公约数.  </a:t>
            </a:r>
          </a:p>
          <a:p>
            <a:pPr marL="0" algn="l"/>
            <a:r>
              <a:rPr lang="zh-CN" altLang="en-US" sz="2999" b="1" i="0">
                <a:solidFill>
                  <a:srgbClr val="31489F"/>
                </a:solidFill>
                <a:latin typeface="华文楷体"/>
                <a:ea typeface="华文楷体"/>
              </a:rPr>
              <a:t>2.</a:t>
            </a:r>
            <a:r>
              <a:rPr lang="zh-CN" altLang="en-US" sz="2999" b="1" i="0">
                <a:solidFill>
                  <a:srgbClr val="FF0000"/>
                </a:solidFill>
                <a:latin typeface="华文楷体"/>
                <a:ea typeface="华文楷体"/>
              </a:rPr>
              <a:t>定字母：</a:t>
            </a:r>
            <a:r>
              <a:rPr lang="zh-CN" altLang="en-US" sz="2999" b="1" i="0">
                <a:solidFill>
                  <a:srgbClr val="31489F"/>
                </a:solidFill>
                <a:latin typeface="华文楷体"/>
                <a:ea typeface="华文楷体"/>
              </a:rPr>
              <a:t>字母取多项式各项中都含有的相同的字母.  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775287" y="562708"/>
            <a:ext cx="10296525" cy="253419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黑体"/>
                <a:ea typeface="黑体"/>
              </a:rPr>
              <a:t>练一练：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多项式2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＋6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3</a:t>
            </a:r>
            <a:r>
              <a:rPr lang="zh-CN" altLang="en-US" sz="3199" b="0" i="0">
                <a:solidFill>
                  <a:srgbClr val="000000"/>
                </a:solidFill>
                <a:latin typeface="宋体"/>
                <a:ea typeface="宋体"/>
              </a:rPr>
              <a:t>中各项的公因式是</a:t>
            </a:r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(        )</a:t>
            </a:r>
          </a:p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A.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</a:p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B.2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</a:p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C.2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3</a:t>
            </a:r>
          </a:p>
          <a:p>
            <a:pPr marL="0" algn="l"/>
            <a:r>
              <a:rPr lang="zh-CN" altLang="en-US" sz="3199" b="0" i="0">
                <a:solidFill>
                  <a:srgbClr val="000000"/>
                </a:solidFill>
                <a:latin typeface="Times New Roman"/>
                <a:ea typeface="Times New Roman"/>
              </a:rPr>
              <a:t>D.2</a:t>
            </a:r>
            <a:r>
              <a:rPr lang="zh-CN" altLang="en-US" sz="3199" b="0" i="1">
                <a:solidFill>
                  <a:srgbClr val="000000"/>
                </a:solidFill>
                <a:latin typeface="Times New Roman"/>
                <a:ea typeface="Times New Roman"/>
              </a:rPr>
              <a:t>x</a:t>
            </a:r>
            <a:r>
              <a:rPr lang="zh-CN" altLang="en-US" sz="3199" b="0" i="0" baseline="30000">
                <a:solidFill>
                  <a:srgbClr val="000000"/>
                </a:solidFill>
                <a:latin typeface="Times New Roman"/>
                <a:ea typeface="Times New Roman"/>
              </a:rPr>
              <a:t>2</a:t>
            </a:r>
          </a:p>
        </p:txBody>
      </p:sp>
      <p:sp>
        <p:nvSpPr>
          <p:cNvPr id="3" name="文本2" title=""/>
          <p:cNvSpPr txBox="1"/>
          <p:nvPr/>
        </p:nvSpPr>
        <p:spPr>
          <a:xfrm>
            <a:off x="8665693" y="162563"/>
            <a:ext cx="486823" cy="1095946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099" b="0" i="0">
                <a:solidFill>
                  <a:srgbClr val="FF0000"/>
                </a:solidFill>
                <a:latin typeface="Times New Roman"/>
                <a:ea typeface="Times New Roman"/>
              </a:rPr>
              <a:t> D</a:t>
            </a:r>
          </a:p>
        </p:txBody>
      </p:sp>
      <p:sp>
        <p:nvSpPr>
          <p:cNvPr id="4" name="文本3" title=""/>
          <p:cNvSpPr txBox="1"/>
          <p:nvPr/>
        </p:nvSpPr>
        <p:spPr>
          <a:xfrm>
            <a:off x="555212" y="3096387"/>
            <a:ext cx="10737056" cy="2562384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199" b="1" i="0">
                <a:solidFill>
                  <a:srgbClr val="558ED5"/>
                </a:solidFill>
                <a:latin typeface="华文楷体"/>
                <a:ea typeface="华文楷体"/>
              </a:rPr>
              <a:t>      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定义：逆用乘法对加法的分配律</a:t>
            </a:r>
            <a:r>
              <a:rPr lang="zh-CN" altLang="en-US" sz="3199" b="1" i="0">
                <a:solidFill>
                  <a:srgbClr val="31489F"/>
                </a:solidFill>
                <a:latin typeface="Times New Roman"/>
                <a:ea typeface="Times New Roman"/>
              </a:rPr>
              <a:t>,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可以把公因式写在括号外边</a:t>
            </a:r>
            <a:r>
              <a:rPr lang="zh-CN" altLang="en-US" sz="3199" b="1" i="0">
                <a:solidFill>
                  <a:srgbClr val="31489F"/>
                </a:solidFill>
                <a:latin typeface="Times New Roman"/>
                <a:ea typeface="Times New Roman"/>
              </a:rPr>
              <a:t>,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作为积的一个因式</a:t>
            </a:r>
            <a:r>
              <a:rPr lang="zh-CN" altLang="en-US" sz="3199" b="1" i="0">
                <a:solidFill>
                  <a:srgbClr val="31489F"/>
                </a:solidFill>
                <a:latin typeface="Times New Roman"/>
                <a:ea typeface="Times New Roman"/>
              </a:rPr>
              <a:t>,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写成下面的形式</a:t>
            </a:r>
            <a:r>
              <a:rPr lang="zh-CN" altLang="en-US" sz="3199" b="1" i="0">
                <a:solidFill>
                  <a:srgbClr val="31489F"/>
                </a:solidFill>
                <a:latin typeface="Times New Roman"/>
                <a:ea typeface="Times New Roman"/>
              </a:rPr>
              <a:t>:</a:t>
            </a:r>
          </a:p>
          <a:p>
            <a:pPr marL="0" algn="ctr"/>
            <a:r>
              <a:rPr lang="zh-CN" altLang="en-US" sz="3199" b="1" i="1">
                <a:solidFill>
                  <a:srgbClr val="31489F"/>
                </a:solidFill>
                <a:latin typeface="Times New Roman"/>
                <a:ea typeface="Times New Roman"/>
              </a:rPr>
              <a:t>ma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＋</a:t>
            </a:r>
            <a:r>
              <a:rPr lang="zh-CN" altLang="en-US" sz="3199" b="1" i="1">
                <a:solidFill>
                  <a:srgbClr val="31489F"/>
                </a:solidFill>
                <a:latin typeface="Times New Roman"/>
                <a:ea typeface="Times New Roman"/>
              </a:rPr>
              <a:t>mb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＋</a:t>
            </a:r>
            <a:r>
              <a:rPr lang="zh-CN" altLang="en-US" sz="3199" b="1" i="1">
                <a:solidFill>
                  <a:srgbClr val="31489F"/>
                </a:solidFill>
                <a:latin typeface="Times New Roman"/>
                <a:ea typeface="Times New Roman"/>
              </a:rPr>
              <a:t>mc</a:t>
            </a:r>
            <a:r>
              <a:rPr lang="zh-CN" altLang="en-US" sz="3199" b="1" i="0">
                <a:solidFill>
                  <a:srgbClr val="31489F"/>
                </a:solidFill>
                <a:latin typeface="Times New Roman"/>
                <a:ea typeface="Times New Roman"/>
              </a:rPr>
              <a:t>=</a:t>
            </a:r>
            <a:r>
              <a:rPr lang="zh-CN" altLang="en-US" sz="3199" b="1" i="1">
                <a:solidFill>
                  <a:srgbClr val="31489F"/>
                </a:solidFill>
                <a:latin typeface="Times New Roman"/>
                <a:ea typeface="Times New Roman"/>
              </a:rPr>
              <a:t>m</a:t>
            </a:r>
            <a:r>
              <a:rPr lang="zh-CN" altLang="en-US" sz="3199" b="1" i="0">
                <a:solidFill>
                  <a:srgbClr val="31489F"/>
                </a:solidFill>
                <a:latin typeface="Times New Roman"/>
                <a:ea typeface="Times New Roman"/>
              </a:rPr>
              <a:t>(</a:t>
            </a:r>
            <a:r>
              <a:rPr lang="zh-CN" altLang="en-US" sz="3199" b="1" i="1">
                <a:solidFill>
                  <a:srgbClr val="31489F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＋</a:t>
            </a:r>
            <a:r>
              <a:rPr lang="zh-CN" altLang="en-US" sz="3199" b="1" i="1">
                <a:solidFill>
                  <a:srgbClr val="31489F"/>
                </a:solidFill>
                <a:latin typeface="Times New Roman"/>
                <a:ea typeface="Times New Roman"/>
              </a:rPr>
              <a:t>b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＋</a:t>
            </a:r>
            <a:r>
              <a:rPr lang="zh-CN" altLang="en-US" sz="3199" b="1" i="1">
                <a:solidFill>
                  <a:srgbClr val="31489F"/>
                </a:solidFill>
                <a:latin typeface="Times New Roman"/>
                <a:ea typeface="Times New Roman"/>
              </a:rPr>
              <a:t>c</a:t>
            </a:r>
            <a:r>
              <a:rPr lang="zh-CN" altLang="en-US" sz="3199" b="1" i="0">
                <a:solidFill>
                  <a:srgbClr val="31489F"/>
                </a:solidFill>
                <a:latin typeface="Times New Roman"/>
                <a:ea typeface="Times New Roman"/>
              </a:rPr>
              <a:t>),</a:t>
            </a:r>
          </a:p>
          <a:p>
            <a:pPr marL="0" algn="ctr"/>
            <a:r>
              <a:rPr lang="zh-CN" altLang="en-US" sz="3199" b="1" i="1">
                <a:solidFill>
                  <a:srgbClr val="31489F"/>
                </a:solidFill>
                <a:latin typeface="Times New Roman"/>
                <a:ea typeface="Times New Roman"/>
              </a:rPr>
              <a:t>ab</a:t>
            </a:r>
            <a:r>
              <a:rPr lang="zh-CN" altLang="en-US" sz="3199" b="1" i="0" baseline="30000">
                <a:solidFill>
                  <a:srgbClr val="31489F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－2</a:t>
            </a:r>
            <a:r>
              <a:rPr lang="zh-CN" altLang="en-US" sz="3199" b="1" i="1">
                <a:solidFill>
                  <a:srgbClr val="31489F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199" b="1" i="0" baseline="30000">
                <a:solidFill>
                  <a:srgbClr val="31489F"/>
                </a:solidFill>
                <a:latin typeface="Times New Roman"/>
                <a:ea typeface="Times New Roman"/>
              </a:rPr>
              <a:t>2</a:t>
            </a:r>
            <a:r>
              <a:rPr lang="zh-CN" altLang="en-US" sz="3199" b="1" i="1">
                <a:solidFill>
                  <a:srgbClr val="31489F"/>
                </a:solidFill>
                <a:latin typeface="Times New Roman"/>
                <a:ea typeface="Times New Roman"/>
              </a:rPr>
              <a:t>b</a:t>
            </a:r>
            <a:r>
              <a:rPr lang="zh-CN" altLang="en-US" sz="3199" b="1" i="0">
                <a:solidFill>
                  <a:srgbClr val="31489F"/>
                </a:solidFill>
                <a:latin typeface="Times New Roman"/>
                <a:ea typeface="Times New Roman"/>
              </a:rPr>
              <a:t>=</a:t>
            </a:r>
            <a:r>
              <a:rPr lang="zh-CN" altLang="en-US" sz="3199" b="1" i="1">
                <a:solidFill>
                  <a:srgbClr val="31489F"/>
                </a:solidFill>
                <a:latin typeface="Times New Roman"/>
                <a:ea typeface="Times New Roman"/>
              </a:rPr>
              <a:t>ab</a:t>
            </a:r>
            <a:r>
              <a:rPr lang="zh-CN" altLang="en-US" sz="3199" b="1" i="0">
                <a:solidFill>
                  <a:srgbClr val="31489F"/>
                </a:solidFill>
                <a:latin typeface="Times New Roman"/>
                <a:ea typeface="Times New Roman"/>
              </a:rPr>
              <a:t>(</a:t>
            </a:r>
            <a:r>
              <a:rPr lang="zh-CN" altLang="en-US" sz="3199" b="1" i="1">
                <a:solidFill>
                  <a:srgbClr val="31489F"/>
                </a:solidFill>
                <a:latin typeface="Times New Roman"/>
                <a:ea typeface="Times New Roman"/>
              </a:rPr>
              <a:t>b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－2</a:t>
            </a:r>
            <a:r>
              <a:rPr lang="zh-CN" altLang="en-US" sz="3199" b="1" i="1">
                <a:solidFill>
                  <a:srgbClr val="31489F"/>
                </a:solidFill>
                <a:latin typeface="Times New Roman"/>
                <a:ea typeface="Times New Roman"/>
              </a:rPr>
              <a:t>a</a:t>
            </a:r>
            <a:r>
              <a:rPr lang="zh-CN" altLang="en-US" sz="3199" b="1" i="0">
                <a:solidFill>
                  <a:srgbClr val="31489F"/>
                </a:solidFill>
                <a:latin typeface="Times New Roman"/>
                <a:ea typeface="Times New Roman"/>
              </a:rPr>
              <a:t>)</a:t>
            </a:r>
            <a:r>
              <a:rPr lang="zh-CN" altLang="en-US" sz="3199" b="1" i="1">
                <a:solidFill>
                  <a:srgbClr val="31489F"/>
                </a:solidFill>
                <a:latin typeface="Times New Roman"/>
                <a:ea typeface="Times New Roman"/>
              </a:rPr>
              <a:t>.</a:t>
            </a:r>
          </a:p>
          <a:p>
            <a:pPr marL="0" algn="l"/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这种将多项式分解因式的方法</a:t>
            </a:r>
            <a:r>
              <a:rPr lang="zh-CN" altLang="en-US" sz="3199" b="1" i="0">
                <a:solidFill>
                  <a:srgbClr val="31489F"/>
                </a:solidFill>
                <a:latin typeface="Times New Roman"/>
                <a:ea typeface="Times New Roman"/>
              </a:rPr>
              <a:t>,</a:t>
            </a:r>
            <a:r>
              <a:rPr lang="zh-CN" altLang="en-US" sz="3199" b="1" i="0">
                <a:solidFill>
                  <a:srgbClr val="31489F"/>
                </a:solidFill>
                <a:latin typeface="华文楷体"/>
                <a:ea typeface="华文楷体"/>
              </a:rPr>
              <a:t>叫做</a:t>
            </a:r>
            <a:r>
              <a:rPr lang="zh-CN" altLang="en-US" sz="3199" b="1" i="0">
                <a:solidFill>
                  <a:srgbClr val="FF0000"/>
                </a:solidFill>
                <a:latin typeface="华文楷体"/>
                <a:ea typeface="华文楷体"/>
              </a:rPr>
              <a:t>提公因式法</a:t>
            </a:r>
            <a:r>
              <a:rPr lang="zh-CN" altLang="en-US" sz="3199" b="1" i="1">
                <a:solidFill>
                  <a:srgbClr val="31489F"/>
                </a:solidFill>
                <a:latin typeface="Times New Roman"/>
                <a:ea typeface="Times New Roman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https://d.book118.com/998055062030006047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等线 Light</vt:lpstr>
      <vt:lpstr>等线</vt:lpstr>
      <vt:lpstr>宋体</vt:lpstr>
      <vt:lpstr>Times New Roman</vt:lpstr>
      <vt:lpstr>微软雅黑</vt:lpstr>
      <vt:lpstr>华文楷体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2024-09-28T09:56:28.314</cp:lastPrinted>
  <dcterms:created xsi:type="dcterms:W3CDTF">2024-09-28T01:56:28Z</dcterms:created>
  <dcterms:modified xsi:type="dcterms:W3CDTF">2024-09-28T01:56:29Z</dcterms:modified>
</cp:coreProperties>
</file>