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ACDB2A7-8E74-421D-B6D0-1A90BF2D61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07762F9-7E1A-401D-AE43-9A1921D59A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6C9FD10-1686-4907-BA1D-244297381C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5267A43-C708-4C2E-B226-12C285510B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AC08AA1-478A-438F-AE86-92885DA34E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0C82CE8-4D6C-48AE-B0C9-5CEC089766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6083022-68EA-4130-AD97-8B980566BC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3E6DA33-5590-4007-A178-E3740AB6E6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1DE9302-EF10-4398-8336-2C01E0B058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EE3C5CA-CC98-4346-B293-134EF97F6D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227170D-2E68-4723-B2BA-39147D8168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1.png" /><Relationship Id="rId4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9.jpeg" /><Relationship Id="rId6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13.jpeg" /><Relationship Id="rId6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4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4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98061035106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741420" y="1127760"/>
            <a:ext cx="4236720" cy="4236720"/>
          </a:xfrm>
          <a:prstGeom prst="ellipse">
            <a:avLst/>
          </a:prstGeom>
          <a:noFill/>
          <a:ln w="38100">
            <a:solidFill>
              <a:srgbClr val="60858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797775" y="1881829"/>
            <a:ext cx="5701617" cy="1840881"/>
          </a:xfrm>
          <a:prstGeom prst="rect">
            <a:avLst/>
          </a:prstGeom>
          <a:solidFill>
            <a:srgbClr val="D2EBED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80000" r="4500" b="14923"/>
          <a:stretch>
            <a:fillRect/>
          </a:stretch>
        </p:blipFill>
        <p:spPr>
          <a:xfrm>
            <a:off x="9631680" y="0"/>
            <a:ext cx="2240281" cy="4162886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4761919" y="3652786"/>
            <a:ext cx="2227456" cy="51789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60858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730185" y="4170682"/>
            <a:ext cx="2259190" cy="502303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60858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2024-01-24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106772" y="2383155"/>
            <a:ext cx="7537749" cy="86296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防噪声制度框架</a:t>
            </a:r>
          </a:p>
        </p:txBody>
      </p:sp>
      <p:cxnSp>
        <p:nvCxnSpPr>
          <p:cNvPr id="8" name="Connector 8"/>
          <p:cNvCxnSpPr/>
          <p:nvPr/>
        </p:nvCxnSpPr>
        <p:spPr>
          <a:xfrm flipH="1">
            <a:off x="6747999" y="827557"/>
            <a:ext cx="894873" cy="843737"/>
          </a:xfrm>
          <a:prstGeom prst="line">
            <a:avLst/>
          </a:prstGeom>
          <a:ln w="19050">
            <a:solidFill>
              <a:srgbClr val="60858D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9" name="Connector 9"/>
          <p:cNvCxnSpPr/>
          <p:nvPr/>
        </p:nvCxnSpPr>
        <p:spPr>
          <a:xfrm flipH="1">
            <a:off x="6677058" y="1459731"/>
            <a:ext cx="894873" cy="843737"/>
          </a:xfrm>
          <a:prstGeom prst="line">
            <a:avLst/>
          </a:prstGeom>
          <a:ln w="19050">
            <a:solidFill>
              <a:srgbClr val="60858D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10" name="Connector 10"/>
          <p:cNvCxnSpPr/>
          <p:nvPr/>
        </p:nvCxnSpPr>
        <p:spPr>
          <a:xfrm flipH="1">
            <a:off x="3741420" y="4038877"/>
            <a:ext cx="894873" cy="843737"/>
          </a:xfrm>
          <a:prstGeom prst="line">
            <a:avLst/>
          </a:prstGeom>
          <a:ln w="19050">
            <a:solidFill>
              <a:srgbClr val="60858D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11" name="Connector 11"/>
          <p:cNvCxnSpPr/>
          <p:nvPr/>
        </p:nvCxnSpPr>
        <p:spPr>
          <a:xfrm flipH="1">
            <a:off x="3640254" y="4687035"/>
            <a:ext cx="894873" cy="843737"/>
          </a:xfrm>
          <a:prstGeom prst="line">
            <a:avLst/>
          </a:prstGeom>
          <a:ln w="19050">
            <a:solidFill>
              <a:srgbClr val="60858D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31916" y="1278557"/>
            <a:ext cx="2830542" cy="11747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5700" b="1">
                <a:solidFill>
                  <a:srgbClr val="42656C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 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4487772" y="907139"/>
            <a:ext cx="6821696" cy="5454353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噪声现状及危害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防噪声制度概述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防噪声制度核心内容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实施防噪声制度关键环节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防噪声制度实施效果评价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未来展望与挑战应对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80000" r="4500" b="14923"/>
          <a:stretch>
            <a:fillRect/>
          </a:stretch>
        </p:blipFill>
        <p:spPr>
          <a:xfrm>
            <a:off x="9631680" y="0"/>
            <a:ext cx="2240281" cy="4162886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238315" y="1654104"/>
            <a:ext cx="1715371" cy="1710856"/>
          </a:xfrm>
          <a:prstGeom prst="ellipse">
            <a:avLst/>
          </a:prstGeom>
          <a:solidFill>
            <a:srgbClr val="42656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262869" y="1841925"/>
            <a:ext cx="1666262" cy="133521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575" b="1">
                <a:solidFill>
                  <a:schemeClr val="l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201" y="3647100"/>
            <a:ext cx="11309760" cy="22857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噪声现状及危害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80000" r="4500" b="14923"/>
          <a:stretch>
            <a:fillRect/>
          </a:stretch>
        </p:blipFill>
        <p:spPr>
          <a:xfrm>
            <a:off x="9631680" y="0"/>
            <a:ext cx="2240281" cy="4162886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噪声定义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从物理学角度，噪声是发声体做无规则振动时发出的声音；从环境保护角度，凡是妨碍人们正常休息、学习和工作的声音，以及对人们要听的声音产生干扰的声音，都属于噪声。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噪声分类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按来源可分为交通噪声、工业噪声、建筑施工噪声、社会生活噪声等；按频率可分为低频噪声、中频噪声和高频噪声；按时间变化可分为稳态噪声、非稳态噪声等。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3656" r="23656"/>
          <a:stretch>
            <a:fillRect/>
          </a:stretch>
        </p:blipFill>
        <p:spPr>
          <a:xfrm>
            <a:off x="7803289" y="1299241"/>
            <a:ext cx="3679823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噪声定义与分类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341061" y="1169291"/>
            <a:ext cx="2281112" cy="2281112"/>
          </a:xfrm>
          <a:prstGeom prst="ellips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6177468" y="1976779"/>
            <a:ext cx="608297" cy="608297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69827" y="2585076"/>
            <a:ext cx="1911789" cy="1911789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156399" y="3235877"/>
            <a:ext cx="738646" cy="610186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905908" y="3792072"/>
            <a:ext cx="1520741" cy="152074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301722" y="4207073"/>
            <a:ext cx="729113" cy="69073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227005" y="4767462"/>
            <a:ext cx="1336080" cy="1336080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3397" y="5196504"/>
            <a:ext cx="523295" cy="4779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35748" y="1306554"/>
            <a:ext cx="4044911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工业噪声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035748" y="192455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来自工厂的各种设备，如机床、纺织机、风机等，通常声级较高，且多为低频噪声。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035748" y="3522491"/>
            <a:ext cx="3952667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社会生活噪声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035748" y="4140488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包括家庭、商业、娱乐等活动产生的噪声，如音乐、人声、宠物叫声等，具有多样性、复杂性。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0539" y="4596774"/>
            <a:ext cx="369398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建筑施工噪声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61981" y="521477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产生于建筑工地的施工机械和运输车辆，具有突发性、间歇性、高强度等特点。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92947" y="2524256"/>
            <a:ext cx="3741824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交通噪声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89125" y="3142253"/>
            <a:ext cx="344564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主要来源于汽车、火车、飞机等交通工具，具有声级高、影响范围广的特点。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噪声来源及特点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8982" r="8982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4967" r="14967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6848" r="16848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21046" r="21046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对人体健康影响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长期暴露于高强度噪声环境中，会导致听力下降甚至耳聋。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夜间噪声会干扰睡眠，导致失眠、多梦等问题。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长期受噪声干扰，会使人产生烦躁、焦虑等情绪问题。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噪声可引起心率加快、血压升高、消化功能紊乱等生理反应。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听力损伤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睡眠障碍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心理压力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生理影响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干扰通讯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影响工作效率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破坏环境宁静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社会问题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对社会环境影响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4794" r="14794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344" r="344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3834" b="13834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5021" r="5021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噪声会干扰无线电通讯和有线电通讯，降低通讯质量。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在嘈杂环境中工作，会降低工作效率和准确性。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噪声会打破环境的宁静和舒适感，影响人们的心情和情绪。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长期受噪声干扰会导致邻里关系紧张，引发社会问题。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238315" y="1654104"/>
            <a:ext cx="1715371" cy="1710856"/>
          </a:xfrm>
          <a:prstGeom prst="ellipse">
            <a:avLst/>
          </a:prstGeom>
          <a:solidFill>
            <a:srgbClr val="42656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262869" y="1841925"/>
            <a:ext cx="1666262" cy="133521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575" b="1">
                <a:solidFill>
                  <a:schemeClr val="l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201" y="3647100"/>
            <a:ext cx="11309760" cy="22857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防噪声制度概述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80000" r="4500" b="14923"/>
          <a:stretch>
            <a:fillRect/>
          </a:stretch>
        </p:blipFill>
        <p:spPr>
          <a:xfrm>
            <a:off x="9631680" y="0"/>
            <a:ext cx="2240281" cy="4162886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5" name="Connector 5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6" name="AutoShape 6"/>
          <p:cNvSpPr/>
          <p:nvPr/>
        </p:nvSpPr>
        <p:spPr>
          <a:xfrm>
            <a:off x="904945" y="1398355"/>
            <a:ext cx="2590123" cy="150638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218874" y="2592503"/>
            <a:ext cx="2871893" cy="3142827"/>
          </a:xfrm>
          <a:prstGeom prst="roundRect">
            <a:avLst/>
          </a:prstGeom>
          <a:solidFill>
            <a:schemeClr val="accent2">
              <a:lumMod val="20000"/>
              <a:lumOff val="80000"/>
              <a:alpha val="90000"/>
            </a:schemeClr>
          </a:solidFill>
          <a:ln w="19050">
            <a:solidFill>
              <a:schemeClr val="accent2">
                <a:alpha val="9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011610" y="1508083"/>
            <a:ext cx="2351713" cy="994791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应对噪声污染问题</a:t>
            </a:r>
          </a:p>
        </p:txBody>
      </p:sp>
      <p:sp>
        <p:nvSpPr>
          <p:cNvPr id="9" name="AutoShape 9"/>
          <p:cNvSpPr/>
          <p:nvPr/>
        </p:nvSpPr>
        <p:spPr>
          <a:xfrm>
            <a:off x="4503089" y="1424901"/>
            <a:ext cx="2590123" cy="150638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817018" y="2619049"/>
            <a:ext cx="2871893" cy="3142827"/>
          </a:xfrm>
          <a:prstGeom prst="roundRect">
            <a:avLst/>
          </a:prstGeom>
          <a:solidFill>
            <a:schemeClr val="accent2">
              <a:lumMod val="20000"/>
              <a:lumOff val="80000"/>
              <a:alpha val="90000"/>
            </a:schemeClr>
          </a:solidFill>
          <a:ln w="19050">
            <a:solidFill>
              <a:schemeClr val="accent1">
                <a:alpha val="9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8201329" y="1424901"/>
            <a:ext cx="2590123" cy="150638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8515258" y="2619049"/>
            <a:ext cx="2871893" cy="3142827"/>
          </a:xfrm>
          <a:prstGeom prst="roundRect">
            <a:avLst/>
          </a:prstGeom>
          <a:solidFill>
            <a:schemeClr val="accent2">
              <a:lumMod val="20000"/>
              <a:lumOff val="80000"/>
              <a:alpha val="90000"/>
            </a:schemeClr>
          </a:solidFill>
          <a:ln w="19050">
            <a:solidFill>
              <a:schemeClr val="accent2">
                <a:alpha val="9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1414251" y="2980276"/>
            <a:ext cx="2506259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071D4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随着工业化和城市化的快速发展，噪声污染问题日益严重，对人们的生产和生活造成了不良影响，因此需要建立防噪声制度来加以应对。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999835" y="2980276"/>
            <a:ext cx="2506259" cy="23347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350">
                <a:solidFill>
                  <a:srgbClr val="071D4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防噪声制度是生态文明建设的重要组成部分，通过减少噪声污染，有助于保护生态环境，提高人民群众的生活质量。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731942" y="2980276"/>
            <a:ext cx="2506259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071D4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噪声污染不仅影响人们的身心健康，还会对经济社会的发展造成负面影响。建立防噪声制度有助于推动经济社会可持续发展，实现经济效益、社会效益和环境效益的统一。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622294" y="1508083"/>
            <a:ext cx="2351713" cy="994791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促进生态文明建设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320534" y="1508083"/>
            <a:ext cx="2351713" cy="994791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推动经济社会可持续发展</a:t>
            </a:r>
          </a:p>
        </p:txBody>
      </p:sp>
      <p:sp>
        <p:nvSpPr>
          <p:cNvPr id="18" name="Freeform 18"/>
          <p:cNvSpPr/>
          <p:nvPr/>
        </p:nvSpPr>
        <p:spPr>
          <a:xfrm>
            <a:off x="3734987" y="1845395"/>
            <a:ext cx="509355" cy="50935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7434234" y="1784900"/>
            <a:ext cx="509355" cy="50935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制度背景与意义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国外在防噪声方面起步较早，已经形成了较为完善的制度体系。例如，一些国家制定了严格的噪声排放标准和控制措施，建立了完善的噪声监测和评估机制，对违反规定的行为进行严厉惩处。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国外防噪声制度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我国在防噪声方面也已经采取了一系列措施，如制定相关法规和标准、加强噪声监测和评估、推广低噪声技术和产品等。但与国外相比，我国在防噪声制度的完善程度和执行力度方面还存在一定差距。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国内防噪声制度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国内外相关制度比较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适用范围和对象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适用范围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防噪声制度适用于所有可能产生噪声污染的行业和领域，如工业、交通、建筑施工、社会生活等。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适用对象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防噪声制度的适用对象包括企业和个人。企业需要遵守相关法规和标准，采取必要的措施降低噪声排放；个人则需要增强环保意识，减少噪声污染的产生和传播。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238315" y="1654104"/>
            <a:ext cx="1715371" cy="1710856"/>
          </a:xfrm>
          <a:prstGeom prst="ellipse">
            <a:avLst/>
          </a:prstGeom>
          <a:solidFill>
            <a:srgbClr val="42656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262869" y="1841925"/>
            <a:ext cx="1666262" cy="133521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575" b="1">
                <a:solidFill>
                  <a:schemeClr val="l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201" y="3647100"/>
            <a:ext cx="11309760" cy="22857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防噪声制度核心内容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80000" r="4500" b="14923"/>
          <a:stretch>
            <a:fillRect/>
          </a:stretch>
        </p:blipFill>
        <p:spPr>
          <a:xfrm>
            <a:off x="9631680" y="0"/>
            <a:ext cx="2240281" cy="4162886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噪声排放标准及限值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根据噪声源的性质和所处环境，制定工业、交通、建筑施工、社会生活等各类噪声的排放标准。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针对不同行业和场景的噪声排放标准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规定各类噪声源在不同时间、不同地点的噪声排放最高允许限值，确保噪声污染在可控范围内。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噪声排放限值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噪声污染等级划分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根据监测结果和相关标准，将噪声污染划分为不同等级，为后续的管理和治理提供依据。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噪声监测点位设置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在关键区域和敏感点设立噪声监测点，进行长期或临时的噪声监测。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监测数据收集与分析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采用专业的噪声监测设备，对监测点位进行定期或实时的数据收集，并对数据进行处理和分析，评估噪声污染状况。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噪声监测与评估方法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6399" b="6399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3049" b="3049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噪声污染防治措施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声源控制措施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采用低噪声设备、改进生产工艺、提高设备维护水平等措施，从声源处降低噪声的产生和传播。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传播途径控制措施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通过隔声、吸声、消声等手段，在传播途径中减少噪声的传播和影响。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敏感目标保护措施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对受噪声影响较大的敏感目标，如居民区、学校、医院等，采取特殊的保护措施，如设置声屏障、调整建筑布局等。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规定各类噪声源的排放者和管理者为法律责任主体，承担相应的法律责任。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明确法律责任主体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对违反噪声排放标准和限值、未采取有效防治措施等违法行为，依法进行处罚，包括罚款、责令整改、停产整治等措施。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违法行为处罚措施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鼓励公众积极参与噪声污染防治工作，建立举报奖励机制，对举报属实的违法行为进行查处和曝光。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公众监督与举报机制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9125" r="19125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法律责任与处罚规定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https://d.book118.com/998061035106006036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100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2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2024-09-16T02:30:27.953</cp:lastPrinted>
  <dcterms:created xsi:type="dcterms:W3CDTF">2024-09-15T18:30:27Z</dcterms:created>
  <dcterms:modified xsi:type="dcterms:W3CDTF">2024-09-15T18:30:30Z</dcterms:modified>
</cp:coreProperties>
</file>