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32B26-4D26-4CA1-A592-57EEEBB37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2C500-3FF9-432A-8C36-8E46EF2E5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6265D-38A5-4EC0-AEDA-35321AB08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E082D-526B-4000-829A-EFBE6A4F1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511B68-AAF8-4D5D-8243-2A55290A9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6EA79-2ED0-4741-A21E-DEBC61242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76C09D-9A5D-4A8D-9641-EE7AEEB38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6AE2B-46E2-4D4D-A5A4-BC96C6898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98AB6-FB23-4B87-A61A-1C93B7F75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5AE3C-DF2A-47CC-9598-91F42F9E4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60D15-29E4-454E-90CD-F3669060F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981200"/>
            <a:ext cx="7772400" cy="1876428"/>
          </a:xfrm>
        </p:spPr>
        <p:txBody>
          <a:bodyPr anchor="b">
            <a:sp3d contourW="8890">
              <a:contourClr>
                <a:schemeClr val="accent3">
                  <a:shade val="55000"/>
                </a:schemeClr>
              </a:contourClr>
            </a:sp3d>
          </a:bodyPr>
          <a:lstStyle>
            <a:lvl1pPr algn="ctr">
              <a:defRPr sz="4400">
                <a:ln w="1587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1750" dir="3600000" algn="tl" rotWithShape="0">
                    <a:srgbClr val="000000">
                      <a:alpha val="60000"/>
                    </a:srgb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57628"/>
            <a:ext cx="6400800" cy="175320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C35A2-6410-4AC2-A8DE-E25DA8D65B3C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E9135-E54F-4191-AED7-9C86A6D13EFF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3854150"/>
            <a:ext cx="7772400" cy="1860850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85800" y="2356428"/>
            <a:ext cx="7772400" cy="1501200"/>
          </a:xfrm>
        </p:spPr>
        <p:txBody>
          <a:bodyPr anchor="b"/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l">
              <a:buNone/>
              <a:defRPr sz="1800">
                <a:solidFill>
                  <a:schemeClr val="tx2"/>
                </a:solidFill>
              </a:defRPr>
            </a:lvl2pPr>
            <a:lvl3pPr marL="914400" indent="0" algn="l">
              <a:buNone/>
              <a:defRPr sz="1600">
                <a:solidFill>
                  <a:schemeClr val="tx2"/>
                </a:solidFill>
              </a:defRPr>
            </a:lvl3pPr>
            <a:lvl4pPr marL="1371600" indent="0" algn="l">
              <a:buNone/>
              <a:defRPr sz="1400">
                <a:solidFill>
                  <a:schemeClr val="tx2"/>
                </a:solidFill>
              </a:defRPr>
            </a:lvl4pPr>
            <a:lvl5pPr marL="1828800" indent="0" algn="l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37245C-ECC3-44BC-9AC1-2AA0C6A42B55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A937C-6470-416F-9040-3C152DFF6735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0E109-8048-45F5-B3A9-AEE667B3DEE6}" type="slidenum">
              <a:rPr lang="zh-CN" altLang="en-US" smtClean="0"/>
              <a:t>‹#›</a:t>
            </a:fld>
            <a:endParaRPr lang="en-US" altLang="zh-CN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90D4-6E82-4B7C-8D6F-28069263539B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51D6F-945D-485E-98F5-238E6D26B630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26258" y="381000"/>
            <a:ext cx="2667000" cy="1833554"/>
          </a:xfrm>
        </p:spPr>
        <p:txBody>
          <a:bodyPr anchor="ctr">
            <a:scene3d>
              <a:camera prst="orthographicFront"/>
              <a:lightRig rig="soft" dir="tl"/>
            </a:scene3d>
            <a:sp3d contourW="8890">
              <a:contourClr>
                <a:schemeClr val="accent3">
                  <a:shade val="55000"/>
                </a:schemeClr>
              </a:contourClr>
            </a:sp3d>
          </a:bodyPr>
          <a:lstStyle>
            <a:lvl1pPr algn="l">
              <a:defRPr sz="3200" b="1" kern="1200" cap="all" spc="50">
                <a:ln w="15875"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352800" y="380999"/>
            <a:ext cx="5410200" cy="57451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326258" y="2214554"/>
            <a:ext cx="2667000" cy="391218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7055C-BE62-470B-B1FF-566AA9355352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1580474" y="553734"/>
            <a:ext cx="7349244" cy="4741531"/>
            <a:chOff x="428596" y="553734"/>
            <a:chExt cx="7349244" cy="4741531"/>
          </a:xfrm>
        </p:grpSpPr>
        <p:sp>
          <p:nvSpPr>
            <p:cNvPr id="16" name="矩形 15"/>
            <p:cNvSpPr/>
            <p:nvPr userDrawn="1"/>
          </p:nvSpPr>
          <p:spPr>
            <a:xfrm rot="21480000">
              <a:off x="428596" y="580356"/>
              <a:ext cx="7340359" cy="4714909"/>
            </a:xfrm>
            <a:prstGeom prst="rect">
              <a:avLst/>
            </a:prstGeom>
            <a:ln w="1270" cap="flat" cmpd="sng" algn="ctr">
              <a:noFill/>
              <a:prstDash val="solid"/>
              <a:miter lim="800000"/>
            </a:ln>
            <a:effectLst>
              <a:outerShdw blurRad="54991" dist="17780" dir="5400000" algn="tl" rotWithShape="0">
                <a:srgbClr val="000000">
                  <a:alpha val="66000"/>
                </a:srgbClr>
              </a:outerShdw>
            </a:effectLst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7" name="矩形 16"/>
            <p:cNvSpPr/>
            <p:nvPr userDrawn="1"/>
          </p:nvSpPr>
          <p:spPr>
            <a:xfrm rot="21540000">
              <a:off x="437473" y="571479"/>
              <a:ext cx="7340359" cy="4714909"/>
            </a:xfrm>
            <a:prstGeom prst="rect">
              <a:avLst/>
            </a:prstGeom>
            <a:ln w="1270" cap="flat" cmpd="sng" algn="ctr">
              <a:noFill/>
              <a:prstDash val="solid"/>
              <a:miter lim="800000"/>
            </a:ln>
            <a:effectLst>
              <a:outerShdw blurRad="54991" dist="17780" dir="5400000" algn="tl" rotWithShape="0">
                <a:srgbClr val="000000">
                  <a:alpha val="66000"/>
                </a:srgbClr>
              </a:outerShdw>
            </a:effectLst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8" name="矩形 17"/>
            <p:cNvSpPr/>
            <p:nvPr userDrawn="1"/>
          </p:nvSpPr>
          <p:spPr>
            <a:xfrm>
              <a:off x="437481" y="553734"/>
              <a:ext cx="7340359" cy="4714909"/>
            </a:xfrm>
            <a:prstGeom prst="rect">
              <a:avLst/>
            </a:prstGeom>
            <a:ln w="1270" cap="flat" cmpd="sng" algn="ctr">
              <a:noFill/>
              <a:prstDash val="solid"/>
              <a:miter lim="800000"/>
            </a:ln>
            <a:effectLst>
              <a:outerShdw blurRad="54991" dist="17780" dir="5400000" algn="tl" rotWithShape="0">
                <a:srgbClr val="000000">
                  <a:alpha val="66000"/>
                </a:srgbClr>
              </a:outerShdw>
            </a:effectLst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651912" y="612776"/>
            <a:ext cx="7215238" cy="4602175"/>
          </a:xfrm>
          <a:solidFill>
            <a:schemeClr val="bg2">
              <a:tint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 useBgFill="1"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595295"/>
            <a:ext cx="1357290" cy="5691227"/>
          </a:xfrm>
          <a:noFill/>
        </p:spPr>
        <p:txBody>
          <a:bodyPr vert="eaVert" anchor="ctr">
            <a:noAutofit/>
          </a:bodyPr>
          <a:lstStyle>
            <a:lvl1pPr algn="l">
              <a:defRPr lang="zh-CN" altLang="en-US" sz="3200">
                <a:ln w="1587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1750" dir="3600000" algn="tl" rotWithShape="0">
                    <a:srgbClr val="000000">
                      <a:alpha val="60000"/>
                    </a:srgbClr>
                  </a:outerShdw>
                </a:effectLst>
                <a:latin typeface="+mj-lt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14480" y="5481658"/>
            <a:ext cx="7215238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E7242-8387-4576-B463-7495228C847D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D8777-2725-4BBD-B94F-6DEC97EE197E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286644" y="274640"/>
            <a:ext cx="1400156" cy="5851525"/>
          </a:xfrm>
        </p:spPr>
        <p:txBody>
          <a:bodyPr vert="eaVert"/>
          <a:lstStyle>
            <a:lvl1pPr>
              <a:defRPr lang="zh-CN" altLang="en-US">
                <a:ln w="1587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1750" dir="3600000" algn="tl" rotWithShape="0">
                    <a:srgbClr val="000000">
                      <a:alpha val="60000"/>
                    </a:srgbClr>
                  </a:out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829444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09916-2CE5-4503-8EF8-3677BD37D3AC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Autofit/>
            <a:scene3d>
              <a:camera prst="orthographicFront"/>
              <a:lightRig rig="soft" dir="tl"/>
            </a:scene3d>
            <a:sp3d contourW="8890">
              <a:contourClr>
                <a:schemeClr val="accent3">
                  <a:shade val="55000"/>
                </a:schemeClr>
              </a:contourClr>
            </a:sp3d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2440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878" y="6483997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1">
                    <a:tint val="75000"/>
                  </a:schemeClr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483997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ct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1">
                    <a:tint val="75000"/>
                  </a:schemeClr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992644" y="6483997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defPPr>
              <a:defRPr lang="en-US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1">
                    <a:tint val="75000"/>
                  </a:schemeClr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fld id="{9DA9639A-FF9E-4E37-8555-2D5FB62B0155}" type="slidenum">
              <a:rPr lang="zh-CN" altLang="en-US" smtClean="0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ransition/>
  <p:timing/>
  <p:txStyles>
    <p:titleStyle>
      <a:lvl1pPr algn="ctr" rtl="0" eaLnBrk="1" latinLnBrk="0" hangingPunct="1">
        <a:spcBef>
          <a:spcPct val="0"/>
        </a:spcBef>
        <a:buNone/>
        <a:defRPr kumimoji="0" sz="4000" b="1" kern="1200" cap="all" spc="50">
          <a:ln w="15875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31750" dir="3600000" algn="tl" rotWithShape="0">
              <a:srgbClr val="000000">
                <a:alpha val="6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90000"/>
        <a:buFont typeface="Cambria"/>
        <a:buChar char="+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Tx/>
        <a:buFont typeface="Cambria"/>
        <a:buChar char="–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Ï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90000"/>
        <a:buFont typeface="Calibri"/>
        <a:buChar char="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Tx/>
        <a:buFont typeface="Cambria"/>
        <a:buChar char="=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wmf" /><Relationship Id="rId3" Type="http://schemas.openxmlformats.org/officeDocument/2006/relationships/image" Target="../media/image7.png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8.png" /><Relationship Id="rId6" Type="http://schemas.openxmlformats.org/officeDocument/2006/relationships/image" Target="../media/image9.wmf" /><Relationship Id="rId7" Type="http://schemas.openxmlformats.org/officeDocument/2006/relationships/image" Target="../media/image10.wmf" /><Relationship Id="rId8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10310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4"/>
          <p:cNvSpPr>
            <a:spLocks noChangeArrowheads="1"/>
          </p:cNvSpPr>
          <p:nvPr/>
        </p:nvSpPr>
        <p:spPr bwMode="auto">
          <a:xfrm>
            <a:off x="2195736" y="2636912"/>
            <a:ext cx="576064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方正大黑简体"/>
                <a:ea typeface="方正大黑简体"/>
                <a:cs typeface="方正大黑简体"/>
              </a:rPr>
              <a:t>新员工信息安全培训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Oval 21"/>
          <p:cNvSpPr>
            <a:spLocks noChangeArrowheads="1"/>
          </p:cNvSpPr>
          <p:nvPr/>
        </p:nvSpPr>
        <p:spPr bwMode="auto">
          <a:xfrm>
            <a:off x="1628775" y="2663825"/>
            <a:ext cx="1649413" cy="460375"/>
          </a:xfrm>
          <a:prstGeom prst="ellipse">
            <a:avLst/>
          </a:prstGeom>
          <a:gradFill rotWithShape="1"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Oval 22"/>
          <p:cNvSpPr>
            <a:spLocks noChangeArrowheads="1"/>
          </p:cNvSpPr>
          <p:nvPr/>
        </p:nvSpPr>
        <p:spPr bwMode="auto">
          <a:xfrm>
            <a:off x="1763713" y="5873750"/>
            <a:ext cx="1649412" cy="458788"/>
          </a:xfrm>
          <a:prstGeom prst="ellipse">
            <a:avLst/>
          </a:prstGeom>
          <a:gradFill rotWithShape="1"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5124" name="Oval 23"/>
          <p:cNvSpPr>
            <a:spLocks noChangeArrowheads="1"/>
          </p:cNvSpPr>
          <p:nvPr/>
        </p:nvSpPr>
        <p:spPr bwMode="auto">
          <a:xfrm>
            <a:off x="6789738" y="5894388"/>
            <a:ext cx="1649412" cy="458787"/>
          </a:xfrm>
          <a:prstGeom prst="ellipse">
            <a:avLst/>
          </a:prstGeom>
          <a:gradFill rotWithShape="1"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8" name="Oval 24"/>
          <p:cNvSpPr>
            <a:spLocks noChangeArrowheads="1"/>
          </p:cNvSpPr>
          <p:nvPr/>
        </p:nvSpPr>
        <p:spPr bwMode="auto">
          <a:xfrm>
            <a:off x="6419850" y="2493963"/>
            <a:ext cx="1649413" cy="458787"/>
          </a:xfrm>
          <a:prstGeom prst="ellipse">
            <a:avLst/>
          </a:prstGeom>
          <a:gradFill rotWithShape="1">
            <a:gsLst>
              <a:gs pos="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16" name="Picture 33" descr="yellowish_b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111875" y="1239838"/>
            <a:ext cx="1477963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34" descr="cobalt blue_bal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419850" y="4557713"/>
            <a:ext cx="1477963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35" descr="yellow_bal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328738" y="4624388"/>
            <a:ext cx="1479550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6" descr="Purple_bal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374775" y="1460500"/>
            <a:ext cx="1477963" cy="147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 Box 37"/>
          <p:cNvSpPr txBox="1">
            <a:spLocks noChangeArrowheads="1"/>
          </p:cNvSpPr>
          <p:nvPr/>
        </p:nvSpPr>
        <p:spPr bwMode="auto">
          <a:xfrm>
            <a:off x="1368425" y="1773238"/>
            <a:ext cx="1474788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1" hangingPunct="1"/>
            <a:r>
              <a:rPr kumimoji="1" lang="zh-CN" altLang="en-US" sz="2400" b="1">
                <a:solidFill>
                  <a:schemeClr val="bg1"/>
                </a:solidFill>
                <a:latin typeface="Arial Black" pitchFamily="34" charset="0"/>
                <a:ea typeface="HY견고딕"/>
                <a:cs typeface="HY견고딕"/>
              </a:rPr>
              <a:t>什么是信息安全</a:t>
            </a:r>
          </a:p>
        </p:txBody>
      </p:sp>
      <p:sp>
        <p:nvSpPr>
          <p:cNvPr id="21" name="Text Box 38"/>
          <p:cNvSpPr txBox="1">
            <a:spLocks noChangeArrowheads="1"/>
          </p:cNvSpPr>
          <p:nvPr/>
        </p:nvSpPr>
        <p:spPr bwMode="auto">
          <a:xfrm>
            <a:off x="1198563" y="4941888"/>
            <a:ext cx="164465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1" hangingPunct="1"/>
            <a:r>
              <a:rPr kumimoji="1" lang="zh-CN" altLang="en-US" sz="2400" b="1">
                <a:solidFill>
                  <a:schemeClr val="bg1"/>
                </a:solidFill>
                <a:latin typeface="Arial Black" pitchFamily="34" charset="0"/>
                <a:ea typeface="HY견고딕"/>
                <a:cs typeface="HY견고딕"/>
              </a:rPr>
              <a:t>我们应该怎么做</a:t>
            </a:r>
          </a:p>
        </p:txBody>
      </p:sp>
      <p:sp>
        <p:nvSpPr>
          <p:cNvPr id="22" name="Text Box 39"/>
          <p:cNvSpPr txBox="1">
            <a:spLocks noChangeArrowheads="1"/>
          </p:cNvSpPr>
          <p:nvPr/>
        </p:nvSpPr>
        <p:spPr bwMode="auto">
          <a:xfrm>
            <a:off x="6443663" y="4830763"/>
            <a:ext cx="1512887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1" hangingPunct="1"/>
            <a:r>
              <a:rPr kumimoji="1" lang="zh-CN" altLang="en-US" sz="2400" b="1">
                <a:solidFill>
                  <a:schemeClr val="bg1"/>
                </a:solidFill>
                <a:latin typeface="Arial Black" pitchFamily="34" charset="0"/>
                <a:ea typeface="HY견고딕"/>
                <a:cs typeface="HY견고딕"/>
              </a:rPr>
              <a:t>信息安全如何实现</a:t>
            </a:r>
          </a:p>
        </p:txBody>
      </p:sp>
      <p:sp>
        <p:nvSpPr>
          <p:cNvPr id="23" name="Text Box 40"/>
          <p:cNvSpPr txBox="1">
            <a:spLocks noChangeArrowheads="1"/>
          </p:cNvSpPr>
          <p:nvPr/>
        </p:nvSpPr>
        <p:spPr bwMode="auto">
          <a:xfrm>
            <a:off x="6137275" y="1517650"/>
            <a:ext cx="14589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latinLnBrk="1" hangingPunct="1"/>
            <a:r>
              <a:rPr kumimoji="1" lang="zh-CN" altLang="en-US" sz="2400" b="1">
                <a:solidFill>
                  <a:schemeClr val="bg1"/>
                </a:solidFill>
                <a:latin typeface="Arial Black" pitchFamily="34" charset="0"/>
                <a:ea typeface="HY견고딕"/>
                <a:cs typeface="HY견고딕"/>
              </a:rPr>
              <a:t>信息安全的重要性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2178050" y="2417763"/>
            <a:ext cx="4964113" cy="2540000"/>
            <a:chOff x="2178050" y="2417763"/>
            <a:chExt cx="4964113" cy="2540000"/>
          </a:xfrm>
        </p:grpSpPr>
        <p:sp>
          <p:nvSpPr>
            <p:cNvPr id="5136" name="Oval 25"/>
            <p:cNvSpPr>
              <a:spLocks noChangeArrowheads="1"/>
            </p:cNvSpPr>
            <p:nvPr/>
          </p:nvSpPr>
          <p:spPr bwMode="auto">
            <a:xfrm>
              <a:off x="2178050" y="2665413"/>
              <a:ext cx="4964113" cy="2205037"/>
            </a:xfrm>
            <a:prstGeom prst="ellipse">
              <a:avLst/>
            </a:prstGeom>
            <a:gradFill rotWithShape="1">
              <a:gsLst>
                <a:gs pos="0">
                  <a:srgbClr val="66CCFF"/>
                </a:gs>
                <a:gs pos="50000">
                  <a:srgbClr val="2F5E76"/>
                </a:gs>
                <a:gs pos="100000">
                  <a:srgbClr val="66CCFF"/>
                </a:gs>
              </a:gsLst>
              <a:lin ang="18900000" scaled="1"/>
            </a:gradFill>
            <a:ln w="9525">
              <a:round/>
            </a:ln>
            <a:scene3d>
              <a:camera prst="legacyPerspectiveBottom"/>
              <a:lightRig rig="legacyFlat3" dir="t"/>
            </a:scene3d>
            <a:sp3d extrusionH="7593000" prstMaterial="legacyMatte">
              <a:bevelT w="13500" h="13500" prst="angle"/>
              <a:bevelB w="13500" h="13500" prst="angle"/>
              <a:extrusionClr>
                <a:srgbClr val="66CCFF"/>
              </a:extrusionClr>
            </a:sp3d>
          </p:spPr>
          <p:txBody>
            <a:bodyPr wrap="none" anchor="ctr">
              <a:flatTx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137" name="Oval 26"/>
            <p:cNvSpPr>
              <a:spLocks noChangeArrowheads="1"/>
            </p:cNvSpPr>
            <p:nvPr/>
          </p:nvSpPr>
          <p:spPr bwMode="auto">
            <a:xfrm>
              <a:off x="3087688" y="2952750"/>
              <a:ext cx="3192462" cy="1436688"/>
            </a:xfrm>
            <a:prstGeom prst="ellipse">
              <a:avLst/>
            </a:prstGeom>
            <a:gradFill rotWithShape="1">
              <a:gsLst>
                <a:gs pos="0">
                  <a:srgbClr val="FFCC66"/>
                </a:gs>
                <a:gs pos="50000">
                  <a:srgbClr val="765E2F"/>
                </a:gs>
                <a:gs pos="100000">
                  <a:srgbClr val="FFCC66"/>
                </a:gs>
              </a:gsLst>
              <a:lin ang="18900000" scaled="1"/>
            </a:gradFill>
            <a:ln w="9525">
              <a:round/>
            </a:ln>
            <a:scene3d>
              <a:camera prst="legacyPerspectiveBottom"/>
              <a:lightRig rig="legacyFlat3" dir="t"/>
            </a:scene3d>
            <a:sp3d extrusionH="1801800" prstMaterial="legacyMatte">
              <a:bevelT w="13500" h="13500" prst="angle"/>
              <a:bevelB w="13500" h="13500" prst="angle"/>
              <a:extrusionClr>
                <a:srgbClr val="FFCC66"/>
              </a:extrusionClr>
            </a:sp3d>
          </p:spPr>
          <p:txBody>
            <a:bodyPr wrap="none" anchor="ctr">
              <a:flatTx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138" name="Oval 27"/>
            <p:cNvSpPr>
              <a:spLocks noChangeArrowheads="1"/>
            </p:cNvSpPr>
            <p:nvPr/>
          </p:nvSpPr>
          <p:spPr bwMode="auto">
            <a:xfrm>
              <a:off x="3557588" y="2952750"/>
              <a:ext cx="2266950" cy="839788"/>
            </a:xfrm>
            <a:prstGeom prst="ellipse">
              <a:avLst/>
            </a:prstGeom>
            <a:gradFill rotWithShape="1">
              <a:gsLst>
                <a:gs pos="0">
                  <a:srgbClr val="CC3300"/>
                </a:gs>
                <a:gs pos="50000">
                  <a:srgbClr val="721D00"/>
                </a:gs>
                <a:gs pos="100000">
                  <a:srgbClr val="CC3300"/>
                </a:gs>
              </a:gsLst>
              <a:lin ang="18900000" scaled="1"/>
            </a:gradFill>
            <a:ln w="9525">
              <a:round/>
            </a:ln>
            <a:scene3d>
              <a:camera prst="legacyPerspectiveBottom"/>
              <a:lightRig rig="legacyFlat3" dir="t"/>
            </a:scene3d>
            <a:sp3d extrusionH="3783000" prstMaterial="legacyMatte">
              <a:bevelT w="13500" h="13500" prst="angle"/>
              <a:bevelB w="13500" h="13500" prst="angle"/>
              <a:extrusionClr>
                <a:srgbClr val="CC3300"/>
              </a:extrusionClr>
            </a:sp3d>
          </p:spPr>
          <p:txBody>
            <a:bodyPr wrap="none" anchor="ctr">
              <a:flatTx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139" name="Line 29"/>
            <p:cNvSpPr>
              <a:spLocks noChangeShapeType="1"/>
            </p:cNvSpPr>
            <p:nvPr/>
          </p:nvSpPr>
          <p:spPr bwMode="auto">
            <a:xfrm flipH="1" flipV="1">
              <a:off x="2808288" y="2665413"/>
              <a:ext cx="915987" cy="541337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triangle" w="sm" len="lg"/>
              <a:tailEnd type="triangle" w="sm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40" name="Line 30"/>
            <p:cNvSpPr>
              <a:spLocks noChangeShapeType="1"/>
            </p:cNvSpPr>
            <p:nvPr/>
          </p:nvSpPr>
          <p:spPr bwMode="auto">
            <a:xfrm flipH="1" flipV="1">
              <a:off x="5121275" y="4021138"/>
              <a:ext cx="1409700" cy="849312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triangle" w="sm" len="lg"/>
              <a:tailEnd type="triangle" w="sm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41" name="Line 31"/>
            <p:cNvSpPr>
              <a:spLocks noChangeShapeType="1"/>
            </p:cNvSpPr>
            <p:nvPr/>
          </p:nvSpPr>
          <p:spPr bwMode="auto">
            <a:xfrm flipV="1">
              <a:off x="5438775" y="2417763"/>
              <a:ext cx="895350" cy="646112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triangle" w="sm" len="lg"/>
              <a:tailEnd type="triangle" w="sm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42" name="Line 32"/>
            <p:cNvSpPr>
              <a:spLocks noChangeShapeType="1"/>
            </p:cNvSpPr>
            <p:nvPr/>
          </p:nvSpPr>
          <p:spPr bwMode="auto">
            <a:xfrm flipV="1">
              <a:off x="2808288" y="3863975"/>
              <a:ext cx="1528762" cy="109378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triangle" w="sm" len="lg"/>
              <a:tailEnd type="triangle" w="sm" len="lg"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 wrap="none" anchor="ctr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43" name="Rectangle 41"/>
            <p:cNvSpPr>
              <a:spLocks noChangeArrowheads="1"/>
            </p:cNvSpPr>
            <p:nvPr/>
          </p:nvSpPr>
          <p:spPr bwMode="auto">
            <a:xfrm>
              <a:off x="3568700" y="3262313"/>
              <a:ext cx="2265363" cy="4455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 latinLnBrk="1">
                <a:lnSpc>
                  <a:spcPct val="80000"/>
                </a:lnSpc>
              </a:pPr>
              <a:r>
                <a:rPr kumimoji="1" lang="zh-CN" altLang="en-US" sz="2800" b="1">
                  <a:solidFill>
                    <a:schemeClr val="bg1"/>
                  </a:solidFill>
                  <a:latin typeface="Arial Black" pitchFamily="34" charset="0"/>
                </a:rPr>
                <a:t>主要内容</a:t>
              </a:r>
              <a:endParaRPr kumimoji="1" lang="en-US" altLang="zh-CN" sz="2800" b="1">
                <a:solidFill>
                  <a:schemeClr val="bg1"/>
                </a:solidFill>
                <a:latin typeface="Arial Black" pitchFamily="34" charset="0"/>
              </a:endParaRPr>
            </a:p>
          </p:txBody>
        </p:sp>
      </p:grpSp>
      <p:sp>
        <p:nvSpPr>
          <p:cNvPr id="5135" name="TextBox 5"/>
          <p:cNvSpPr txBox="1">
            <a:spLocks noChangeArrowheads="1"/>
          </p:cNvSpPr>
          <p:nvPr/>
        </p:nvSpPr>
        <p:spPr bwMode="auto">
          <a:xfrm>
            <a:off x="3376613" y="44450"/>
            <a:ext cx="3643312" cy="63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500">
                <a:latin typeface="黑体" pitchFamily="49" charset="-122"/>
                <a:ea typeface="黑体" pitchFamily="49" charset="-122"/>
                <a:cs typeface="微软简粗黑"/>
              </a:rPr>
              <a:t>主要内容</a:t>
            </a:r>
          </a:p>
        </p:txBody>
      </p:sp>
    </p:spTree>
    <p:extLst>
      <p:ext uri="{BB962C8B-B14F-4D97-AF65-F5344CB8AC3E}">
        <p14:creationId xmlns:p14="http://schemas.microsoft.com/office/powerpoint/2010/main" xmlns="" val="10555436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20" grpId="0"/>
      <p:bldP spid="21" grpId="0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Box 3"/>
          <p:cNvSpPr txBox="1">
            <a:spLocks noChangeArrowheads="1"/>
          </p:cNvSpPr>
          <p:nvPr/>
        </p:nvSpPr>
        <p:spPr bwMode="auto">
          <a:xfrm>
            <a:off x="714375" y="1143000"/>
            <a:ext cx="7500938" cy="1915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500">
                <a:latin typeface="黑体" pitchFamily="49" charset="-122"/>
                <a:ea typeface="黑体" pitchFamily="49" charset="-122"/>
              </a:rPr>
              <a:t>什么是信息？</a:t>
            </a:r>
            <a:endParaRPr lang="en-US" altLang="zh-CN" sz="1500">
              <a:latin typeface="微软雅黑" pitchFamily="34" charset="-122"/>
              <a:ea typeface="微软雅黑" pitchFamily="34" charset="-122"/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>
                <a:latin typeface="微软雅黑" pitchFamily="34" charset="-122"/>
                <a:ea typeface="微软雅黑" pitchFamily="34" charset="-122"/>
              </a:rPr>
              <a:t>信息是一切可被存储和使用的物质与知识描述。</a:t>
            </a:r>
            <a:endParaRPr lang="en-US" altLang="zh-CN">
              <a:latin typeface="微软雅黑" pitchFamily="34" charset="-122"/>
              <a:ea typeface="微软雅黑" pitchFamily="34" charset="-122"/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>
                <a:latin typeface="微软雅黑" pitchFamily="34" charset="-122"/>
                <a:ea typeface="微软雅黑" pitchFamily="34" charset="-122"/>
              </a:rPr>
              <a:t>对企业具有价值的信息，称为信息</a:t>
            </a:r>
            <a:r>
              <a:rPr lang="zh-CN" altLang="en-US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资产</a:t>
            </a:r>
            <a:r>
              <a:rPr lang="zh-CN" altLang="en-US">
                <a:latin typeface="微软雅黑" pitchFamily="34" charset="-122"/>
                <a:ea typeface="微软雅黑" pitchFamily="34" charset="-122"/>
              </a:rPr>
              <a:t>；</a:t>
            </a:r>
            <a:endParaRPr lang="en-US" altLang="zh-CN">
              <a:latin typeface="微软雅黑" pitchFamily="34" charset="-122"/>
              <a:ea typeface="微软雅黑" pitchFamily="34" charset="-122"/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>
                <a:latin typeface="微软雅黑" pitchFamily="34" charset="-122"/>
                <a:ea typeface="微软雅黑" pitchFamily="34" charset="-122"/>
              </a:rPr>
              <a:t>对企业正常发展具有影响作用，敏感信息，不论是否属于有用信息</a:t>
            </a:r>
            <a:r>
              <a:rPr lang="zh-CN" altLang="en-US" sz="1600"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1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147" name="TextBox 5"/>
          <p:cNvSpPr txBox="1">
            <a:spLocks noChangeArrowheads="1"/>
          </p:cNvSpPr>
          <p:nvPr/>
        </p:nvSpPr>
        <p:spPr bwMode="auto">
          <a:xfrm>
            <a:off x="3376613" y="44450"/>
            <a:ext cx="3643312" cy="63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500">
                <a:latin typeface="黑体" pitchFamily="49" charset="-122"/>
                <a:ea typeface="黑体" pitchFamily="49" charset="-122"/>
                <a:cs typeface="微软简粗黑"/>
              </a:rPr>
              <a:t>什么是信息</a:t>
            </a:r>
          </a:p>
        </p:txBody>
      </p:sp>
      <p:pic>
        <p:nvPicPr>
          <p:cNvPr id="6148" name="Picture 5" descr="QUES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541963" y="5087938"/>
            <a:ext cx="1244600" cy="1198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275263" y="3248025"/>
            <a:ext cx="1231900" cy="124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150" name="Object 3"/>
          <p:cNvGraphicFramePr>
            <a:graphicFrameLocks noChangeAspect="1"/>
          </p:cNvGraphicFramePr>
          <p:nvPr/>
        </p:nvGraphicFramePr>
        <p:xfrm>
          <a:off x="2000250" y="3462338"/>
          <a:ext cx="1509713" cy="10906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Image" r:id="rId4" imgW="9142857" imgH="6857143" progId="">
                  <p:embed/>
                </p:oleObj>
              </mc:Choice>
              <mc:Fallback>
                <p:oleObj name="Image" r:id="rId4" imgW="9142857" imgH="6857143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00250" y="3462338"/>
                        <a:ext cx="1509713" cy="10906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51" name="Picture 16" descr="BOOK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928938" y="3133725"/>
            <a:ext cx="820737" cy="128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19" descr="MCj02790400000[1]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143125" y="5051425"/>
            <a:ext cx="1244600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3" name="Rectangle 21"/>
          <p:cNvSpPr>
            <a:spLocks noChangeArrowheads="1"/>
          </p:cNvSpPr>
          <p:nvPr/>
        </p:nvSpPr>
        <p:spPr bwMode="auto">
          <a:xfrm>
            <a:off x="4608513" y="4232275"/>
            <a:ext cx="1333500" cy="641350"/>
          </a:xfrm>
          <a:prstGeom prst="rect">
            <a:avLst/>
          </a:prstGeom>
          <a:noFill/>
          <a:ln w="57150" cmpd="thickThin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Calibri" pitchFamily="34" charset="0"/>
                <a:ea typeface="黑体" pitchFamily="49" charset="-122"/>
              </a:rPr>
              <a:t>电子化信息</a:t>
            </a:r>
            <a:endParaRPr lang="ja-JP" altLang="en-US" b="1">
              <a:solidFill>
                <a:srgbClr val="FF3300"/>
              </a:solidFill>
              <a:latin typeface="Calibri" pitchFamily="34" charset="0"/>
              <a:ea typeface="黑体" pitchFamily="49" charset="-122"/>
            </a:endParaRPr>
          </a:p>
        </p:txBody>
      </p:sp>
      <p:sp>
        <p:nvSpPr>
          <p:cNvPr id="6154" name="Rectangle 22"/>
          <p:cNvSpPr>
            <a:spLocks noChangeArrowheads="1"/>
          </p:cNvSpPr>
          <p:nvPr/>
        </p:nvSpPr>
        <p:spPr bwMode="auto">
          <a:xfrm>
            <a:off x="3187700" y="4959350"/>
            <a:ext cx="1333500" cy="642938"/>
          </a:xfrm>
          <a:prstGeom prst="rect">
            <a:avLst/>
          </a:prstGeom>
          <a:noFill/>
          <a:ln w="57150" cmpd="thickThin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Calibri" pitchFamily="34" charset="0"/>
                <a:ea typeface="黑体" pitchFamily="49" charset="-122"/>
              </a:rPr>
              <a:t>载体信息</a:t>
            </a:r>
            <a:endParaRPr lang="ja-JP" altLang="en-US" b="1">
              <a:solidFill>
                <a:srgbClr val="FF3300"/>
              </a:solidFill>
              <a:latin typeface="Calibri" pitchFamily="34" charset="0"/>
              <a:ea typeface="黑体" pitchFamily="49" charset="-122"/>
            </a:endParaRPr>
          </a:p>
        </p:txBody>
      </p:sp>
      <p:sp>
        <p:nvSpPr>
          <p:cNvPr id="6155" name="Rectangle 7"/>
          <p:cNvSpPr>
            <a:spLocks noChangeArrowheads="1"/>
          </p:cNvSpPr>
          <p:nvPr/>
        </p:nvSpPr>
        <p:spPr bwMode="auto">
          <a:xfrm>
            <a:off x="4608513" y="4959350"/>
            <a:ext cx="1333500" cy="642938"/>
          </a:xfrm>
          <a:prstGeom prst="rect">
            <a:avLst/>
          </a:prstGeom>
          <a:noFill/>
          <a:ln w="57150" cmpd="thickThin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Calibri" pitchFamily="34" charset="0"/>
                <a:ea typeface="黑体" pitchFamily="49" charset="-122"/>
              </a:rPr>
              <a:t>人的记忆</a:t>
            </a:r>
            <a:br>
              <a:rPr lang="ja-JP" altLang="en-US" b="1">
                <a:solidFill>
                  <a:srgbClr val="FF3300"/>
                </a:solidFill>
                <a:latin typeface="Calibri" pitchFamily="34" charset="0"/>
                <a:ea typeface="黑体" pitchFamily="49" charset="-122"/>
              </a:rPr>
            </a:br>
            <a:r>
              <a:rPr lang="ja-JP" altLang="en-US" b="1">
                <a:solidFill>
                  <a:srgbClr val="FF3300"/>
                </a:solidFill>
                <a:latin typeface="Calibri" pitchFamily="34" charset="0"/>
                <a:ea typeface="黑体" pitchFamily="49" charset="-122"/>
              </a:rPr>
              <a:t>（</a:t>
            </a:r>
            <a:r>
              <a:rPr lang="zh-CN" altLang="en-US" b="1">
                <a:solidFill>
                  <a:srgbClr val="FF3300"/>
                </a:solidFill>
                <a:latin typeface="Calibri" pitchFamily="34" charset="0"/>
                <a:ea typeface="黑体" pitchFamily="49" charset="-122"/>
              </a:rPr>
              <a:t>专有技术</a:t>
            </a:r>
            <a:r>
              <a:rPr lang="ja-JP" altLang="en-US" b="1">
                <a:solidFill>
                  <a:srgbClr val="FF3300"/>
                </a:solidFill>
                <a:latin typeface="Calibri" pitchFamily="34" charset="0"/>
                <a:ea typeface="黑体" pitchFamily="49" charset="-122"/>
              </a:rPr>
              <a:t>）</a:t>
            </a:r>
          </a:p>
        </p:txBody>
      </p:sp>
      <p:sp>
        <p:nvSpPr>
          <p:cNvPr id="6156" name="Rectangle 11"/>
          <p:cNvSpPr>
            <a:spLocks noChangeArrowheads="1"/>
          </p:cNvSpPr>
          <p:nvPr/>
        </p:nvSpPr>
        <p:spPr bwMode="auto">
          <a:xfrm>
            <a:off x="3187700" y="4232275"/>
            <a:ext cx="1333500" cy="641350"/>
          </a:xfrm>
          <a:prstGeom prst="rect">
            <a:avLst/>
          </a:prstGeom>
          <a:noFill/>
          <a:ln w="57150" cmpd="thickThin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Calibri" pitchFamily="34" charset="0"/>
                <a:ea typeface="黑体" pitchFamily="49" charset="-122"/>
              </a:rPr>
              <a:t>纸面化信息</a:t>
            </a:r>
            <a:endParaRPr lang="ja-JP" altLang="en-US" b="1">
              <a:solidFill>
                <a:srgbClr val="FF3300"/>
              </a:solidFill>
              <a:latin typeface="Calibri" pitchFamily="34" charset="0"/>
              <a:ea typeface="黑体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2032701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TextBox 3"/>
          <p:cNvSpPr txBox="1">
            <a:spLocks noChangeArrowheads="1"/>
          </p:cNvSpPr>
          <p:nvPr/>
        </p:nvSpPr>
        <p:spPr bwMode="auto">
          <a:xfrm>
            <a:off x="857250" y="1143000"/>
            <a:ext cx="324485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500">
                <a:latin typeface="黑体" pitchFamily="49" charset="-122"/>
                <a:ea typeface="黑体" pitchFamily="49" charset="-122"/>
              </a:rPr>
              <a:t>什么是信息安全？</a:t>
            </a:r>
            <a:endParaRPr lang="en-US" altLang="zh-CN" sz="2500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71" name="TextBox 5"/>
          <p:cNvSpPr txBox="1">
            <a:spLocks noChangeArrowheads="1"/>
          </p:cNvSpPr>
          <p:nvPr/>
        </p:nvSpPr>
        <p:spPr bwMode="auto">
          <a:xfrm>
            <a:off x="3348038" y="61913"/>
            <a:ext cx="3332162" cy="630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500">
                <a:latin typeface="黑体" pitchFamily="49" charset="-122"/>
                <a:ea typeface="黑体" pitchFamily="49" charset="-122"/>
                <a:cs typeface="微软简粗黑"/>
              </a:rPr>
              <a:t>什么是信息安全</a:t>
            </a:r>
          </a:p>
        </p:txBody>
      </p:sp>
      <p:sp>
        <p:nvSpPr>
          <p:cNvPr id="7172" name="TextBox 2"/>
          <p:cNvSpPr txBox="1">
            <a:spLocks noChangeArrowheads="1"/>
          </p:cNvSpPr>
          <p:nvPr/>
        </p:nvSpPr>
        <p:spPr bwMode="auto">
          <a:xfrm>
            <a:off x="714375" y="1857375"/>
            <a:ext cx="778668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微软雅黑" pitchFamily="34" charset="-122"/>
                <a:ea typeface="微软雅黑" pitchFamily="34" charset="-122"/>
              </a:rPr>
              <a:t>信息安全：保障保密信息不被泄露，在使用时可用，整个信息未被篡改。</a:t>
            </a:r>
          </a:p>
        </p:txBody>
      </p:sp>
      <p:pic>
        <p:nvPicPr>
          <p:cNvPr id="717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85813" y="2357438"/>
            <a:ext cx="3859212" cy="352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4" name="矩形 11"/>
          <p:cNvSpPr>
            <a:spLocks noChangeArrowheads="1"/>
          </p:cNvSpPr>
          <p:nvPr/>
        </p:nvSpPr>
        <p:spPr bwMode="auto">
          <a:xfrm>
            <a:off x="4786313" y="3144838"/>
            <a:ext cx="378618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信息安全的</a:t>
            </a:r>
            <a:r>
              <a:rPr lang="en-US" altLang="zh-CN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要素：</a:t>
            </a:r>
            <a:r>
              <a:rPr lang="en-US" altLang="zh-CN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CIA</a:t>
            </a:r>
          </a:p>
          <a:p>
            <a:pPr>
              <a:buFont typeface="Wingdings" pitchFamily="2" charset="2"/>
              <a:buChar char="Ø"/>
            </a:pPr>
            <a:r>
              <a:rPr lang="en-US" altLang="zh-CN">
                <a:latin typeface="微软雅黑" pitchFamily="34" charset="-122"/>
                <a:ea typeface="微软雅黑" pitchFamily="34" charset="-122"/>
              </a:rPr>
              <a:t>Confidentiality, Integrity, Availability</a:t>
            </a:r>
          </a:p>
          <a:p>
            <a:pPr>
              <a:buFont typeface="Wingdings" pitchFamily="2" charset="2"/>
              <a:buChar char="Ø"/>
            </a:pPr>
            <a:r>
              <a:rPr lang="zh-CN" altLang="en-US">
                <a:latin typeface="微软雅黑" pitchFamily="34" charset="-122"/>
                <a:ea typeface="微软雅黑" pitchFamily="34" charset="-122"/>
              </a:rPr>
              <a:t>保密性、完整性、可用性</a:t>
            </a:r>
            <a:endParaRPr lang="en-US" altLang="zh-CN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9979111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2" descr="http://t1.gstatic.com/images?q=tbn:ANd9GcTvGKuQHV_KnjlqEQgdSMTN04IRKcF0zuJEC-KiHTa0qE4Ulw-_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505450" y="3789363"/>
            <a:ext cx="3600450" cy="2697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标题 1"/>
          <p:cNvSpPr>
            <a:spLocks noGrp="1"/>
          </p:cNvSpPr>
          <p:nvPr>
            <p:ph type="title"/>
          </p:nvPr>
        </p:nvSpPr>
        <p:spPr>
          <a:xfrm>
            <a:off x="2484438" y="0"/>
            <a:ext cx="4978400" cy="720725"/>
          </a:xfrm>
        </p:spPr>
        <p:txBody>
          <a:bodyPr/>
          <a:lstStyle/>
          <a:p>
            <a:r>
              <a:rPr lang="zh-CN" altLang="en-US" sz="3600" smtClean="0">
                <a:latin typeface="微软雅黑" pitchFamily="34" charset="-122"/>
                <a:ea typeface="微软雅黑" pitchFamily="34" charset="-122"/>
              </a:rPr>
              <a:t>信息安全的三要素</a:t>
            </a:r>
          </a:p>
        </p:txBody>
      </p:sp>
      <p:sp>
        <p:nvSpPr>
          <p:cNvPr id="8196" name="内容占位符 2"/>
          <p:cNvSpPr>
            <a:spLocks noGrp="1"/>
          </p:cNvSpPr>
          <p:nvPr>
            <p:ph idx="1"/>
          </p:nvPr>
        </p:nvSpPr>
        <p:spPr>
          <a:xfrm>
            <a:off x="591963" y="1052736"/>
            <a:ext cx="7364413" cy="3095625"/>
          </a:xfrm>
        </p:spPr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800" smtClean="0">
                <a:latin typeface="微软雅黑" pitchFamily="34" charset="-122"/>
                <a:ea typeface="微软雅黑" pitchFamily="34" charset="-122"/>
              </a:rPr>
              <a:t>保密性：确保信息在存储、使用、传输过程中不会泄露给非授权的用户或者实体。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800" smtClean="0">
                <a:latin typeface="微软雅黑" pitchFamily="34" charset="-122"/>
                <a:ea typeface="微软雅黑" pitchFamily="34" charset="-122"/>
              </a:rPr>
              <a:t>完整性：确保信息在存储、使用、传输过程中不被非授权用户篡改；防止授权用户对信息进行不恰当的篡改</a:t>
            </a:r>
            <a:r>
              <a:rPr lang="en-US" altLang="zh-CN" sz="1800" smtClean="0">
                <a:latin typeface="微软雅黑" pitchFamily="34" charset="-122"/>
                <a:ea typeface="微软雅黑" pitchFamily="34" charset="-122"/>
              </a:rPr>
              <a:t>;</a:t>
            </a:r>
            <a:r>
              <a:rPr lang="zh-CN" altLang="en-US" sz="1800" smtClean="0">
                <a:latin typeface="微软雅黑" pitchFamily="34" charset="-122"/>
                <a:ea typeface="微软雅黑" pitchFamily="34" charset="-122"/>
              </a:rPr>
              <a:t>保证信息的内外一致性。</a:t>
            </a:r>
            <a:endParaRPr lang="en-US" altLang="zh-CN" sz="1800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 sz="1800" smtClean="0">
                <a:latin typeface="微软雅黑" pitchFamily="34" charset="-122"/>
                <a:ea typeface="微软雅黑" pitchFamily="34" charset="-122"/>
              </a:rPr>
              <a:t>可用性：确保授权用户或者实体对于信息及资源的正常使用不会被异常拒绝，允许其可靠而且及时地访问信息及资源。</a:t>
            </a:r>
          </a:p>
        </p:txBody>
      </p:sp>
      <p:sp>
        <p:nvSpPr>
          <p:cNvPr id="8197" name="内容占位符 2"/>
          <p:cNvSpPr txBox="1"/>
          <p:nvPr/>
        </p:nvSpPr>
        <p:spPr bwMode="auto">
          <a:xfrm>
            <a:off x="539750" y="3616325"/>
            <a:ext cx="3816350" cy="232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endParaRPr lang="zh-CN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4000614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Box 5"/>
          <p:cNvSpPr txBox="1">
            <a:spLocks noChangeArrowheads="1"/>
          </p:cNvSpPr>
          <p:nvPr/>
        </p:nvSpPr>
        <p:spPr bwMode="auto">
          <a:xfrm>
            <a:off x="714375" y="1143000"/>
            <a:ext cx="500062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500">
                <a:solidFill>
                  <a:schemeClr val="bg1"/>
                </a:solidFill>
                <a:latin typeface="黑体" pitchFamily="49" charset="-122"/>
                <a:ea typeface="黑体" pitchFamily="49" charset="-122"/>
                <a:cs typeface="微软简粗黑"/>
              </a:rPr>
              <a:t>信息安全威胁就在我们身边</a:t>
            </a:r>
          </a:p>
        </p:txBody>
      </p:sp>
      <p:sp>
        <p:nvSpPr>
          <p:cNvPr id="9219" name="矩形 4"/>
          <p:cNvSpPr>
            <a:spLocks noChangeArrowheads="1"/>
          </p:cNvSpPr>
          <p:nvPr/>
        </p:nvSpPr>
        <p:spPr bwMode="auto">
          <a:xfrm>
            <a:off x="863600" y="1727200"/>
            <a:ext cx="5508600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国与国之间的信息窃取 </a:t>
            </a:r>
            <a:r>
              <a:rPr lang="en-US" altLang="zh-CN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;</a:t>
            </a:r>
          </a:p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以企业为目标的攻击威胁数字上升；</a:t>
            </a:r>
            <a:endParaRPr lang="en-US" altLang="zh-CN" i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攻击工具的普及使网络罪行较以往变得更轻易；</a:t>
            </a:r>
            <a:endParaRPr lang="en-US" altLang="zh-CN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基于网站的攻击有增无减；</a:t>
            </a:r>
            <a:endParaRPr lang="zh-CN" altLang="en-US" i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针对个人身份资讯的安全威胁持续增长；</a:t>
            </a:r>
            <a:endParaRPr lang="en-US" altLang="zh-CN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垃圾邮件持续泛滥；</a:t>
            </a:r>
            <a:endParaRPr lang="en-US" altLang="zh-CN" b="1" i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spcBef>
                <a:spcPts val="600"/>
              </a:spcBef>
              <a:buFont typeface="Wingdings" pitchFamily="2" charset="2"/>
              <a:buChar char="Ø"/>
            </a:pPr>
            <a:r>
              <a: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病毒木马恶意软件等威胁。</a:t>
            </a:r>
            <a:endParaRPr lang="en-US" altLang="zh-CN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9220" name="Picture 2" descr="C:\Users\mahongjie\Pictures\ISS\st_hosting_we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12788" y="4725888"/>
            <a:ext cx="21463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3" descr="C:\Users\mahongjie\Pictures\ISS\iStock_000011463839-435x2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563938" y="4725888"/>
            <a:ext cx="2376487" cy="128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4" descr="C:\Users\mahongjie\Pictures\ISS\480991670_f9d3e0b1a6_b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588125" y="4725888"/>
            <a:ext cx="1458913" cy="128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3" name="标题 1"/>
          <p:cNvSpPr txBox="1"/>
          <p:nvPr/>
        </p:nvSpPr>
        <p:spPr bwMode="auto">
          <a:xfrm>
            <a:off x="2339975" y="4763"/>
            <a:ext cx="5338763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3600">
                <a:latin typeface="黑体" pitchFamily="49" charset="-122"/>
                <a:ea typeface="黑体" pitchFamily="49" charset="-122"/>
              </a:rPr>
              <a:t>信息安全的重要性</a:t>
            </a:r>
            <a:endParaRPr lang="en-US" altLang="zh-CN" sz="3600">
              <a:latin typeface="黑体" pitchFamily="49" charset="-122"/>
              <a:ea typeface="黑体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3104951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8313" y="1125538"/>
            <a:ext cx="8567737" cy="3887787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Font typeface="Wingdings" pitchFamily="2" charset="2"/>
              <a:buChar char="Ø"/>
              <a:defRPr/>
            </a:pP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从最高层次来讲，信息安全关系到国家的安全；</a:t>
            </a:r>
            <a:endParaRPr lang="en-US" altLang="zh-CN" sz="2400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00000"/>
              </a:lnSpc>
              <a:buFont typeface="Wingdings" pitchFamily="2" charset="2"/>
              <a:buChar char="Ø"/>
              <a:defRPr/>
            </a:pP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对组织机构来说，信息安全关系到正常运作和持续发展；</a:t>
            </a:r>
            <a:endParaRPr lang="en-US" altLang="zh-CN" sz="2400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00000"/>
              </a:lnSpc>
              <a:buFont typeface="Wingdings" pitchFamily="2" charset="2"/>
              <a:buChar char="Ø"/>
              <a:defRPr/>
            </a:pP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就个人而言，信息安全是保护个人隐私和财产的必然要求。</a:t>
            </a:r>
            <a:endParaRPr lang="en-US" altLang="zh-CN" sz="2400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marL="0" indent="0">
              <a:lnSpc>
                <a:spcPct val="200000"/>
              </a:lnSpc>
              <a:buFont typeface="Arial" pitchFamily="34" charset="0"/>
              <a:buNone/>
              <a:defRPr/>
            </a:pPr>
            <a:r>
              <a:rPr lang="en-US" altLang="zh-CN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     </a:t>
            </a: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无论是个人、组织还是国家，保持关键信息资产的安全性都是非常重要的。</a:t>
            </a:r>
          </a:p>
        </p:txBody>
      </p:sp>
      <p:sp>
        <p:nvSpPr>
          <p:cNvPr id="10243" name="标题 1"/>
          <p:cNvSpPr txBox="1"/>
          <p:nvPr/>
        </p:nvSpPr>
        <p:spPr bwMode="auto">
          <a:xfrm>
            <a:off x="1835696" y="187995"/>
            <a:ext cx="5338763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3600">
                <a:latin typeface="黑体" pitchFamily="49" charset="-122"/>
                <a:ea typeface="黑体" pitchFamily="49" charset="-122"/>
              </a:rPr>
              <a:t>信息安全的重要性</a:t>
            </a:r>
            <a:endParaRPr lang="en-US" altLang="zh-CN" sz="3600"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0244" name="Picture 5" descr="http://t1.gstatic.com/images?q=tbn:ANd9GcRzHCAdHcwMk97T_IA4GeNUoJR7phikPYydQH_RK4wEkLEtM2nq0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032375" y="4652963"/>
            <a:ext cx="2714625" cy="168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35273801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AutoShape 6" descr="data:image/jpeg;base64,/9j/4AAQSkZJRgABAQAAAQABAAD/2wCEAAkGBhQSEBUUExQWFRQUFRcUGBcXFxUcFxQVFxYXFxoYGBcZHSYeFxolGhgWHy8gJSgpLC0sFh4xNTAqNSYrLCkBCQoKDgwOGg8PGikkHyQpKiwpLC0qLCwsKSksLCwpKSwsLCwpKSwsLCksLCwsLCwsLCwsLCwsLCwsLCwsKSwsKf/AABEIAMIBBAMBIgACEQEDEQH/xAAcAAABBQEBAQAAAAAAAAAAAAAAAwQFBgcCAQj/xABVEAACAQIDBAYFBQsICQIHAQABAgMAEQQSIQUGEzEiQVFhcZEHMlKBoRQjscHRFRYkQkNTgpKTstIlMzRicnODokRUY3SEs8Lh8JSkF0VkZaPD8Qj/xAAaAQACAwEBAAAAAAAAAAAAAAAAAwECBAUG/8QAMxEAAgECBAUCBAUEAwAAAAAAAAECAxEEEiExExQyQVEFkTNhcaEiUoGx8BUj0fEGweH/2gAMAwEAAhEDEQA/ANvpridqwxtleWNGIvZnRTbtsTe2hpxLKFBJ5AXPhWK+k3Aq+2m4iq4+RxFQyg2+dkBtcdoPnV4QzyUSJOyua2d48L/rMH7WP+Kk23swYNji8OPGeL+KsLXZMI5Qx/s0+ylEwUY5RoPBF+ytnJPyI4y8GzS+kDZy3vjsNpz+ejJ8gdfdXMXpC2c3LHYbXtmjHwJFZAqAcgB4AVI7vbsSY+VkQhIo7cSVlzWYi4jRSQC9iGJOigrzvaqTwqgruRaNXM7JGwbO29h8RfgTxS258ORHt1a5SbU/qt7pbhYfZ+dogXlk9eV8pdh7IygBVHsgDkL3sKslYxwUUUUAFFFFABRRRQAV4TXtcyxhgQeRBB8D4UAcviFHMgeJt9NeDFpzzr+sPtrDN9/R1DgcUrCMPh8SSqlyzNDMBm4eZibqy3IvrdSLmoj738P+Zj/VrTSw7qK6YuVRRdmfQ33Ui/Ox/rr9tEe04m5SxnwdT9Br57+4WH/Mx/qig7Cw/wCZj/UFN5KXkpxkfRPyhfaHmK7vXzouxYB+Rj/UX7K9Ox4eXDW3ZrbyvajkpeQ4yPojjr7Q869Egr50Ow8P+Zj/AFRXH3u4f80vuzD6DRyUvIcZH0fevb183jd+Aco7eDSD6GrobEiHLiDwlm/jqOTn5RPGifR16K+ekhkUWTFYtB2LiZgPItXnClvc4vGHxxUv1Gq8pU+RPGifQt6L1gC4nFD1cfjR/wAQx/eBoGJxfXtDHH/iGH0Co5SoHFib/evb1gMe0sVa67Qxlj18bNfzU10Np40f/MMX+0T+CjlKgcWJvlFUD0a7xTy4eYTM0zRYl4ldrZivDicA5QAbFzrRWZqzsNL+RWQ+k9P5WQ9uCHwxD/bWvVkvpTH8pwdhwb/Cdftp2H+Iik+llaooortmETxE4RGZuSqWPgBetk3F2N8mwEKEWkZBLJ2mWTpvfwJt4KKxLba3w0v92x8hf6q+hsHiBJGjrydVYeDAEfTXMxrd0jTRWlxam+PxoiQuVdgCtwilmsWC3yjUgXue4E04qB32wbSYU8OMySpJE8arbNmEqXsTovRzAnqF6wGgkodpq00kQBzRCNmNha0mYixv/VN6jTvnBnKqJmIcobQTaOIXmyjMoLHIhNlBJzL21D7OdZMe88uFmDsuHWNzBKVR1EgezlRZQWHSIFxrVYxW6suedkwwdxiAyFcMscQVIEjkYCWTNJq7ZVBIdo78jcAGj7S3mhgjDuWsyGRQschLKFDdS9HQj1rfTRsveeHERl485yorsvDkDAMuYAAr0jbqF+rtFVLbOypZ8NCuHTExLHC5DOIlyBVkj/mipczyKWGUBQFkudRlKu6+x58PC6zHE2MKycWIx3Y5U04QTiLOqqEtZlIXmCcoAJ2HfiBnVAuIzMzIB8mnHSS2carpluL+NTH3QTjCHMOIUMgXryBgpbstmIHvqh7O3Vm42Gd5MUhkfFyuA63gEliiswUgOVsG6swNquXyI/LFkyaCBo8+YczIjZclr/i3zX7rUASdFFFAFI9L8AOzc/XFiMM6954ypbyc1m9aR6XcQBgEj/GlxMCr+g/FP+WNqzeungtmZq+6Ciiit5nCiiigAooooAKKKKACiigVDAa4CQtnJN/nXAHYqnKB8CffTktbXs1ppsjWFW9vM/67M30EUvimtG57EY+SmqLpLPcR2Qb4eInmY1PmoP107NN9nx5YY17I0HkopxVo7ES3ZofobX8ExJ7cbKfJIl+qilvRAn4DKfaxc5HuYJ9KmiuDPqZvWxdqyf0qg/dLD9nySXz40d/qrWKyv0rn8Pwvdhpv+bD9lMofERWfSyqUUUV3DCeMoIIOoIsfA6Vovos3kEmHGDkPz+FUJY/lYBpHIO2wsrdhHeKzuuGjOZXVmSRDdJENnQ9x7DyINweusuIo8RabobTnlPoKist2J6VZYlC4yEygfloAuYjteAka96E/2RV02Tv1gsRpHiY83sOeHIPGOTK3wrlShKOjRrUk9ietRavAa9vVCQooooAKKKKACii9VbfPfhMGhjS0mKYdCK/q/wC0lt6kY82tYd0pXdkBUPSdtcTY2OBTdcKpd+zjSqAq+Kx5if71arFJxIRcsxd3Yu7nm8jG7MfE9XULClK7dCnw4JGGcszuFFFFOKBRRRQAUUUUAFFF6KACkcbLliduxGPvANvjS1NNpt0APakjX3FwT8AarJ2RK3F8PDkRV9lQvkAPqpPaB+Zk/u3/AHDTi9JYtbxuO1GHmpqGvw/oC3PcOOgv9lfoFKUlstC8cdhclFNv0QaWK20OlStge5p/oqFtmr3z4k/+4kor30YC2y4SPxnnY+JxEtFcCW7N62LdWWelj+nYX/d5/wDmQ1qdZL6U5b7ThX2MIzfrzgf/AK6bQ+Iis+llap1s7BcV7FgqhSzMeSqouTTWuZ4C8MyjkY9e8Z00PcTYV08VKUaMnF2dtzLTSclci5d6MgMvyRnw5vkYu6OR1MxyZLHsF7dtIHfaFiAERA2pYSSFkFrkDiIFL9QNmtzs3KrxuNjP5NiL5jkVozlt+I5XXMQAAANSaR2psLCS3L4RTIfVGUxF+7O5izHvAYd5rzscRUk3mv43Z15YWCSs17FL2TvIJJBDHEFjzOyHpHLGB6uYi7a21Nra6dKwm5sOr6OqsOxgD9NL43YkeFnZY0KLJHHKoYMGAIKFWzEtcMl7X0z1xXfwaTpJnLr6TaH26GE/lDCKhZQJGYgO+URpFIxXLfKFJyiwFtaksV6TcaZ5Xw5gfDlysSSo4JRejnEiG/SILC4OhFVXDbTbjyxQk8VoeBcfk0mYGVr9TZEVFHbIT+LUqmxJAAAgAAAAuugGgHOqcGNSo29ic7jFFiw3pjnH89s9j3wzowPgrgH40+X01QW6WDxoPdFG3xElU87Kl9g+a/bST4JxzRh7qHg4dmHFfguj+meM+pgsWf7QhQfGTSmOI9LWKb+bwkUffLMXP6kagf5qqZFFWWDgtyHWZLY7fPHzAhsQIweYw8YjP67F3HiCD31CwwKt8o5m5OpLHtZjqx7yTSlFaIUoQ6ULc5PcKKKKaUCiiigAoor0C/KgDvDwF2Cjmfh31YsNsxEHqgntIvc+/lXOzNn8Nbn1jz7h2U9pE5l0jkIB1DyoaMHmAfECoCbf3CKzKHZ2W4ISOQ6jqva3dVe3b31cGSTEHEOjWygRXVHzPmUMOoDKNT26VmdaKdrjFTbLzJs2M80Hu0+iofauwkLwKpYXlJ53sEila9vEL50zb0l4YC5WUeKp9Ae9RuK9JcLTwskcrKglzDKuYllCrYZuXrX8aHXja1yVTfgsj7vnqce8EfReonaqJDmSWaJGMZYKzEEizDS4sdQRUVtb0ovYCGExkmxaUFrDuVba+fhUBjNtNKzPLiGJbJmsIFFozmUBbsdCSeQuTrUTxelokxpa3ZdN09oRrgeIjLNNFCpdM4UoLcix0BsD5Wp/sLaox8bF4xGVKWs2Y2dA4NyotobW7qznE4mMmThYhxE6ZCGZVLgGMnMoUaXlfS34ja1LYIxLBnTFycYTxxWSbKWjSUIuVFtm+ZsQbHrpCxErou6aNz9GaW2ZEL36eIse75TLRXfo3jtsrDD+q1/EyOTfvveisz3GlqrIPSdJ/K6DswSnzxEn2Vr5NZHvxCH3gVTyGz1JHb+EPp8abQdqiZSfSyszShVZjyVSx8ALnSuGnk4EwCEM8JS63bhkyKrlwVByoQwZkDKCtr8quMuEVozGQMjKUIGlwwsRpy51GYYZsLx8yq8buyTNoJEjYxh3C886DKbDpdEjXLZnqFZqCj2f7lsHRU2/lqNNmYtsNgWISWbPiphCuGLjjK7sVIdRmSMm/SFja1udW7CbMkGDuuHw0OJK3ykcSMNfk7izMSOZubE9dtVd20kaJHkGVityvLLe5C27QpAPeDSmK2khlITMZEvGzBXyror5Sx6BOqdpF7aXriZ3Z/U67hqop9rFO2riS8cLYiA4N4XbDyafMZHjaRWjf1WTNENOYz21uKZYbC8R8ikg5cwLpImZL2zqHUZhcjzFWvbuWfCTwoTx1BxCrZsxeN1kDJnFj0rDS4BYC1jUTsmVZZpZFcyKqxRxuSDeNo1mNyPxyz3PgosLV1sFiJaQWxzcVRiryb1Pdg7ux4VWy3Z3OZ5Gtmcnw5DuqVoorpWOcFFFFAHjLfnr40g+z4zzRfK30U4oqbkEe+w4zyzDwP23pB93h1OfeB9Vql6KnMwsQEuwnHIhvh9P20kdjy+z8V+2rJRVuIwsVv7jy+z8V+2j7jy+z8V+2rJRRxGFivpsKQ88o99/oFSeA2WsevrN29ngKe0VDm2FgoFFFUJK5hNy1jzAYnEhXdpGVXVLs3O7Kubs66c4bc3CJygVtSbyFnNyb36ZI+FTVFUVOC7Fs0vI3j2fGvKNBbsRRbwsNKgpN1oHxfTEjhYQQHmlNi8jDTpXtZD19dTM22YENmmjB7M6k+QN6jMNthPlEz2kYFYUUrFKcwXiM1jlt6z21PVSpzpR6miyzMiNoHZMMxjkjGZdCcsrKp0J1uQTqL2vzHuho5w8JMa4WIvyyYKRnjGbTpnMt7Adtr0tid3pXknYLMCwkMbB4kzO8jSDOpa6gXAsNT3cq7TduexuuQAXDPPIxsBf1UY63v1gVyK+NhtGUV9GjTGHkaQYNQUOUDhqVGTBK2a9iS5mclmuNCRpc+FPsHjDGbpxkN73XB4Jeu/VY/GovYuzXxKox4YLgnpLK3K/WZLjl1VLfehKOYhc8vXnU+5jmtWSeMUJZZVNRmS/Y2T0bk/cvD3NyOKL2te08gvbq5cqKR9Fgb7k4cOAtuIBY5rrxXsSTbXnRXTQsuNZbvlB/LyN/wDbtf8A1JA+utSrNd8B/LSn/wCg1/8AUm3/AFUyl1orPpYnUBtLCphnhkyv8nSQtKis5RDb5uThXICq+pyjS4NtKjd/N5Gjth4iyuQrO6mxCHMMoPO5te4IsPGmGw96MTCY4ShxGYoB0rSjO2UKGbR9bAXtzAvyturUlODutPIilU4c1Z6mm4TerDmLNG4kAKp80Vcl2NlUAH1mPK9u+wuaaYzd/wDB5ZmDDEHiYkWlfKkgu0YCg5CVRUjvl1AqsbBdBGIY3R5IymNEajKwbiEywMpsysrZkGYXtInVV2w+15Zo1dMNmikUEXnjDsrDrUAqvhnuNey1efUcuh3HJSSkR64FcKkWKEksoUHPmZjmjxBBPDiuQDxDEwRdSFyi5tdhgMKsMs8CC0cUgKaWssyLLl/RZmGutst+VL7Vxz4aLCieNRHE6WyS53cwwSFEyGJRmZ1TUHnaucDAwDNJbiyuZZLeqHIAyr/VVVVR25b9ddDBRk53MGLksthzRRSeInVEZ3OVVBZieQUC5PlXVOcKUVCDefMLphcW4PI8EKCOo3dhpauvutiT6uCb9OeFfgCxpDxFJbyQxUpvsTNFVkbwYl5uEsMURCs13kaS+VgptkA62HOl+FiW9bE5e6KKNR5yZzWOv6rhqLtKWv0LrDzfYnxRaq0dko4zSSzSjndpny+5Yyq/CozbAGElwzwh2JlYFDNLlZRG2hzFgB18uqs1L1uhUqKmk9e7LPDSSuXiiq5h9uYuRbrh4UB5F5mbu5In116+IxZ5zYaP+zE7fF5APhWqfqmFg7Of/ZRUJvsWKgCqk03SCyY+Us17BOHGDbnYKh7R103thWy5sRPJnuFzTzkMVvfRbDqNZ5es0V0xk/0LLDy8lzkkC+sQviQPpqPm3kwq+tiYR/iJfyBqpyT4FL5cMHKyJGSUBN3tY5nuSOkKcybwJESogygRtIMoUA5TqAABrYg0p+rzfRSf6tFuXXdkqu9TSM3yeAzIrZeIJY1VjZSbX1sM1r15id55IVDzYfJHdVJWUOwzEAEIEGbU8r3qL2XvDGDJn0LzM1wLrYmOMd/MH3KaY7y7TWYDhtfVCg1uxVkcgD2iCoHiKzf1LFuuo5UojODCxOneAYuQRwGaNVBeR8pQ8rIoLDS5Jbl+J311JsaH1pc0luuaR2A9ztlHlSmyNncGMA6uelI3a55+4ch3AVGb7v8Ag6ITlWSeJGY6BVvmJJ6h0RXJr4+tjMSqcZNR20fuNhTjCOxOIyIQilUJvZRZbgc7KOYpPHbQSIKXJ6TZFAVmZmsTYKoJOgNV3B4wYnHtiVP4PhomQOdFZjcsR3AX8h2083kx8axpMJEzwssyKWHzgIK5QBr0lJse331keF/uxhK7utfk/H7XGZtLomcLi1kXMjZhqL940IIOoI7DrRixeNx2ow/ymvYJAyhgMucB7GwbUA9IduovXmMe0bnsRj5Kaw5ctVJK2pbsU3d6UrBCy8wg/wC9XLB4sSAEduo6xVH2Iy/J41B1Ea3sToWF7XHI68udSuFxRRsy8xz7+411cXQzzb73YuL0Nb9GJvsrD+Mw8sRKKKT9ErZtmL/VnxK/+4kP10V6qOyM5cqyn0j7RGH2mZm1C7PFgObN8qsF95YDzrVq+f8A0z7XTEbTWOMk8CPgtY6NIWzlR25QQD3k9lPoRcqiSKVGlFtlS4kmJnaWQ3LEFj1ADkq9wGgFI4vaMi4gleaFctu1LSC/6QFSJdYYxfn2dbNUZs6HNNmbXNe5/rEHTwtc+6u3Vh+FQj+pyaU80nUlt2NExWWTaO1sUrZWw8eFxaMeTKYBmiParqbdxCnqp5szf/CQmUcbKGfiZGimBjLKM40W2rgseq7Nzqjx7eBbEpfpYiLAIxPUuHhVpPdmjUfpUhgkZ3yKADMyjUXsZNOkOuyAsR32rhrCKqrt2OwsXKl+FK/cvu8234MXCoXiPJG6yRhIsR0mVg2RjksFa1iTa2h6qmb0lhIMkapmZgihbsbsbC1yes0rWnD0OCrJ3FV63Fd7WCoje4n5BiLfmmHuOh+F6l6bbRwnFhkj/ORun6ykfTT5bMStxptLaJinwsS5cspkDEjkkcRa4PIa2uarg23iAcNIr5mGD40kZ/L5pVXTqD26QNuq3XXPE+V4eLjXayDldSGy5HBK2OtiCOulnjAOe2qoEuTyRdQuugAryvEjHS2p3eG5a30GG6MmsF7gmGYG9/W4kbW17tatq3ub2tpbnfvv1VT8ZthRNCEcFw5GhVjlaNhewvYXsNbcvfXeK3oKsAZQAc6kkgWZQNCLd/wrm4zC1K1RSit1/kVJpPctwvfut776/wDaq9viwX5O7EALMQSTYDNG+p7OQqIwe3sTPkMazyAxkOI0OUP0bdM2HtddO8BuhjXaF5HSLhmM2LZ3Yo3rGwKhst+ZN+utGD9Iqqopy2/iETqxsNIsVPKCIIZHH4pCtkJ4hB6TWQDIAfFu6n33p4uTiAiNFkAADyklOjbQRqRe9jz6qvxNFelp+nUYdjI68nsU8bkSsytJiEUpe3DiJ5ix1d/q6qcR+j+LTNNOcrM4sY1AZr3IypfW56+urRRWmOFpRVlFFHUk+5ApuRhNc0bOTa5eWUk2/StSybn4Mf6NGfEFv3iamKKaqcF2KZn5KU/o0BvbEuqnQKsaCwuxA56+u3nTfYu7iDFMyySSx4c5QXIs2IAsSoUWsi2W+uvhV9qtncDBLqUZRqdZpQP3hWLF4Ti03Cm7X7jqdWzuySt3VzJCGFmUEHmCLg+41B4nZWzY9GxBT+r8rf6M5NVfejE4JFthJcQ8tgQUldox0tc2Y5r2vy7q8w/+PyhrxF7f+mpV79jREQKLAAAcgAAPIUnLhka2ZFbLyzKpt4X5Vjce08ZyEmI9zSU7hxG0m1U4s+HFpX9InF34q/n6l+IvBrhjBIawzAEA2FwDa4B52Nh5U22w1sPMeyKQ/wCRqzWPH7SXTPiB3Mkp+lDSn3c2kVZGEhVlKnNATcEWNrJflVI+lTUlLOnZonifIW2XJlWMAAkKq2XkCQDkXtY+u7dQ07KmY5wwuD1kA30a3MjtFwfI1TUw2LAFlnGVcoAicWBNyNB263ruHB4jQs00eVcoPCl0XsFhoNK7NXDxqa5lcWpWPo30PvfZx7sTiR/+Zj9dFM/QYltmMCxcjFTAsQwLerrZtRfnYjrorclZCyb9Ie9v3PwLzAXkYiOLTo8VwcpbsUWLd9rddfNCSh2Yl7uTdmcra5Ny1z0ixOvR1r602js2OeNopkWSNxZlYXBH/nX1V8+elDcOPZk0Rw0rBZQ7LG5vlKtGLI4s1rOTr7J1NaKM0nbyLnG6KlHC0kgBZmtoCykEJ7Vj9PhUzJhwqdEaoQ47yOfmLj31FR7a0AmQ3HJ1Nre8WtUimLut0bNyAVhdix0UCxBJJ0HOu1CUYwa/2cirGpKSsv8AH2IrZeFzTynml7Fu1b3yjxAW/cD21aN04OLiYmGuUviGPYMpjQe/MP1TU/gPRhiGT5yWGDMLlURpGBI1uSUW/hfl11FYL0fPHjJIZJzCAiOrQl1M8a9EsuoVSG9YEMQWHMEE8rmaUY5YO/k6Sw1VyzTVvBZcfjb4iLD8UQCRSxfo536QURxZtM51JNjYWsLmpLG7tMIWfBzyCQA2Wd2lR27Gz3KN2FSB2giomQ4LCI4K8UsHzcQ8R5TG0aNFmkuWa7LZF00NheksDtXFcLgJC6MrMommHzYiBOSS18zvlIGTqI6RFYalStUneFzfSjSjBxnv5PdnTlThnEkkiYxGJEpBZJFQyXFgAq2DIVGlwpHM3nKjdlbAjgy5S7sqZA0jFiq8yEB0QE6kD6hUlXUoxlGNpbnPqNN6FW2juY7zM8U/CR85KcMNrJlz2uwFiVvy0LN211htwIAAJXmnsALPIQthyGVLaeJNWeio4FO97E8WdrXIrE7r4Z4uFwwiBg3zdkN1vbpLryJ86MDurhYfUgjB9phmb9Z7mpWimZI3vYpmfkBRRRViAooqK2xvJDhyFZgZG9WMFcx7ySbIv9ZiB41Dkoq7JSvsStQ+K2/dimHXiuDZmvaGM9jPrmb+qtz22qMn2zHKLT4iFVPOKOVbW7HkvmfvAyg9YNLx7bwqgKs0IAFgAyAAdgA5V57G+sSh+HDwbfmzsaqeH7yEZMRtMmwbBgduWa/kb0kdmY5/Xx+UdkUSL8dDT1dv4c/lk95t8TpQ+38OPy0Z8GDHyW5rhS9T9QlpZ+xoVKmhid1SfXxeLf8AxrDyAoTcjC3uyvIf9pI7fC4p398mH/Of5Jf4aTXerDkkKzsQbHLFKddD7PfWaVf1Ce7kXywQ5w+wsPH6kES/oLfzIvTxUA5ADwFvoqJ++mL2Zv2L0ffVB/tf2M38NZ5UcVLdSZa8SYzf+XoJqI++mH/a/sZv4a9G9OG/OW8UlH0rS3hcR3i/YLola9zVGR7y4Y/lkH9q6/vAClvulDqePHbTnJHYG1tNarwKq6ov2ZN0Og+mumtuffYeennXd6ZvteBdTNEP8RPtrlNt4c8p4v2ifbQ6VR6qL+4aF59EzXwuJ/37Ef8ARRTD0Y7aijhxal0/psjDpoLhooWuNdRcke6ivdUvhx+iMj3NErHf/wDQDJfBi54g42nVwyI7nxzBR51sVYX6eX/D4B1jDH4ytb90+VbcMr1Y/UVU6GUHZ+A4pCg2Z5FQHqAIJJI69AeurHu5ueIsZHxZWRrkwtGqZGcKdGEl8r2zEaEGx1uKgdk31KmzIySKTyzKTa/dzB8asOM3hduEUjySRyLIS9jGMoPKxu417Bpe9asfTrSmlFXTM+Gq0oJ5nqjRNjbbIitIVzLI0JvZQXV2QWHawCsFHtaVW95MX90J1hhkA4HEWaQAEKsqNGY1F+mxI58lKC+ulUoQrL0i7SguX1dipkb1nCg2DHtFOMFj/k8qNFqwGUxLqZY76qFGtxzB7efM1lp+lun/AHJNW8Gifqsan9qMXfuyfxuz44XkZAXkzYcGR3XOcTLiVkGV3IWJjCk5axVcrLcWtVhhxxMpieJonClrFomBAYK1mjdhcErobHUGmOL2bxJI41mmijxct5UGQhisLP0UkU5ZmESoLEWJ9xabKw8uHjbESwcBWAywyykTiEzKhKxlS0h4kqs7uVLMwsAAtXjLJUt2K2zRuWSig0VsEBRRRQAUUUUAFFFFABVJ3kwifLWORbtDESco1OeUXPfYAX7hV2qn70/0xO/D/RKftPnXP9Svy0rDqHWiPGle3ryi9eLuzoHuY9poBryuVkBvYg20Px+w+RHMVKzNaAdAnr/87PhTbB85D2yt8FRT8QackU1wI/nP71/iQfrI91Nj0Sf0I7jqiiikEhXuavAaKn5ABOlMdn4dfnOitxLIOQ7b6d1jT6mmzDdGPtSyH/OR9AFOg2qcrfIgXWBRyVR4KBXTRA8wD4gV0RRS80vJJbPRlu3DPBiGaCJ7YplBaNDYCGA2FxoLk6d5oqy+hj+hT/75L+5FXtenp9C+iM73L5WHenCGR9pYcRxSOTh7AqhIZhJIxUHkSF1I6r1uNZz6VMTw58AQLnPOAt7ZmdI4x8XrRSk4zTRSSurGL43AYrBxcaSEKrHJqwJBOoJCnS9j11FYfa+KxD8OIZmYHoooJItrzueVaXvpPxNnYvNayPlU9uR4x558y+6qN6LL/dAW/NyX8LD67Vrq1ajmo5nYRGlDqcVcZndDaEam0MoU88pB8wpJpPdfeqXBTXFyjH5xD+MBp4hh/wD2tzrNvSru+oC4pBYlskluskXV/HQg+6qTpOCvF7F4zzOzRf1MWIhU2EkUgDC40I5g26j8QaqwWGOWNHcxMZZHkEaLJiJJ+Iy4eNUlJLRCMxlLBhndibFQQ09Eu1WeGWFtREVZe5XzXHhcX/SNXbFQsWidcpaGTiBXvkfoOhBK6ro5IIvYgaGrSjxYKS3ITyysxDZOJLiS7Z1SQokmVVzqFUm4Qlbq5dCVOUlCRT+oDYc2TENhhnyxRLdHcOIiCAmSQIhKNGwsGFwY298/TabvEXNahRRRTCoUUUUAFFFFABVX3x2Y2uKV1HChIZGUnOAxYAMDdSSbcj1VaKbbRwCzRtG98rW5GxBUhlIPUQwB91LqwVSDi1ctF5Xcy/D70xE5XvGwNjcXW47xr5ipeOQMAQQQeRGoPvrnfHdAszTSyu3zbEzCGPouGBXjiIBmUrmvLZjexItVe3RwbLiTBJJwi6XiNw0bvcZeuzqwzAFSDfkb6V5yv6bFdOj+xujUuWYCmsmNjTMeZAu2RSxAHW2W+XmeduZp7tzdswojSM8q9LiG2WOM2XL0F/F9bpMTyHK9IYbEyxxTQwycOHEqqyqqL0lAYWVvxAVYg25j4rpenJdb9iXPwNFxbM65wYoTbNIMjOoJABK3yga3J6Vhrakt9dnPs90aGVmWVnJV7HpDKTfqN79QHLrpdsPxWXDp60hVCBzWO4zsR1AIDqe6pTeSKPG7ShwvNYQXcA8r9JlP6Kxr/iHsrdCjTgrJFLsgNi7XmnH9Gkce1ErMvl9QNScOIV75WBIJBHJgRzBU6g+IqS3j2qxkOGiPDiiVQ+ToliwzCNSPUUKRe2pvbQc4fDbD4pZYcM8pRQzcKPMyBmyqSR0rkg2tc6E8gazVMBTl06FlNjpjYXOg7Ty86jMTvJAn4+b+wM3x5fGuo8CoYSKAXUn+dBcMwNmEiPy1FuQItpa1qcb47DixOD+WwoI5E/nVGnI2YEDTMpsb9a69lLh6dBdTuS5kLid8l5RoSf62g8gTel9nQbSILLhWKsxaxXL6xubXINvOrpuLuwmFwyuyjjSAOzEaoCLhQeqw595PYKb4ve2WRiYMiR36LspZ5B7QFwFU9V7kjXStccNSirKJXMyLhjxGW8mEmS3Oy5h5DpfA0Qzq4OUg2525g9hHMe+pLCb0zrJeXLJHbUKoVwe0Dk3hcd1TWI2ZhsbHnsrFgQJFGWRDy9awYMD1HyrPUwFOXToWU2W30Np+ASH2sXOfIhf+mvK89EOzOHs3LnkY/KMQCSx1KzMlwL9G+W9u0k9dFb4qySFl3kxKr6zAeJA+msY9I/pOwvy2FVVpPkplu6GNkfiRqBw2DG9mABva1jzp96QPRviJMRJi1/CweSaCaFOqONXBilQXJsQG1PM1Qd4t0uG0MeKh+TTOnE6DoIZFuoYDmIpNQNQBcW1uDQpZXcnLdFf3m31kxS8JVEUAJbIDcsSS13Y8zck9Quasfoi2brNOR1LEvv6TfQvnXmD3ewMdicPPKR7cuHCf5ZAD4Vc9hbYjcPGsfAEJVbExZBmBNgUYrcdY6ritVO0p3bFTuloiRGMUkWNwQ5zfirwyA1zy53HuPZVa3/mEmyncAgMY2W/OxkFvMG9WXoMjABXWxuq5SGvckW5G5J59tZ7tfelcUgE8LCMXYRiREuVuLtIzAsRqAqra55mwp1aooxF04NsR9D4PFxHZkTzzG311pWKxaRrmkdUX2mYKPM9dZ1sjErhUMkQaFJgr6NhJdLXAuzB15nQ8rml4cRDiGJlxMUa2sXklifEOCekqZXyQKRp0RfU6DnSadbLFRS19hkqd3dsv8SqemoXphTmFukLdHUcxY6eNKVFQ7x4MAKuIgAACgCWMAACwA15WpY7wYYf6RB+1j/irYpLyZ7Mf0VGvvLhRzxMH7WP7aDvLhbX+UwW/vY/tqcy8hZklRTKLbeHYXWeE+Esf20DbeHJtx4b9nFj/AIqMy8hZj2imZ2xAD/Pw/tY/trx9tYcc54R/ix/bRmXkLMe0Uw++DDf6xD+1j/ipWLa0LerNEfCRD9BouvJFmOWUEEEXB0IPIiqdvNuWWibgm6h2lEJyhELJ0uEVXMrFlU5fVPZVxDg8iD764lxCqLsyqO1iAPjVJxjNalotoz3A7TxuEizxuMZAo+cjbMJ8MQBmWRG+cRRcDNZkOnLlTRN8NmObyYJlY88lip9wZB8KuOKhwskqzR4mOGZHL8WGWESElChBY3/FNvPtqA21u8k4LSqkvTK/KMGAcRYnoNNAoEU3UGK5G1vc1hnScdjSpXIvGekmKOMpgcOsJP45CAjvyrzPiT4VG+jvawTaAaVv51XQsx/GazC5PWWFvfTd9wcQReIxyEsycMSIs4dTqpgkKvm5aKG5i16jcRu1io82fDzLkvmzROMtuebTT30osaVvPgDDiGlIPCmykt1JIFCWb2QwVSDyvcdlc7F2/iMG7th5FXiBQ6vGrq2S+U8wQekeRqvbr7zY+OPJ8nkxMBBABjkNhb1Q4U3XuII8KmMKsEmgwm0Yn5mKJJGVR3C1wvgBQA3LkZnd7szPI7mwuzsXZj2C5NONqPwNjyl+i+Ke6qdDZigAt1fNR3PZe1d46fDYZQ/yHFyyXuoxEcwAPO/Tuo9ymqJvJvFPjJQ0umW4VACAoPO19STYXJ7B2UAbUjriMLdDZZoTYjq4iEDyv8KoWBchYiUVshGaNywRigKsjFdbBurry2Ol6ru7W/E+D6As8V78Nuq/PK3NfiO6rLNvLgMQxcifDSvqSqhlYjrZRcP45Qe+gDyFcqAEjQankO3rJ0A7TyGtWndYcLCvLJ0Vd2m1B0iCIAxHMXVM3bYiqhHtrAI2aWaTEZdREIeGlxyzhj0+rQm3cajN6/SHJi1MUa8KE8xe7v3M3UO4e8mgDdvQ1jeLs93HqNi8SyXBBytJn6XfdjyoqN9AeLH3Isb3XESj1W6wjcwO+igDTKzf0mbHhxGOwaT3KNBigQHK3ythmFyCLjU6VpFZ16Sh+HYE9seLX4QG/wAKRiJONKTXhjqEVKpGL8kAno72aPyCe+ST+OnabnbPHLDQadoB/eJvXFFeV5uq95P3PRLBQ8fYcSbo4Fv9Gw/uRR+7anEG7WFQWXDQAf3Uf0kVHWroN31HM1O7fuw5OK2/Ykot38MpuuHgB7RFHfzy07+TJ7C/qj7KiotoOvXcd/286WG1z7I8/wDtUcZvdsry7WyHzYVDoUUjsKqfqpH5DAD/ADcIP9iMfVTCbHM3XYdg+2m1V40uzZdYa+5MDDQDkkQ/Rj+yukgivcLFftCpfztUNXlHGl5+5PLR/iJqbZ0L+tFE/wDaRD9Iro7OjIsYo7dmRbeVqg64mxeUqLOc5y3UEhe9j+KO+rRqzeiv7kPDpf6JtdjQD8hD+yj/AIa8XYuHHKCEeEUf8NRYmb2j5muxin9pvM0ceXl+5HLfQkH2HhzzghPjFH/DTaXdHBtzwsH7JB8QBSHyt/aPnR8rf2j51KxEl3fuQ8Kn4OP/AIf4D/VY/wDP/FS8G5mCQ3XCwg96Bv3r0kcS3tHzNcFieZoeKqfmfuyFg4+F7Eq2DgAsUhAHVkj+ymWK2dgn9eCFv8JPpC02oqqrzWzfuxqwsO4nLsDZ5V1GGjAcWJVAGtcHRuam4B07K8O7uAKqvAChedswLi97SMpvIpOpDX5UrRUrFVvzP3YPCUvB196+CYkhAubQBXdAh9qNVICNyNwOoe/pdysJlAMZZgcxkLvxZCfWMkoIZwesE28KTr1HI5Ejwq/OVfzP3FvBQ7IUTcvDC5tISfVZppi0Q6hE2a6AHXt7zSb7i4Ym5M59q+InPF75Olc+61KJj5Nbnr01BuO3lp4V6doOOb/RV+cq36n7lOSjbZCa7mqoIixOLiPJSuIk6CX9RVOmXU87nvrwbi4cEZWxCrbpqMRNlmPMGTpXJHcRSo2g/tfRXvy5/aPw+yp56t+ZkcjHwhs246ZCqYjFLYkx/Puyw65rKh0YdVmvXKbgRXzcbE8Q+tIJSrOD1WAso/sgHvp2cc/tH4VwcQx5sT76OfrfmYchDwh56J9iE4bE5cRPGq47EKFVkIspUXJdWJJ6zein3oXkBwWI1/0/Ef8AQfror1UdkedkrNl+rPPSb/TNn/8AF/8ALioopOK+DP6P9h+F+NH6ohqKKK8WesCiiipJCiiioAKZ7PkJMtyTaQgXPIWGg7qKKfDokUl1IeUUUUkuFAooo7AFFFFBAUUUUEhRRRQAUUUUAFFFFABRRRUgFGQHQi4OhB5EHqooqI7lWeBQNALAaADkAOqvaKKHuw7AK8Fe0VKJH/oSP4Hiv9/n/diooor3MdkeMn1M/9k="/>
          <p:cNvSpPr>
            <a:spLocks noChangeAspect="1" noChangeArrowheads="1"/>
          </p:cNvSpPr>
          <p:nvPr/>
        </p:nvSpPr>
        <p:spPr bwMode="auto">
          <a:xfrm>
            <a:off x="0" y="-884238"/>
            <a:ext cx="2476500" cy="1847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67" name="标题 1"/>
          <p:cNvSpPr txBox="1"/>
          <p:nvPr/>
        </p:nvSpPr>
        <p:spPr bwMode="auto">
          <a:xfrm>
            <a:off x="2339975" y="44450"/>
            <a:ext cx="5338763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3600">
                <a:latin typeface="黑体" pitchFamily="49" charset="-122"/>
                <a:ea typeface="黑体" pitchFamily="49" charset="-122"/>
              </a:rPr>
              <a:t>信息安全的重要性</a:t>
            </a:r>
            <a:endParaRPr lang="en-US" altLang="zh-CN" sz="3600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8" name="AutoShape 46"/>
          <p:cNvSpPr>
            <a:spLocks noChangeArrowheads="1"/>
          </p:cNvSpPr>
          <p:nvPr/>
        </p:nvSpPr>
        <p:spPr bwMode="gray">
          <a:xfrm>
            <a:off x="1085850" y="1628775"/>
            <a:ext cx="3833813" cy="3833813"/>
          </a:xfrm>
          <a:custGeom>
            <a:gdLst>
              <a:gd name="G0" fmla="+- 1914 0 0"/>
              <a:gd name="G1" fmla="+- 21600 0 1914"/>
              <a:gd name="G2" fmla="+- 21600 0 1914"/>
              <a:gd name="G3" fmla="*/ G0 2929 10000"/>
              <a:gd name="G4" fmla="+- 21600 0 G3"/>
              <a:gd name="G5" fmla="+- 21600 0 G3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914" y="10800"/>
                </a:moveTo>
                <a:cubicBezTo>
                  <a:pt x="1914" y="15708"/>
                  <a:pt x="5892" y="19686"/>
                  <a:pt x="10800" y="19686"/>
                </a:cubicBezTo>
                <a:cubicBezTo>
                  <a:pt x="15708" y="19686"/>
                  <a:pt x="19686" y="15708"/>
                  <a:pt x="19686" y="10800"/>
                </a:cubicBezTo>
                <a:cubicBezTo>
                  <a:pt x="19686" y="5892"/>
                  <a:pt x="15708" y="1914"/>
                  <a:pt x="10800" y="1914"/>
                </a:cubicBezTo>
                <a:cubicBezTo>
                  <a:pt x="5892" y="1914"/>
                  <a:pt x="1914" y="5892"/>
                  <a:pt x="1914" y="10800"/>
                </a:cubicBezTo>
                <a:close/>
              </a:path>
            </a:pathLst>
          </a:custGeom>
          <a:gradFill rotWithShape="1">
            <a:gsLst>
              <a:gs pos="0">
                <a:schemeClr val="accent1">
                  <a:gamma/>
                  <a:tint val="60784"/>
                  <a:invGamma/>
                  <a:alpha val="12000"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tint val="60784"/>
                  <a:invGamma/>
                  <a:alpha val="12000"/>
                </a:schemeClr>
              </a:gs>
            </a:gsLst>
            <a:lin ang="2700000" scaled="1"/>
          </a:gradFill>
          <a:ln>
            <a:noFill/>
          </a:ln>
          <a:effectLst/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9pPr>
          </a:lstStyle>
          <a:p>
            <a:pPr algn="r">
              <a:defRPr/>
            </a:pPr>
            <a:endParaRPr lang="zh-CN" altLang="en-US"/>
          </a:p>
        </p:txBody>
      </p:sp>
      <p:sp>
        <p:nvSpPr>
          <p:cNvPr id="9" name="Oval 47"/>
          <p:cNvSpPr>
            <a:spLocks noChangeArrowheads="1"/>
          </p:cNvSpPr>
          <p:nvPr/>
        </p:nvSpPr>
        <p:spPr bwMode="gray">
          <a:xfrm>
            <a:off x="1390599" y="1933600"/>
            <a:ext cx="3200400" cy="3200400"/>
          </a:xfrm>
          <a:prstGeom prst="ellipse">
            <a:avLst/>
          </a:prstGeom>
          <a:solidFill>
            <a:srgbClr val="FFC000"/>
          </a:solidFill>
          <a:ln w="28575" algn="ctr">
            <a:solidFill>
              <a:srgbClr val="FFFFFF"/>
            </a:solidFill>
            <a:round/>
          </a:ln>
          <a:effectLst/>
          <a:scene3d>
            <a:camera prst="orthographicFront"/>
            <a:lightRig rig="threePt" dir="t"/>
          </a:scene3d>
          <a:sp3d>
            <a:bevelT/>
          </a:sp3d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9pPr>
          </a:lstStyle>
          <a:p>
            <a:pPr algn="r">
              <a:defRPr/>
            </a:pPr>
            <a:endParaRPr lang="zh-CN" altLang="en-US">
              <a:solidFill>
                <a:srgbClr val="FFFF00"/>
              </a:solidFill>
            </a:endParaRPr>
          </a:p>
        </p:txBody>
      </p:sp>
      <p:sp>
        <p:nvSpPr>
          <p:cNvPr id="10" name="AutoShape 48"/>
          <p:cNvSpPr>
            <a:spLocks noChangeArrowheads="1"/>
          </p:cNvSpPr>
          <p:nvPr/>
        </p:nvSpPr>
        <p:spPr bwMode="gray">
          <a:xfrm>
            <a:off x="3795713" y="1958975"/>
            <a:ext cx="3781425" cy="50006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tint val="5882"/>
                  <a:invGamma/>
                </a:schemeClr>
              </a:gs>
            </a:gsLst>
            <a:lin ang="0" scaled="1"/>
          </a:gradFill>
          <a:ln w="38100" algn="ctr">
            <a:solidFill>
              <a:schemeClr val="tx1"/>
            </a:solidFill>
            <a:round/>
          </a:ln>
          <a:effectLst/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zh-CN" altLang="en-US" sz="1800" b="1" smtClean="0">
                <a:solidFill>
                  <a:srgbClr val="FF0000"/>
                </a:solidFill>
                <a:latin typeface="Arial"/>
                <a:ea typeface="宋体" pitchFamily="2" charset="-122"/>
              </a:rPr>
              <a:t>经济损失</a:t>
            </a:r>
            <a:endParaRPr lang="en-US" altLang="zh-CN" sz="1800" b="1">
              <a:solidFill>
                <a:srgbClr val="FF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11" name="AutoShape 49"/>
          <p:cNvSpPr>
            <a:spLocks noChangeArrowheads="1"/>
          </p:cNvSpPr>
          <p:nvPr/>
        </p:nvSpPr>
        <p:spPr bwMode="gray">
          <a:xfrm>
            <a:off x="4125913" y="2620963"/>
            <a:ext cx="3781425" cy="498475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 w="38100" algn="ctr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b="1">
                <a:solidFill>
                  <a:srgbClr val="FF0000"/>
                </a:solidFill>
              </a:rPr>
              <a:t>名誉损害</a:t>
            </a:r>
            <a:endParaRPr lang="en-US" altLang="zh-CN" b="1">
              <a:solidFill>
                <a:srgbClr val="FF0000"/>
              </a:solidFill>
            </a:endParaRPr>
          </a:p>
        </p:txBody>
      </p:sp>
      <p:sp>
        <p:nvSpPr>
          <p:cNvPr id="12" name="AutoShape 50"/>
          <p:cNvSpPr>
            <a:spLocks noChangeArrowheads="1"/>
          </p:cNvSpPr>
          <p:nvPr/>
        </p:nvSpPr>
        <p:spPr bwMode="gray">
          <a:xfrm>
            <a:off x="4392613" y="3281363"/>
            <a:ext cx="3779837" cy="500062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tint val="5882"/>
                  <a:invGamma/>
                </a:schemeClr>
              </a:gs>
            </a:gsLst>
            <a:lin ang="0" scaled="1"/>
          </a:gradFill>
          <a:ln w="38100" algn="ctr">
            <a:solidFill>
              <a:schemeClr val="tx1"/>
            </a:solidFill>
            <a:round/>
          </a:ln>
          <a:effectLst/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zh-CN" altLang="en-US" sz="1800" b="1" smtClean="0">
                <a:solidFill>
                  <a:srgbClr val="FF0000"/>
                </a:solidFill>
                <a:latin typeface="Arial"/>
                <a:ea typeface="宋体" pitchFamily="2" charset="-122"/>
              </a:rPr>
              <a:t>牢狱之灾</a:t>
            </a:r>
            <a:endParaRPr lang="en-US" altLang="zh-CN" sz="1800" b="1">
              <a:solidFill>
                <a:srgbClr val="FF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13" name="AutoShape 51"/>
          <p:cNvSpPr>
            <a:spLocks noChangeArrowheads="1"/>
          </p:cNvSpPr>
          <p:nvPr/>
        </p:nvSpPr>
        <p:spPr bwMode="gray">
          <a:xfrm>
            <a:off x="4133850" y="3914775"/>
            <a:ext cx="3781425" cy="500063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 w="38100" algn="ctr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b="1">
                <a:solidFill>
                  <a:srgbClr val="FF0000"/>
                </a:solidFill>
              </a:rPr>
              <a:t>引发竞争</a:t>
            </a:r>
            <a:endParaRPr lang="en-US" altLang="zh-CN" b="1">
              <a:solidFill>
                <a:srgbClr val="FF0000"/>
              </a:solidFill>
            </a:endParaRPr>
          </a:p>
        </p:txBody>
      </p:sp>
      <p:sp>
        <p:nvSpPr>
          <p:cNvPr id="14" name="AutoShape 52"/>
          <p:cNvSpPr>
            <a:spLocks noChangeArrowheads="1"/>
          </p:cNvSpPr>
          <p:nvPr/>
        </p:nvSpPr>
        <p:spPr bwMode="gray">
          <a:xfrm>
            <a:off x="3795713" y="4603750"/>
            <a:ext cx="3781425" cy="50006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tint val="5882"/>
                  <a:invGamma/>
                </a:schemeClr>
              </a:gs>
            </a:gsLst>
            <a:lin ang="0" scaled="1"/>
          </a:gradFill>
          <a:ln w="38100" algn="ctr">
            <a:solidFill>
              <a:schemeClr val="tx1"/>
            </a:solidFill>
            <a:round/>
          </a:ln>
          <a:effectLst/>
          <a:extLst/>
        </p:spPr>
        <p:txBody>
          <a:bodyPr wrap="none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bg1"/>
                </a:solidFill>
                <a:latin typeface="Verdana" pitchFamily="34" charset="0"/>
                <a:ea typeface="Gulim" pitchFamily="34" charset="-127"/>
                <a:cs typeface="+mn-cs"/>
              </a:defRPr>
            </a:lvl9pPr>
          </a:lstStyle>
          <a:p>
            <a:pPr algn="ctr" eaLnBrk="0" hangingPunct="0">
              <a:defRPr/>
            </a:pPr>
            <a:r>
              <a:rPr lang="zh-CN" altLang="en-US" sz="1800" b="1" smtClean="0">
                <a:solidFill>
                  <a:srgbClr val="FF0000"/>
                </a:solidFill>
                <a:latin typeface="Arial"/>
                <a:ea typeface="宋体" pitchFamily="2" charset="-122"/>
              </a:rPr>
              <a:t>引发战争</a:t>
            </a:r>
            <a:endParaRPr lang="en-US" altLang="zh-CN" sz="1800" b="1">
              <a:solidFill>
                <a:srgbClr val="FF0000"/>
              </a:solidFill>
              <a:latin typeface="Arial"/>
              <a:ea typeface="宋体" pitchFamily="2" charset="-122"/>
            </a:endParaRPr>
          </a:p>
        </p:txBody>
      </p:sp>
      <p:sp>
        <p:nvSpPr>
          <p:cNvPr id="15" name="Text Box 53"/>
          <p:cNvSpPr txBox="1">
            <a:spLocks noChangeArrowheads="1"/>
          </p:cNvSpPr>
          <p:nvPr/>
        </p:nvSpPr>
        <p:spPr bwMode="gray">
          <a:xfrm>
            <a:off x="2098675" y="2927350"/>
            <a:ext cx="1825625" cy="107791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3200">
                <a:solidFill>
                  <a:schemeClr val="bg1"/>
                </a:solidFill>
                <a:latin typeface="黑体" pitchFamily="49" charset="-122"/>
                <a:ea typeface="黑体" pitchFamily="49" charset="-122"/>
              </a:rPr>
              <a:t>信息安全</a:t>
            </a:r>
            <a:endParaRPr lang="en-US" altLang="zh-CN" sz="3200">
              <a:solidFill>
                <a:schemeClr val="bg1"/>
              </a:solidFill>
              <a:latin typeface="黑体" pitchFamily="49" charset="-122"/>
              <a:ea typeface="黑体" pitchFamily="49" charset="-122"/>
            </a:endParaRPr>
          </a:p>
          <a:p>
            <a:pPr algn="ctr" eaLnBrk="1" hangingPunct="1"/>
            <a:r>
              <a:rPr lang="zh-CN" altLang="en-US" sz="3200">
                <a:solidFill>
                  <a:schemeClr val="bg1"/>
                </a:solidFill>
                <a:latin typeface="黑体" pitchFamily="49" charset="-122"/>
                <a:ea typeface="黑体" pitchFamily="49" charset="-122"/>
              </a:rPr>
              <a:t>的威害</a:t>
            </a:r>
            <a:endParaRPr lang="en-US" altLang="zh-CN" sz="3200">
              <a:solidFill>
                <a:schemeClr val="bg1"/>
              </a:solidFill>
              <a:latin typeface="黑体" pitchFamily="49" charset="-122"/>
              <a:ea typeface="黑体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70263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656138" y="1700213"/>
            <a:ext cx="3876675" cy="435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291" name="标题 1"/>
          <p:cNvSpPr txBox="1"/>
          <p:nvPr/>
        </p:nvSpPr>
        <p:spPr bwMode="auto">
          <a:xfrm>
            <a:off x="2339975" y="44450"/>
            <a:ext cx="5338763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3600">
                <a:latin typeface="黑体" pitchFamily="49" charset="-122"/>
                <a:ea typeface="黑体" pitchFamily="49" charset="-122"/>
              </a:rPr>
              <a:t>信息安全的重要性</a:t>
            </a:r>
            <a:endParaRPr lang="en-US" altLang="zh-CN" sz="3600"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2292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82600" y="1700213"/>
            <a:ext cx="3714750" cy="340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59600411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Box 5"/>
          <p:cNvSpPr txBox="1">
            <a:spLocks noChangeArrowheads="1"/>
          </p:cNvSpPr>
          <p:nvPr/>
        </p:nvSpPr>
        <p:spPr bwMode="auto">
          <a:xfrm>
            <a:off x="2916238" y="142875"/>
            <a:ext cx="5000625" cy="63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500">
                <a:latin typeface="黑体" pitchFamily="49" charset="-122"/>
                <a:ea typeface="黑体" pitchFamily="49" charset="-122"/>
                <a:cs typeface="微软简粗黑"/>
              </a:rPr>
              <a:t>威胁信息安全的来源</a:t>
            </a:r>
          </a:p>
        </p:txBody>
      </p:sp>
      <p:sp>
        <p:nvSpPr>
          <p:cNvPr id="13315" name="TextBox 5"/>
          <p:cNvSpPr txBox="1">
            <a:spLocks noChangeArrowheads="1"/>
          </p:cNvSpPr>
          <p:nvPr/>
        </p:nvSpPr>
        <p:spPr bwMode="auto">
          <a:xfrm>
            <a:off x="714375" y="1071563"/>
            <a:ext cx="500062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500">
                <a:latin typeface="黑体" pitchFamily="49" charset="-122"/>
                <a:ea typeface="黑体" pitchFamily="49" charset="-122"/>
                <a:cs typeface="微软简粗黑"/>
              </a:rPr>
              <a:t>信息安全与我的关系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9688" y="2000250"/>
            <a:ext cx="5389562" cy="363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内容占位符 3"/>
          <p:cNvSpPr txBox="1"/>
          <p:nvPr/>
        </p:nvSpPr>
        <p:spPr bwMode="auto">
          <a:xfrm>
            <a:off x="5435600" y="1196975"/>
            <a:ext cx="3529013" cy="51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342900" indent="-342900" eaLnBrk="0" fontAlgn="auto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z="1500" b="1" ker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常见威胁：</a:t>
            </a:r>
            <a:endParaRPr lang="en-US" altLang="zh-CN" sz="1500" b="1" kern="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indent="-342900" eaLnBrk="0" fontAlgn="auto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z="1500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窃取、截取、伪造、篡改、拒绝服务攻击、行为否认、非授权访问、传播病毒等；</a:t>
            </a:r>
            <a:endParaRPr lang="en-US" altLang="zh-CN" sz="1500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indent="-342900" eaLnBrk="0" fontAlgn="auto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US" altLang="zh-CN" sz="1500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indent="-342900" eaLnBrk="0" fontAlgn="auto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z="1500" b="1" ker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威胁来源：</a:t>
            </a:r>
            <a:endParaRPr lang="en-US" altLang="zh-CN" sz="1500" b="1" kern="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indent="-342900" eaLnBrk="0" fontAlgn="auto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z="1500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◆ 自然灾害、意外事故；</a:t>
            </a:r>
            <a:endParaRPr lang="en-US" altLang="zh-CN" sz="1500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342900" indent="-342900" eaLnBrk="0" fontAlgn="auto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z="1500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◆ </a:t>
            </a:r>
            <a:r>
              <a:rPr lang="zh-CN" altLang="en-US" sz="1500" ker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计算机犯罪；◆ 人为错误，比如使用不当，安全意识差等；</a:t>
            </a:r>
          </a:p>
          <a:p>
            <a:pPr marL="342900" indent="-342900" eaLnBrk="0" fontAlgn="auto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z="1500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◆</a:t>
            </a:r>
            <a:r>
              <a:rPr lang="zh-CN" altLang="en-US" sz="1500" ker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1500" ker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"</a:t>
            </a:r>
            <a:r>
              <a:rPr lang="zh-CN" altLang="en-US" sz="1500" ker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黑客</a:t>
            </a:r>
            <a:r>
              <a:rPr lang="en-US" altLang="zh-CN" sz="1500" ker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" </a:t>
            </a:r>
            <a:r>
              <a:rPr lang="zh-CN" altLang="en-US" sz="1500" ker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行为；◆ 内部泄密；◆ 外部泄密；</a:t>
            </a:r>
            <a:r>
              <a:rPr lang="zh-CN" altLang="en-US" sz="1500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◆ 信息丢失；</a:t>
            </a:r>
          </a:p>
          <a:p>
            <a:pPr marL="342900" indent="-342900" eaLnBrk="0" fontAlgn="auto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z="1500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◆ 网络协议自身缺陷缺陷，例如</a:t>
            </a:r>
            <a:r>
              <a:rPr lang="en-US" altLang="zh-CN" sz="1500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TCP/IP</a:t>
            </a:r>
            <a:r>
              <a:rPr lang="zh-CN" altLang="en-US" sz="1500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协议的安全问题、漏洞等等</a:t>
            </a:r>
            <a:r>
              <a:rPr lang="zh-CN" altLang="en-US" sz="2400" ker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xmlns="" val="40204445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https://d.book118.com/998071031031006043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行云流水">
  <a:themeElements>
    <a:clrScheme name="行云流水">
      <a:dk1>
        <a:sysClr val="windowText" lastClr="000000"/>
      </a:dk1>
      <a:lt1>
        <a:sysClr val="window" lastClr="FFFFFF"/>
      </a:lt1>
      <a:dk2>
        <a:srgbClr val="411401"/>
      </a:dk2>
      <a:lt2>
        <a:srgbClr val="FFE6E6"/>
      </a:lt2>
      <a:accent1>
        <a:srgbClr val="A24A48"/>
      </a:accent1>
      <a:accent2>
        <a:srgbClr val="B2935C"/>
      </a:accent2>
      <a:accent3>
        <a:srgbClr val="6A9A9A"/>
      </a:accent3>
      <a:accent4>
        <a:srgbClr val="B2B787"/>
      </a:accent4>
      <a:accent5>
        <a:srgbClr val="91644B"/>
      </a:accent5>
      <a:accent6>
        <a:srgbClr val="654A76"/>
      </a:accent6>
      <a:hlink>
        <a:srgbClr val="00A800"/>
      </a:hlink>
      <a:folHlink>
        <a:srgbClr val="FF00FF"/>
      </a:folHlink>
    </a:clrScheme>
    <a:fontScheme name="行云流水">
      <a:majorFont>
        <a:latin typeface="Cambria"/>
        <a:ea typeface="Cambria"/>
        <a:cs typeface="Arial"/>
        <a:font script="Jpan" typeface="ＭＳ Ｐゴシック"/>
        <a:font script="Hang" typeface="맑은 고딕"/>
        <a:font script="Hans" typeface="华文行楷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libri"/>
        <a:ea typeface="Calibri"/>
        <a:cs typeface="Arial"/>
        <a:font script="Jpan" typeface="ＭＳ Ｐ明朝"/>
        <a:font script="Hang" typeface="HY견명조"/>
        <a:font script="Hans" typeface="华文行楷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行云流水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30000"/>
              </a:schemeClr>
            </a:gs>
            <a:gs pos="50000">
              <a:schemeClr val="phClr">
                <a:tint val="45000"/>
                <a:satMod val="220000"/>
              </a:schemeClr>
            </a:gs>
            <a:gs pos="100000">
              <a:schemeClr val="phClr">
                <a:tint val="90000"/>
                <a:satMod val="13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200000"/>
              </a:schemeClr>
            </a:gs>
            <a:gs pos="50000">
              <a:schemeClr val="phClr">
                <a:tint val="100000"/>
                <a:shade val="60000"/>
                <a:hueMod val="100000"/>
                <a:satMod val="180000"/>
              </a:schemeClr>
            </a:gs>
            <a:gs pos="100000">
              <a:schemeClr val="phClr">
                <a:tint val="100000"/>
                <a:shade val="90000"/>
                <a:hueMod val="100000"/>
                <a:satMod val="2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50600">
              <a:schemeClr val="phClr">
                <a:alpha val="40000"/>
              </a:schemeClr>
            </a:glow>
          </a:effectLst>
        </a:effectStyle>
        <a:effectStyle>
          <a:effectLst>
            <a:glow rad="101600">
              <a:schemeClr val="phClr">
                <a:alpha val="60000"/>
              </a:schemeClr>
            </a:glow>
          </a:effectLst>
          <a:scene3d>
            <a:camera prst="isometricLeftDown" fov="0">
              <a:rot lat="0" lon="0" rev="0"/>
            </a:camera>
            <a:lightRig rig="harsh" dir="tl">
              <a:rot lat="0" lon="0" rev="14280000"/>
            </a:lightRig>
          </a:scene3d>
          <a:sp3d prstMaterial="flat">
            <a:bevelT w="38100" h="50800" prst="softRound"/>
          </a:sp3d>
        </a:effectStyle>
        <a:effectStyle>
          <a:effectLst>
            <a:glow>
              <a:schemeClr val="phClr"/>
            </a:glow>
          </a:effectLst>
          <a:scene3d>
            <a:camera prst="isometricLeftDown">
              <a:rot lat="0" lon="0" rev="0"/>
            </a:camera>
            <a:lightRig rig="harsh" dir="tl">
              <a:rot lat="0" lon="0" rev="1428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hueMod val="100000"/>
                <a:satMod val="300000"/>
              </a:schemeClr>
            </a:gs>
            <a:gs pos="72000">
              <a:schemeClr val="phClr">
                <a:tint val="100000"/>
                <a:shade val="100000"/>
                <a:hueMod val="100000"/>
                <a:satMod val="100000"/>
              </a:schemeClr>
            </a:gs>
            <a:gs pos="81000">
              <a:schemeClr val="phClr">
                <a:tint val="98000"/>
                <a:shade val="100000"/>
                <a:hueMod val="100000"/>
                <a:satMod val="15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200000"/>
              </a:schemeClr>
            </a:gs>
          </a:gsLst>
          <a:lin ang="16200000" scaled="1"/>
        </a:gradFill>
        <a:blipFill>
          <a:blip r:embed="rId1">
            <a:duotone>
              <a:schemeClr val="phClr">
                <a:tint val="100000"/>
                <a:shade val="39000"/>
                <a:hueMod val="100000"/>
                <a:satMod val="150000"/>
              </a:schemeClr>
              <a:schemeClr val="phClr">
                <a:tint val="90000"/>
                <a:shade val="100000"/>
                <a:hueMod val="100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7">
      <vt:lpstr>Arial</vt:lpstr>
      <vt:lpstr>Calibri</vt:lpstr>
      <vt:lpstr>Cambria</vt:lpstr>
      <vt:lpstr>Wingdings 2</vt:lpstr>
      <vt:lpstr>Times New Roman</vt:lpstr>
      <vt:lpstr>宋体</vt:lpstr>
      <vt:lpstr>方正大黑简体</vt:lpstr>
      <vt:lpstr>Arial Black</vt:lpstr>
      <vt:lpstr>HY견고딕</vt:lpstr>
      <vt:lpstr>黑体</vt:lpstr>
      <vt:lpstr>微软简粗黑</vt:lpstr>
      <vt:lpstr>微软雅黑</vt:lpstr>
      <vt:lpstr>Wingdings</vt:lpstr>
      <vt:lpstr>Verdana</vt:lpstr>
      <vt:lpstr>Gulim</vt:lpstr>
      <vt:lpstr>Office Theme</vt:lpstr>
      <vt:lpstr>PowerPoint Presentation</vt:lpstr>
      <vt:lpstr>PowerPoint Presentation</vt:lpstr>
      <vt:lpstr>PowerPoint Presentation</vt:lpstr>
      <vt:lpstr>PowerPoint Presentation</vt:lpstr>
      <vt:lpstr>信息安全的三要素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2024-09-22T16:48:23.437</cp:lastPrinted>
  <dcterms:created xsi:type="dcterms:W3CDTF">2024-09-22T08:48:23Z</dcterms:created>
  <dcterms:modified xsi:type="dcterms:W3CDTF">2024-09-22T08:48:25Z</dcterms:modified>
</cp:coreProperties>
</file>