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80BC52-431B-4A1B-B3B7-559231D1E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920215-0D2C-46CF-B3B3-11E76E49E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5B366C-C75F-4B9F-859A-232E22EF2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ACF2B7-1AC5-429E-933C-C8B43D2B6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CB3EAB-390C-4CE7-BE5D-738BAC814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43B897-ADED-4D81-AD1E-60CB6C6ED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0B128B-985F-46DE-90B6-DA44597FA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AC6EFF-7863-4394-8E5F-01EC5487C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2FB1E6-3249-4D45-BE0B-C3F3F2F6E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562DF-595C-476B-A559-F52762B9D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AE0D5-C9FB-4E45-80E6-0257EFA8F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7706411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智慧农业整体解决方案的投资与融资机制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智慧农业市场现状及趋势分析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智慧农业整体解决方案介绍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投资策略与风险控制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融资渠道选择与优化组合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政府支持政策解读及利用建议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成功案例分享与经验借鉴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智慧农业市场现状及趋势分析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959" b="21959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随着技术进步和产业升级，智慧农业市场增长速度逐年加快，预计未来几年将保持高速增长。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智慧农业市场规模不断扩大，涉及领域包括智能农机装备、农业信息化、农业物联网等。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市场规模与增长速度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智慧农业正朝着数字化、智能化、精细化方向发展，涉及领域不断扩展，包括智能灌溉、智能温室、精准施肥等。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随着人口增长和食品安全问题日益严峻，智慧农业市场前景广阔，将成为未来农业发展的重要方向。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前景预测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行业发展趋势及前景预测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各国政府纷纷出台政策扶持智慧农业发展，包括财政补贴、税收优惠、贷款支持等。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产业链不断完善，包括上游的农业装备制造、中游的农业信息化和下游的农产品生产销售等。同时，跨界合作和产业融合成为智慧农业发展的重要趋势，涉及互联网、物联网、大数据、人工智能等多个领域的企业纷纷进军智慧农业市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产业布局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政策支持与产业布局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智慧农业整体解决方案介绍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智能化决策支持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通过大数据、云计算和人工智能等技术，为农业生产提供精准决策支持，包括作物生长模型、环境监控、病虫害预警等。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农业装备升级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引入先进的农业机械设备，如无人驾驶拖拉机、精准喷药机等，提高农业生产效率和质量。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农业物联网应用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构建农业物联网平台，实现农业生产环境的实时监测和数据采集，为农业生产提供科学依据。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农业信息化服务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提供农业信息化服务，包括农业技术咨询、市场信息、政策法规等，帮助农民更好地把握市场机遇和政策红利。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方案内容与特点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50029" y="159340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技术集成创新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1150029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整合大数据、云计算、人工智能等先进技术，形成具有自主知识产权的智慧农业技术体系。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793308" y="159340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793308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通过数据挖掘和分析，为农业生产提供个性化、精准化的决策支持，提高农业生产效益和资源利用效率。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50029" y="379014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农业装备智能化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50029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推动农业装备向自动化、智能化方向发展，降低农业生产成本，提高农业生产效率和质量。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793308" y="3790147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农业信息化服务创新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793308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提供全方位、一站式的农业信息化服务，满足农民多样化的信息需求，促进农业生产的科学化和现代化。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4898003" y="3416893"/>
            <a:ext cx="1166724" cy="1297311"/>
          </a:xfrm>
          <a:custGeom>
            <a:rect l="l" t="t" r="r" b="b"/>
            <a:pathLst>
              <a:path w="1521" h="1691">
                <a:moveTo>
                  <a:pt x="1521" y="934"/>
                </a:moveTo>
                <a:cubicBezTo>
                  <a:pt x="1419" y="934"/>
                  <a:pt x="1320" y="912"/>
                  <a:pt x="1226" y="873"/>
                </a:cubicBezTo>
                <a:cubicBezTo>
                  <a:pt x="1135" y="836"/>
                  <a:pt x="1054" y="781"/>
                  <a:pt x="983" y="712"/>
                </a:cubicBezTo>
                <a:cubicBezTo>
                  <a:pt x="915" y="641"/>
                  <a:pt x="859" y="561"/>
                  <a:pt x="820" y="470"/>
                </a:cubicBezTo>
                <a:cubicBezTo>
                  <a:pt x="781" y="376"/>
                  <a:pt x="761" y="276"/>
                  <a:pt x="761" y="174"/>
                </a:cubicBezTo>
                <a:cubicBezTo>
                  <a:pt x="554" y="174"/>
                  <a:pt x="403" y="174"/>
                  <a:pt x="294" y="174"/>
                </a:cubicBezTo>
                <a:cubicBezTo>
                  <a:pt x="193" y="0"/>
                  <a:pt x="193" y="0"/>
                  <a:pt x="193" y="0"/>
                </a:cubicBezTo>
                <a:cubicBezTo>
                  <a:pt x="93" y="174"/>
                  <a:pt x="93" y="174"/>
                  <a:pt x="93" y="174"/>
                </a:cubicBezTo>
                <a:cubicBezTo>
                  <a:pt x="0" y="174"/>
                  <a:pt x="0" y="174"/>
                  <a:pt x="0" y="174"/>
                </a:cubicBezTo>
                <a:cubicBezTo>
                  <a:pt x="0" y="1011"/>
                  <a:pt x="682" y="1692"/>
                  <a:pt x="1521" y="1692"/>
                </a:cubicBezTo>
                <a:cubicBezTo>
                  <a:pt x="1521" y="1661"/>
                  <a:pt x="1521" y="1631"/>
                  <a:pt x="1521" y="1602"/>
                </a:cubicBezTo>
                <a:cubicBezTo>
                  <a:pt x="1350" y="1503"/>
                  <a:pt x="1350" y="1503"/>
                  <a:pt x="1350" y="1503"/>
                </a:cubicBezTo>
                <a:cubicBezTo>
                  <a:pt x="1521" y="1404"/>
                  <a:pt x="1521" y="1404"/>
                  <a:pt x="1521" y="1404"/>
                </a:cubicBezTo>
                <a:cubicBezTo>
                  <a:pt x="1521" y="934"/>
                  <a:pt x="1521" y="934"/>
                  <a:pt x="1521" y="93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22179" y="3554921"/>
            <a:ext cx="1299452" cy="1164582"/>
          </a:xfrm>
          <a:custGeom>
            <a:rect l="l" t="t" r="r" b="b"/>
            <a:pathLst>
              <a:path w="1695" h="1518">
                <a:moveTo>
                  <a:pt x="1602" y="0"/>
                </a:moveTo>
                <a:cubicBezTo>
                  <a:pt x="1502" y="171"/>
                  <a:pt x="1502" y="171"/>
                  <a:pt x="1502" y="171"/>
                </a:cubicBezTo>
                <a:cubicBezTo>
                  <a:pt x="1402" y="0"/>
                  <a:pt x="1402" y="0"/>
                  <a:pt x="1402" y="0"/>
                </a:cubicBezTo>
                <a:cubicBezTo>
                  <a:pt x="934" y="0"/>
                  <a:pt x="934" y="0"/>
                  <a:pt x="934" y="0"/>
                </a:cubicBezTo>
                <a:cubicBezTo>
                  <a:pt x="934" y="102"/>
                  <a:pt x="915" y="202"/>
                  <a:pt x="875" y="296"/>
                </a:cubicBezTo>
                <a:cubicBezTo>
                  <a:pt x="836" y="387"/>
                  <a:pt x="781" y="467"/>
                  <a:pt x="712" y="538"/>
                </a:cubicBezTo>
                <a:cubicBezTo>
                  <a:pt x="643" y="607"/>
                  <a:pt x="560" y="662"/>
                  <a:pt x="469" y="699"/>
                </a:cubicBezTo>
                <a:cubicBezTo>
                  <a:pt x="377" y="738"/>
                  <a:pt x="276" y="760"/>
                  <a:pt x="174" y="760"/>
                </a:cubicBezTo>
                <a:cubicBezTo>
                  <a:pt x="174" y="968"/>
                  <a:pt x="174" y="1119"/>
                  <a:pt x="174" y="1228"/>
                </a:cubicBezTo>
                <a:cubicBezTo>
                  <a:pt x="0" y="1329"/>
                  <a:pt x="0" y="1329"/>
                  <a:pt x="0" y="1329"/>
                </a:cubicBezTo>
                <a:cubicBezTo>
                  <a:pt x="174" y="1430"/>
                  <a:pt x="174" y="1430"/>
                  <a:pt x="174" y="1430"/>
                </a:cubicBezTo>
                <a:cubicBezTo>
                  <a:pt x="174" y="1518"/>
                  <a:pt x="174" y="1518"/>
                  <a:pt x="174" y="1518"/>
                </a:cubicBezTo>
                <a:cubicBezTo>
                  <a:pt x="1013" y="1518"/>
                  <a:pt x="1695" y="837"/>
                  <a:pt x="1695" y="0"/>
                </a:cubicBezTo>
                <a:cubicBezTo>
                  <a:pt x="1662" y="0"/>
                  <a:pt x="1631" y="0"/>
                  <a:pt x="1602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03303" y="2297341"/>
            <a:ext cx="1299452" cy="1164582"/>
          </a:xfrm>
          <a:custGeom>
            <a:rect l="l" t="t" r="r" b="b"/>
            <a:pathLst>
              <a:path w="1695" h="1519">
                <a:moveTo>
                  <a:pt x="1695" y="188"/>
                </a:moveTo>
                <a:cubicBezTo>
                  <a:pt x="1521" y="87"/>
                  <a:pt x="1521" y="87"/>
                  <a:pt x="1521" y="87"/>
                </a:cubicBezTo>
                <a:cubicBezTo>
                  <a:pt x="1521" y="0"/>
                  <a:pt x="1521" y="0"/>
                  <a:pt x="1521" y="0"/>
                </a:cubicBezTo>
                <a:cubicBezTo>
                  <a:pt x="682" y="0"/>
                  <a:pt x="0" y="681"/>
                  <a:pt x="0" y="1519"/>
                </a:cubicBezTo>
                <a:cubicBezTo>
                  <a:pt x="33" y="1519"/>
                  <a:pt x="63" y="1519"/>
                  <a:pt x="93" y="1519"/>
                </a:cubicBezTo>
                <a:cubicBezTo>
                  <a:pt x="193" y="1345"/>
                  <a:pt x="193" y="1345"/>
                  <a:pt x="193" y="1345"/>
                </a:cubicBezTo>
                <a:cubicBezTo>
                  <a:pt x="294" y="1519"/>
                  <a:pt x="294" y="1519"/>
                  <a:pt x="294" y="1519"/>
                </a:cubicBezTo>
                <a:cubicBezTo>
                  <a:pt x="761" y="1519"/>
                  <a:pt x="761" y="1519"/>
                  <a:pt x="761" y="1519"/>
                </a:cubicBezTo>
                <a:cubicBezTo>
                  <a:pt x="761" y="1416"/>
                  <a:pt x="781" y="1316"/>
                  <a:pt x="820" y="1224"/>
                </a:cubicBezTo>
                <a:cubicBezTo>
                  <a:pt x="859" y="1133"/>
                  <a:pt x="915" y="1051"/>
                  <a:pt x="983" y="982"/>
                </a:cubicBezTo>
                <a:cubicBezTo>
                  <a:pt x="1054" y="911"/>
                  <a:pt x="1135" y="856"/>
                  <a:pt x="1226" y="819"/>
                </a:cubicBezTo>
                <a:cubicBezTo>
                  <a:pt x="1320" y="779"/>
                  <a:pt x="1419" y="760"/>
                  <a:pt x="1521" y="760"/>
                </a:cubicBezTo>
                <a:cubicBezTo>
                  <a:pt x="1521" y="551"/>
                  <a:pt x="1521" y="399"/>
                  <a:pt x="1521" y="290"/>
                </a:cubicBezTo>
                <a:lnTo>
                  <a:pt x="1695" y="1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60206" y="2302641"/>
            <a:ext cx="1166724" cy="1297311"/>
          </a:xfrm>
          <a:custGeom>
            <a:rect l="l" t="t" r="r" b="b"/>
            <a:pathLst>
              <a:path w="1521" h="1690">
                <a:moveTo>
                  <a:pt x="1428" y="1519"/>
                </a:moveTo>
                <a:cubicBezTo>
                  <a:pt x="1521" y="1519"/>
                  <a:pt x="1521" y="1519"/>
                  <a:pt x="1521" y="1519"/>
                </a:cubicBezTo>
                <a:cubicBezTo>
                  <a:pt x="1521" y="681"/>
                  <a:pt x="839" y="0"/>
                  <a:pt x="0" y="0"/>
                </a:cubicBezTo>
                <a:cubicBezTo>
                  <a:pt x="0" y="31"/>
                  <a:pt x="0" y="60"/>
                  <a:pt x="0" y="88"/>
                </a:cubicBezTo>
                <a:cubicBezTo>
                  <a:pt x="171" y="188"/>
                  <a:pt x="171" y="188"/>
                  <a:pt x="171" y="188"/>
                </a:cubicBezTo>
                <a:cubicBezTo>
                  <a:pt x="0" y="288"/>
                  <a:pt x="0" y="288"/>
                  <a:pt x="0" y="288"/>
                </a:cubicBezTo>
                <a:cubicBezTo>
                  <a:pt x="0" y="760"/>
                  <a:pt x="0" y="760"/>
                  <a:pt x="0" y="760"/>
                </a:cubicBezTo>
                <a:cubicBezTo>
                  <a:pt x="102" y="760"/>
                  <a:pt x="203" y="779"/>
                  <a:pt x="295" y="819"/>
                </a:cubicBezTo>
                <a:cubicBezTo>
                  <a:pt x="386" y="856"/>
                  <a:pt x="469" y="911"/>
                  <a:pt x="538" y="982"/>
                </a:cubicBezTo>
                <a:cubicBezTo>
                  <a:pt x="607" y="1051"/>
                  <a:pt x="662" y="1133"/>
                  <a:pt x="701" y="1224"/>
                </a:cubicBezTo>
                <a:cubicBezTo>
                  <a:pt x="741" y="1316"/>
                  <a:pt x="760" y="1416"/>
                  <a:pt x="760" y="1519"/>
                </a:cubicBezTo>
                <a:cubicBezTo>
                  <a:pt x="968" y="1519"/>
                  <a:pt x="1118" y="1519"/>
                  <a:pt x="1228" y="1519"/>
                </a:cubicBezTo>
                <a:cubicBezTo>
                  <a:pt x="1328" y="1690"/>
                  <a:pt x="1328" y="1690"/>
                  <a:pt x="1328" y="1690"/>
                </a:cubicBezTo>
                <a:lnTo>
                  <a:pt x="1428" y="1519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9849" y="2677031"/>
            <a:ext cx="345497" cy="338535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7521" y="2713607"/>
            <a:ext cx="321283" cy="31481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3001" y="3983451"/>
            <a:ext cx="353163" cy="346047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8769" y="3983451"/>
            <a:ext cx="353163" cy="346047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技术创新与核心竞争力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271" b="3271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明确智慧农业整体解决方案的实施目标、步骤和时间表，确保方案的顺利推进。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制定详细实施方案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加强技术研发和人才培养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建立合作机制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定期评估与调整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加大技术研发力度，培养一支高素质的智慧农业技术研发和运营管理团队。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与农业部门、科研机构、高校等建立紧密的合作关系，共同推进智慧农业的发展。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定期对智慧农业整体解决方案的实施效果进行评估，根据评估结果及时调整方案内容和实施策略。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实施方案及效果评估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投资策略与风险控制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630" b="1630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长期投资目标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致力于推动农业现代化，提升农业生产效率及农产品质量，实现农业可持续发展。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投资原则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注重技术创新与模式创新，关注政策导向与市场需求，坚持风险可控、回报可期。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投资目标与原则设定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项目筛选及评估方法论述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项目筛选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重点关注具有自主知识产权、技术先进、市场前景广阔、团队实力雄厚的智慧农业项目。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项目评估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采用定量与定性相结合的方法，对项目的技术创新性、市场潜力、盈利模式、团队能力等进行全面评估。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https://d.book118.com/998077064113006030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2024-09-07T07:09:15.793</cp:lastPrinted>
  <dcterms:created xsi:type="dcterms:W3CDTF">2024-09-06T23:09:15Z</dcterms:created>
  <dcterms:modified xsi:type="dcterms:W3CDTF">2024-09-06T23:09:17Z</dcterms:modified>
</cp:coreProperties>
</file>