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8DF23-009E-4729-9ABB-FC1773C9C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176C1-7097-448D-95F7-4DFCE6C7C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00564-313D-4F5D-8F3B-3387A8F19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1CEC3-2D23-475D-B2C5-21311A328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F90E6F-6CE9-4C75-BEA9-357B0D0F6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4DCA60-6567-4CCF-AD50-73E05F934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175BFC-40DE-4904-9423-3F92EBE19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1D159-B590-4631-9BF2-809B1A101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E27C0-C760-404A-9A2F-100917C63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AC21C-FDC6-4EC1-8025-F52B9FDCE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5EC3D-B889-42F0-9639-4C02EB4F2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7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Text Placeholder 2"/>
          <p:cNvSpPr>
            <a:spLocks noGrp="1" noChangeArrowheads="1"/>
          </p:cNvSpPr>
          <p:nvPr>
            <p:ph type="subTitle" idx="1"/>
          </p:nvPr>
        </p:nvSpPr>
        <p:spPr>
          <a:xfrm>
            <a:off x="2032000" y="3187700"/>
            <a:ext cx="7941733" cy="469900"/>
          </a:xfrm>
        </p:spPr>
        <p:txBody>
          <a:bodyPr/>
          <a:lstStyle>
            <a:lvl1pPr marL="0" indent="0" algn="ctr">
              <a:buFont typeface="Webdings" panose="05030102010509060703" pitchFamily="18" charset="2"/>
              <a:buNone/>
              <a:defRPr sz="1600">
                <a:solidFill>
                  <a:srgbClr val="6C6F72"/>
                </a:solidFill>
              </a:defRPr>
            </a:lvl1pPr>
          </a:lstStyle>
          <a:p>
            <a:pPr lvl="0"/>
            <a:r>
              <a:rPr lang="zh-CN" altLang="en-US" noProof="0"/>
              <a:t>单击此处编辑母版副标题样式</a:t>
            </a:r>
            <a:endParaRPr lang="zh-CN" noProof="0"/>
          </a:p>
        </p:txBody>
      </p:sp>
      <p:sp>
        <p:nvSpPr>
          <p:cNvPr id="3079" name="Title Placeholder 1"/>
          <p:cNvSpPr>
            <a:spLocks noGrp="1" noChangeArrowheads="1"/>
          </p:cNvSpPr>
          <p:nvPr>
            <p:ph type="ctrTitle"/>
          </p:nvPr>
        </p:nvSpPr>
        <p:spPr>
          <a:xfrm>
            <a:off x="2032000" y="2130426"/>
            <a:ext cx="7924800" cy="835025"/>
          </a:xfrm>
        </p:spPr>
        <p:txBody>
          <a:bodyPr/>
          <a:lstStyle>
            <a:lvl1pPr algn="ctr">
              <a:defRPr sz="36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lvl="0"/>
            <a:r>
              <a:rPr lang="zh-CN" altLang="en-US" noProof="0"/>
              <a:t>单击此处编辑母版标题样式</a:t>
            </a:r>
            <a:endParaRPr lang="zh-CN" noProof="0"/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DC83AD0-E576-4298-B824-B827002D935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E6C13C0C-565D-44AA-89B4-3B9D69026D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二级</a:t>
            </a:r>
            <a:endParaRPr lang="zh-CN" altLang="en-US" noProof="1"/>
          </a:p>
          <a:p>
            <a:pPr lvl="2"/>
            <a:r>
              <a:rPr lang="zh-CN" altLang="en-US" noProof="1"/>
              <a:t>三级</a:t>
            </a:r>
            <a:endParaRPr lang="zh-CN" altLang="en-US" noProof="1"/>
          </a:p>
          <a:p>
            <a:pPr lvl="3"/>
            <a:r>
              <a:rPr lang="zh-CN" altLang="en-US" noProof="1"/>
              <a:t>四级</a:t>
            </a:r>
            <a:endParaRPr lang="zh-CN" altLang="en-US" noProof="1"/>
          </a:p>
          <a:p>
            <a:pPr lvl="4"/>
            <a:r>
              <a:rPr lang="zh-CN" altLang="en-US" noProof="1"/>
              <a:t>五级</a:t>
            </a:r>
            <a:endParaRPr lang="zh-CN" altLang="en-US" noProof="1"/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83AD0-E576-4298-B824-B827002D935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C13C0C-565D-44AA-89B4-3B9D69026D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83AD0-E576-4298-B824-B827002D935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C13C0C-565D-44AA-89B4-3B9D69026D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1" y="1463676"/>
            <a:ext cx="5331884" cy="48926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二级</a:t>
            </a:r>
            <a:endParaRPr lang="zh-CN" altLang="en-US" noProof="1"/>
          </a:p>
          <a:p>
            <a:pPr lvl="2"/>
            <a:r>
              <a:rPr lang="zh-CN" altLang="en-US" noProof="1"/>
              <a:t>三级</a:t>
            </a:r>
            <a:endParaRPr lang="zh-CN" altLang="en-US" noProof="1"/>
          </a:p>
          <a:p>
            <a:pPr lvl="3"/>
            <a:r>
              <a:rPr lang="zh-CN" altLang="en-US" noProof="1"/>
              <a:t>四级</a:t>
            </a:r>
            <a:endParaRPr lang="zh-CN" altLang="en-US" noProof="1"/>
          </a:p>
          <a:p>
            <a:pPr lvl="4"/>
            <a:r>
              <a:rPr lang="zh-CN" altLang="en-US" noProof="1"/>
              <a:t>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20884" y="1463676"/>
            <a:ext cx="5331883" cy="48926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二级</a:t>
            </a:r>
            <a:endParaRPr lang="zh-CN" altLang="en-US" noProof="1"/>
          </a:p>
          <a:p>
            <a:pPr lvl="2"/>
            <a:r>
              <a:rPr lang="zh-CN" altLang="en-US" noProof="1"/>
              <a:t>三级</a:t>
            </a:r>
            <a:endParaRPr lang="zh-CN" altLang="en-US" noProof="1"/>
          </a:p>
          <a:p>
            <a:pPr lvl="3"/>
            <a:r>
              <a:rPr lang="zh-CN" altLang="en-US" noProof="1"/>
              <a:t>四级</a:t>
            </a:r>
            <a:endParaRPr lang="zh-CN" altLang="en-US" noProof="1"/>
          </a:p>
          <a:p>
            <a:pPr lvl="4"/>
            <a:r>
              <a:rPr lang="zh-CN" altLang="en-US" noProof="1"/>
              <a:t>五级</a:t>
            </a:r>
            <a:endParaRPr lang="zh-CN" altLang="en-US" noProof="1"/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83AD0-E576-4298-B824-B827002D935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C13C0C-565D-44AA-89B4-3B9D69026D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二级</a:t>
            </a:r>
            <a:endParaRPr lang="zh-CN" altLang="en-US" noProof="1"/>
          </a:p>
          <a:p>
            <a:pPr lvl="2"/>
            <a:r>
              <a:rPr lang="zh-CN" altLang="en-US" noProof="1"/>
              <a:t>三级</a:t>
            </a:r>
            <a:endParaRPr lang="zh-CN" altLang="en-US" noProof="1"/>
          </a:p>
          <a:p>
            <a:pPr lvl="3"/>
            <a:r>
              <a:rPr lang="zh-CN" altLang="en-US" noProof="1"/>
              <a:t>四级</a:t>
            </a:r>
            <a:endParaRPr lang="zh-CN" altLang="en-US" noProof="1"/>
          </a:p>
          <a:p>
            <a:pPr lvl="4"/>
            <a:r>
              <a:rPr lang="zh-CN" altLang="en-US" noProof="1"/>
              <a:t>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二级</a:t>
            </a:r>
            <a:endParaRPr lang="zh-CN" altLang="en-US" noProof="1"/>
          </a:p>
          <a:p>
            <a:pPr lvl="2"/>
            <a:r>
              <a:rPr lang="zh-CN" altLang="en-US" noProof="1"/>
              <a:t>三级</a:t>
            </a:r>
            <a:endParaRPr lang="zh-CN" altLang="en-US" noProof="1"/>
          </a:p>
          <a:p>
            <a:pPr lvl="3"/>
            <a:r>
              <a:rPr lang="zh-CN" altLang="en-US" noProof="1"/>
              <a:t>四级</a:t>
            </a:r>
            <a:endParaRPr lang="zh-CN" altLang="en-US" noProof="1"/>
          </a:p>
          <a:p>
            <a:pPr lvl="4"/>
            <a:r>
              <a:rPr lang="zh-CN" altLang="en-US" noProof="1"/>
              <a:t>五级</a:t>
            </a:r>
            <a:endParaRPr lang="zh-CN" altLang="en-US" noProof="1"/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83AD0-E576-4298-B824-B827002D935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9" name="Slide Number Placeholder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C13C0C-565D-44AA-89B4-3B9D69026D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83AD0-E576-4298-B824-B827002D935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C13C0C-565D-44AA-89B4-3B9D69026D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83AD0-E576-4298-B824-B827002D935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C13C0C-565D-44AA-89B4-3B9D69026D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二级</a:t>
            </a:r>
            <a:endParaRPr lang="zh-CN" altLang="en-US" noProof="1"/>
          </a:p>
          <a:p>
            <a:pPr lvl="2"/>
            <a:r>
              <a:rPr lang="zh-CN" altLang="en-US" noProof="1"/>
              <a:t>三级</a:t>
            </a:r>
            <a:endParaRPr lang="zh-CN" altLang="en-US" noProof="1"/>
          </a:p>
          <a:p>
            <a:pPr lvl="3"/>
            <a:r>
              <a:rPr lang="zh-CN" altLang="en-US" noProof="1"/>
              <a:t>四级</a:t>
            </a:r>
            <a:endParaRPr lang="zh-CN" altLang="en-US" noProof="1"/>
          </a:p>
          <a:p>
            <a:pPr lvl="4"/>
            <a:r>
              <a:rPr lang="zh-CN" altLang="en-US" noProof="1"/>
              <a:t>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83AD0-E576-4298-B824-B827002D935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C13C0C-565D-44AA-89B4-3B9D69026D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83AD0-E576-4298-B824-B827002D935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C13C0C-565D-44AA-89B4-3B9D69026D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二级</a:t>
            </a:r>
            <a:endParaRPr lang="zh-CN" altLang="en-US" noProof="1"/>
          </a:p>
          <a:p>
            <a:pPr lvl="2"/>
            <a:r>
              <a:rPr lang="zh-CN" altLang="en-US" noProof="1"/>
              <a:t>三级</a:t>
            </a:r>
            <a:endParaRPr lang="zh-CN" altLang="en-US" noProof="1"/>
          </a:p>
          <a:p>
            <a:pPr lvl="3"/>
            <a:r>
              <a:rPr lang="zh-CN" altLang="en-US" noProof="1"/>
              <a:t>四级</a:t>
            </a:r>
            <a:endParaRPr lang="zh-CN" altLang="en-US" noProof="1"/>
          </a:p>
          <a:p>
            <a:pPr lvl="4"/>
            <a:r>
              <a:rPr lang="zh-CN" altLang="en-US" noProof="1"/>
              <a:t>五级</a:t>
            </a:r>
            <a:endParaRPr lang="zh-CN" altLang="en-US" noProof="1"/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83AD0-E576-4298-B824-B827002D935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C13C0C-565D-44AA-89B4-3B9D69026D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7084" y="236538"/>
            <a:ext cx="2715683" cy="6119812"/>
          </a:xfr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1" y="236538"/>
            <a:ext cx="7948084" cy="6119812"/>
          </a:xfr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二级</a:t>
            </a:r>
            <a:endParaRPr lang="zh-CN" altLang="en-US" noProof="1"/>
          </a:p>
          <a:p>
            <a:pPr lvl="2"/>
            <a:r>
              <a:rPr lang="zh-CN" altLang="en-US" noProof="1"/>
              <a:t>三级</a:t>
            </a:r>
            <a:endParaRPr lang="zh-CN" altLang="en-US" noProof="1"/>
          </a:p>
          <a:p>
            <a:pPr lvl="3"/>
            <a:r>
              <a:rPr lang="zh-CN" altLang="en-US" noProof="1"/>
              <a:t>四级</a:t>
            </a:r>
            <a:endParaRPr lang="zh-CN" altLang="en-US" noProof="1"/>
          </a:p>
          <a:p>
            <a:pPr lvl="4"/>
            <a:r>
              <a:rPr lang="zh-CN" altLang="en-US" noProof="1"/>
              <a:t>五级</a:t>
            </a:r>
            <a:endParaRPr lang="zh-CN" altLang="en-US" noProof="1"/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83AD0-E576-4298-B824-B827002D935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C13C0C-565D-44AA-89B4-3B9D69026D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图片 9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rgbClr val="A6A6A6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DC83AD0-E576-4298-B824-B827002D935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2052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038600" y="6356351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rgbClr val="A6A6A6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3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6106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rgbClr val="A6A6A6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6C13C0C-565D-44AA-89B4-3B9D69026D2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054" name="Text Placeholder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1" y="1463676"/>
            <a:ext cx="10866967" cy="489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</p:txBody>
      </p:sp>
      <p:sp>
        <p:nvSpPr>
          <p:cNvPr id="2055" name="Title Placeholder 1"/>
          <p:cNvSpPr>
            <a:spLocks noGrp="1" noChangeArrowheads="1"/>
          </p:cNvSpPr>
          <p:nvPr>
            <p:ph type="title"/>
          </p:nvPr>
        </p:nvSpPr>
        <p:spPr bwMode="auto">
          <a:xfrm>
            <a:off x="685801" y="236539"/>
            <a:ext cx="10866967" cy="68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rgbClr val="597F24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rgbClr val="597F24"/>
          </a:solidFill>
          <a:latin typeface="Britannic Bold" panose="020b090306070302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rgbClr val="597F24"/>
          </a:solidFill>
          <a:latin typeface="Britannic Bold" panose="020b090306070302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rgbClr val="597F24"/>
          </a:solidFill>
          <a:latin typeface="Britannic Bold" panose="020b090306070302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rgbClr val="597F24"/>
          </a:solidFill>
          <a:latin typeface="Britannic Bold" panose="020b0903060703020204" pitchFamily="34" charset="0"/>
          <a:ea typeface="微软雅黑" panose="020b0503020204020204" pitchFamily="34" charset="-122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rgbClr val="597F24"/>
          </a:solidFill>
          <a:latin typeface="Britannic Bold" panose="020b0903060703020204" pitchFamily="34" charset="0"/>
          <a:ea typeface="微软雅黑" panose="020b0503020204020204" pitchFamily="34" charset="-122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rgbClr val="597F24"/>
          </a:solidFill>
          <a:latin typeface="Britannic Bold" panose="020b0903060703020204" pitchFamily="34" charset="0"/>
          <a:ea typeface="微软雅黑" panose="020b0503020204020204" pitchFamily="34" charset="-122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rgbClr val="597F24"/>
          </a:solidFill>
          <a:latin typeface="Britannic Bold" panose="020b0903060703020204" pitchFamily="34" charset="0"/>
          <a:ea typeface="微软雅黑" panose="020b0503020204020204" pitchFamily="34" charset="-122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rgbClr val="597F24"/>
          </a:solidFill>
          <a:latin typeface="Britannic Bold" panose="020b0903060703020204" pitchFamily="34" charset="0"/>
          <a:ea typeface="微软雅黑" panose="020b0503020204020204" pitchFamily="34" charset="-122"/>
        </a:defRPr>
      </a:lvl9pPr>
    </p:titleStyle>
    <p:bodyStyle>
      <a:lvl1pPr marL="444500" indent="-444500" algn="l" rtl="0" eaLnBrk="1" fontAlgn="base" hangingPunct="1">
        <a:lnSpc>
          <a:spcPct val="90000"/>
        </a:lnSpc>
        <a:spcBef>
          <a:spcPts val="1800"/>
        </a:spcBef>
        <a:spcAft>
          <a:spcPct val="0"/>
        </a:spcAft>
        <a:buSzTx/>
        <a:buFont typeface="Webdings" panose="05030102010509060703" pitchFamily="18" charset="2"/>
        <a:buChar char=""/>
        <a:defRPr sz="2000">
          <a:solidFill>
            <a:srgbClr val="597F24"/>
          </a:solidFill>
          <a:latin typeface="+mn-lt"/>
          <a:ea typeface="+mn-ea"/>
          <a:cs typeface="+mn-cs"/>
        </a:defRPr>
      </a:lvl1pPr>
      <a:lvl2pPr marL="444500" indent="-357505" algn="l" rtl="0" eaLnBrk="1" fontAlgn="base" hangingPunct="1">
        <a:lnSpc>
          <a:spcPct val="120000"/>
        </a:lnSpc>
        <a:spcBef>
          <a:spcPct val="0"/>
        </a:spcBef>
        <a:spcAft>
          <a:spcPct val="0"/>
        </a:spcAft>
        <a:buFont typeface="Calibri" panose="020f0502020204030204" pitchFamily="34" charset="0"/>
        <a:buChar char=" "/>
        <a:defRPr sz="16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Calibri" panose="020f0502020204030204" pitchFamily="34" charset="0"/>
        <a:buChar char="•"/>
        <a:defRPr sz="2000">
          <a:solidFill>
            <a:srgbClr val="7F7F7F"/>
          </a:solidFill>
          <a:latin typeface="+mn-lt"/>
          <a:ea typeface="+mn-ea"/>
        </a:defRPr>
      </a:lvl3pPr>
      <a:lvl4pPr marL="16002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Calibri" panose="020f0502020204030204" pitchFamily="34" charset="0"/>
        <a:buChar char="•"/>
        <a:defRPr sz="2000">
          <a:solidFill>
            <a:srgbClr val="7F7F7F"/>
          </a:solidFill>
          <a:latin typeface="+mn-lt"/>
          <a:ea typeface="+mn-ea"/>
        </a:defRPr>
      </a:lvl4pPr>
      <a:lvl5pPr marL="20574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Calibri" panose="020f0502020204030204" pitchFamily="34" charset="0"/>
        <a:buChar char="•"/>
        <a:defRPr sz="2000">
          <a:solidFill>
            <a:srgbClr val="7F7F7F"/>
          </a:solidFill>
          <a:latin typeface="+mn-lt"/>
          <a:ea typeface="+mn-ea"/>
        </a:defRPr>
      </a:lvl5pPr>
      <a:lvl6pPr marL="25146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Calibri" panose="020f0502020204030204" pitchFamily="34" charset="0"/>
        <a:buChar char="•"/>
        <a:defRPr>
          <a:solidFill>
            <a:srgbClr val="7F7F7F"/>
          </a:solidFill>
          <a:latin typeface="+mn-lt"/>
          <a:ea typeface="+mn-ea"/>
        </a:defRPr>
      </a:lvl6pPr>
      <a:lvl7pPr marL="29718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Calibri" panose="020f0502020204030204" pitchFamily="34" charset="0"/>
        <a:buChar char="•"/>
        <a:defRPr>
          <a:solidFill>
            <a:srgbClr val="7F7F7F"/>
          </a:solidFill>
          <a:latin typeface="+mn-lt"/>
          <a:ea typeface="+mn-ea"/>
        </a:defRPr>
      </a:lvl7pPr>
      <a:lvl8pPr marL="34290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Calibri" panose="020f0502020204030204" pitchFamily="34" charset="0"/>
        <a:buChar char="•"/>
        <a:defRPr>
          <a:solidFill>
            <a:srgbClr val="7F7F7F"/>
          </a:solidFill>
          <a:latin typeface="+mn-lt"/>
          <a:ea typeface="+mn-ea"/>
        </a:defRPr>
      </a:lvl8pPr>
      <a:lvl9pPr marL="38862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Calibri" panose="020f0502020204030204" pitchFamily="34" charset="0"/>
        <a:buChar char="•"/>
        <a:defRPr>
          <a:solidFill>
            <a:srgbClr val="7F7F7F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.xml" TargetMode="Internal" /><Relationship Id="rId3" Type="http://schemas.openxmlformats.org/officeDocument/2006/relationships/image" Target="../media/image3.png" /><Relationship Id="rId4" Type="http://schemas.openxmlformats.org/officeDocument/2006/relationships/image" Target="../media/image4.em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1.xml" TargetMode="Internal" /><Relationship Id="rId3" Type="http://schemas.openxmlformats.org/officeDocument/2006/relationships/tags" Target="../tags/tag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2.xml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2.xml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2.xml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slide" Target="slide1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slide" Target="slide9.xml" TargetMode="In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slide" Target="slide9.xml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9.xml" TargetMode="In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9.xml" TargetMode="Interna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0402613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  <a:defRPr/>
            </a:pPr>
            <a:r>
              <a:rPr lang="zh-CN" altLang="en-US" sz="6600" b="1">
                <a:latin typeface="+mj-ea"/>
                <a:ea typeface="+mj-ea"/>
              </a:rPr>
              <a:t>立体图形与平面图形</a:t>
            </a:r>
            <a:br>
              <a:rPr lang="zh-CN" altLang="en-US" sz="6000" b="1">
                <a:latin typeface="+mj-ea"/>
                <a:ea typeface="+mj-ea"/>
              </a:rPr>
            </a:br>
            <a:r>
              <a:rPr lang="zh-CN" altLang="en-US" sz="5400" b="1">
                <a:latin typeface="+mj-ea"/>
                <a:ea typeface="+mj-ea"/>
              </a:rPr>
              <a:t>（说课稿）</a:t>
            </a:r>
            <a:endParaRPr lang="zh-CN" altLang="en-US" sz="54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任意多边形 17"/>
          <p:cNvSpPr>
            <a:spLocks noChangeArrowheads="1"/>
          </p:cNvSpPr>
          <p:nvPr/>
        </p:nvSpPr>
        <p:spPr bwMode="auto">
          <a:xfrm>
            <a:off x="1463676" y="-88900"/>
            <a:ext cx="5426075" cy="6861175"/>
          </a:xfrm>
          <a:custGeom>
            <a:gdLst>
              <a:gd name="T0" fmla="*/ 0 w 5437991"/>
              <a:gd name="T1" fmla="*/ 0 h 6858000"/>
              <a:gd name="T2" fmla="*/ 5437991 w 5437991"/>
              <a:gd name="T3" fmla="*/ 0 h 6858000"/>
              <a:gd name="T4" fmla="*/ 1633127 w 5437991"/>
              <a:gd name="T5" fmla="*/ 6858000 h 6858000"/>
              <a:gd name="T6" fmla="*/ 0 w 5437991"/>
              <a:gd name="T7" fmla="*/ 6858000 h 6858000"/>
              <a:gd name="T8" fmla="*/ 0 w 5437991"/>
              <a:gd name="T9" fmla="*/ 0 h 68580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437991"/>
              <a:gd name="T16" fmla="*/ 0 h 6858000"/>
              <a:gd name="T17" fmla="*/ 5437991 w 5437991"/>
              <a:gd name="T18" fmla="*/ 6858000 h 6858000"/>
            </a:gdLst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437991" h="6858000">
                <a:moveTo>
                  <a:pt x="0" y="0"/>
                </a:moveTo>
                <a:lnTo>
                  <a:pt x="5437991" y="0"/>
                </a:lnTo>
                <a:lnTo>
                  <a:pt x="1633127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2017714" y="349251"/>
            <a:ext cx="2105025" cy="4664075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6000" b="1">
                <a:latin typeface="+mj-ea"/>
                <a:ea typeface="+mj-ea"/>
              </a:rPr>
              <a:t>立体</a:t>
            </a:r>
            <a:endParaRPr lang="zh-CN" altLang="en-US" sz="6000" b="1">
              <a:latin typeface="+mj-ea"/>
              <a:ea typeface="+mj-ea"/>
            </a:endParaRPr>
          </a:p>
          <a:p>
            <a:pPr eaLnBrk="1" hangingPunct="1">
              <a:defRPr/>
            </a:pPr>
            <a:r>
              <a:rPr lang="zh-CN" altLang="en-US" sz="6000" b="1">
                <a:latin typeface="+mj-ea"/>
                <a:ea typeface="+mj-ea"/>
              </a:rPr>
              <a:t>图形</a:t>
            </a:r>
            <a:endParaRPr lang="zh-CN" altLang="en-US" sz="6000" b="1">
              <a:latin typeface="+mj-ea"/>
              <a:ea typeface="+mj-ea"/>
            </a:endParaRPr>
          </a:p>
          <a:p>
            <a:pPr eaLnBrk="1" hangingPunct="1">
              <a:defRPr/>
            </a:pPr>
            <a:r>
              <a:rPr lang="zh-CN" altLang="en-US" sz="6000" b="1">
                <a:latin typeface="+mj-ea"/>
                <a:ea typeface="+mj-ea"/>
              </a:rPr>
              <a:t> 与</a:t>
            </a:r>
            <a:endParaRPr lang="zh-CN" altLang="en-US" sz="6000" b="1">
              <a:latin typeface="+mj-ea"/>
              <a:ea typeface="+mj-ea"/>
            </a:endParaRPr>
          </a:p>
          <a:p>
            <a:pPr eaLnBrk="1" hangingPunct="1">
              <a:defRPr/>
            </a:pPr>
            <a:r>
              <a:rPr lang="zh-CN" altLang="en-US" sz="6000" b="1">
                <a:latin typeface="+mj-ea"/>
                <a:ea typeface="+mj-ea"/>
              </a:rPr>
              <a:t>平面</a:t>
            </a:r>
            <a:endParaRPr lang="zh-CN" altLang="en-US" sz="6000" b="1">
              <a:latin typeface="+mj-ea"/>
              <a:ea typeface="+mj-ea"/>
            </a:endParaRPr>
          </a:p>
          <a:p>
            <a:pPr eaLnBrk="1" hangingPunct="1">
              <a:defRPr/>
            </a:pPr>
            <a:r>
              <a:rPr lang="zh-CN" altLang="en-US" sz="6000" b="1">
                <a:latin typeface="+mj-ea"/>
                <a:ea typeface="+mj-ea"/>
              </a:rPr>
              <a:t>图形</a:t>
            </a:r>
            <a:endParaRPr lang="zh-CN" altLang="en-US" sz="6000" b="1">
              <a:latin typeface="+mj-ea"/>
              <a:ea typeface="+mj-ea"/>
            </a:endParaRPr>
          </a:p>
        </p:txBody>
      </p:sp>
      <p:sp>
        <p:nvSpPr>
          <p:cNvPr id="6148" name="AutoShape 4">
            <a:hlinkClick r:id="rId2" action="ppaction://hlinksldjump?num=1"/>
          </p:cNvPr>
          <p:cNvSpPr>
            <a:spLocks noChangeArrowheads="1"/>
          </p:cNvSpPr>
          <p:nvPr/>
        </p:nvSpPr>
        <p:spPr bwMode="auto">
          <a:xfrm>
            <a:off x="5961063" y="871539"/>
            <a:ext cx="3714750" cy="803275"/>
          </a:xfrm>
          <a:prstGeom prst="flowChartAlternateProcess">
            <a:avLst/>
          </a:prstGeom>
          <a:solidFill>
            <a:schemeClr val="bg1"/>
          </a:solidFill>
          <a:ln w="41275">
            <a:solidFill>
              <a:srgbClr val="53C0EB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grpSp>
        <p:nvGrpSpPr>
          <p:cNvPr id="2" name="Group 5"/>
          <p:cNvGrpSpPr/>
          <p:nvPr/>
        </p:nvGrpSpPr>
        <p:grpSpPr>
          <a:xfrm>
            <a:off x="5961063" y="871539"/>
            <a:ext cx="3714750" cy="803275"/>
            <a:chExt cx="3714776" cy="803275"/>
          </a:xfrm>
        </p:grpSpPr>
        <p:sp>
          <p:nvSpPr>
            <p:cNvPr id="6183" name="AutoShape 3"/>
            <p:cNvSpPr>
              <a:spLocks noChangeArrowheads="1"/>
            </p:cNvSpPr>
            <p:nvPr/>
          </p:nvSpPr>
          <p:spPr bwMode="auto">
            <a:xfrm>
              <a:off x="312764" y="66674"/>
              <a:ext cx="3402012" cy="723891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FF"/>
                </a:gs>
                <a:gs pos="100000">
                  <a:srgbClr val="808080"/>
                </a:gs>
              </a:gsLst>
              <a:lin ang="18900000" scaled="1"/>
            </a:gradFill>
            <a:ln w="9525">
              <a:solidFill>
                <a:schemeClr val="bg2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b="1" i="1">
                <a:sym typeface="Arial" pitchFamily="34" charset="0"/>
              </a:endParaRPr>
            </a:p>
          </p:txBody>
        </p:sp>
        <p:sp>
          <p:nvSpPr>
            <p:cNvPr id="5160" name="Rectangle 4"/>
            <p:cNvSpPr>
              <a:spLocks noChangeArrowheads="1"/>
            </p:cNvSpPr>
            <p:nvPr/>
          </p:nvSpPr>
          <p:spPr bwMode="auto">
            <a:xfrm>
              <a:off x="234952" y="109537"/>
              <a:ext cx="3336948" cy="569913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r>
                <a:rPr lang="zh-CN" altLang="en-US" sz="3600" b="1">
                  <a:latin typeface="+mn-ea"/>
                  <a:sym typeface="Arial" pitchFamily="34" charset="0"/>
                </a:rPr>
                <a:t>说教材</a:t>
              </a:r>
              <a:endParaRPr lang="zh-CN" altLang="en-US" sz="3600" b="1">
                <a:latin typeface="+mn-ea"/>
                <a:sym typeface="Arial" pitchFamily="34" charset="0"/>
              </a:endParaRPr>
            </a:p>
          </p:txBody>
        </p:sp>
        <p:grpSp>
          <p:nvGrpSpPr>
            <p:cNvPr id="6185" name="Group 8"/>
            <p:cNvGrpSpPr/>
            <p:nvPr/>
          </p:nvGrpSpPr>
          <p:grpSpPr>
            <a:xfrm>
              <a:off x="0" y="0"/>
              <a:ext cx="825500" cy="803275"/>
              <a:chExt cx="384" cy="375"/>
            </a:xfrm>
          </p:grpSpPr>
          <p:grpSp>
            <p:nvGrpSpPr>
              <p:cNvPr id="6186" name="Group 9"/>
              <p:cNvGrpSpPr/>
              <p:nvPr/>
            </p:nvGrpSpPr>
            <p:grpSpPr>
              <a:xfrm>
                <a:off x="0" y="0"/>
                <a:ext cx="384" cy="375"/>
                <a:chExt cx="1042" cy="1019"/>
              </a:xfrm>
            </p:grpSpPr>
            <p:grpSp>
              <p:nvGrpSpPr>
                <p:cNvPr id="6188" name="Group 10"/>
                <p:cNvGrpSpPr/>
                <p:nvPr/>
              </p:nvGrpSpPr>
              <p:grpSpPr>
                <a:xfrm>
                  <a:off x="0" y="0"/>
                  <a:ext cx="1042" cy="1019"/>
                  <a:chExt cx="1042" cy="1019"/>
                </a:xfrm>
              </p:grpSpPr>
              <p:pic>
                <p:nvPicPr>
                  <p:cNvPr id="6190" name="Picture 14" descr="circuler_1"/>
                  <p:cNvPicPr>
                    <a:picLocks noChangeAspect="1" noChangeArrowheads="1"/>
                  </p:cNvPicPr>
                  <p:nvPr/>
                </p:nvPicPr>
                <p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 bwMode="auto">
                  <a:xfrm>
                    <a:off x="0" y="0"/>
                    <a:ext cx="1042" cy="101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sp>
                <p:nvSpPr>
                  <p:cNvPr id="6191" name="Oval 15"/>
                  <p:cNvSpPr>
                    <a:spLocks noChangeArrowheads="1"/>
                  </p:cNvSpPr>
                  <p:nvPr/>
                </p:nvSpPr>
                <p:spPr bwMode="auto">
                  <a:xfrm>
                    <a:off x="0" y="0"/>
                    <a:ext cx="1035" cy="101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BBE0E3"/>
                      </a:gs>
                      <a:gs pos="100000">
                        <a:srgbClr val="333399"/>
                      </a:gs>
                    </a:gsLst>
                    <a:lin ang="5400000" scaled="1"/>
                  </a:gradFill>
                  <a:ln w="19050">
                    <a:solidFill>
                      <a:schemeClr val="bg1"/>
                    </a:solidFill>
                    <a:round/>
                  </a:ln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marL="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742950" indent="-28575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1143000" indent="-22860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600200" indent="-22860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2057400" indent="-22860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5146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9718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4290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8862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 b="1">
                      <a:sym typeface="Arial" pitchFamily="34" charset="0"/>
                    </a:endParaRPr>
                  </a:p>
                </p:txBody>
              </p:sp>
            </p:grpSp>
            <p:pic>
              <p:nvPicPr>
                <p:cNvPr id="6189" name="Picture 16" descr="Picture2"/>
                <p:cNvPicPr>
                  <a:picLocks noChangeAspect="1" noChangeArrowheads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 bwMode="auto">
                <a:xfrm>
                  <a:off x="104" y="10"/>
                  <a:ext cx="823" cy="36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sp>
            <p:nvSpPr>
              <p:cNvPr id="6187" name="WordArt 17"/>
              <p:cNvSpPr>
                <a:spLocks noChangeArrowheads="1" noChangeShapeType="1" noTextEdit="1"/>
              </p:cNvSpPr>
              <p:nvPr/>
            </p:nvSpPr>
            <p:spPr bwMode="auto">
              <a:xfrm>
                <a:off x="131" y="101"/>
                <a:ext cx="87" cy="151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400" kern="10">
                    <a:ln w="9525">
                      <a:solidFill>
                        <a:schemeClr val="bg1"/>
                      </a:solidFill>
                      <a:round/>
                    </a:ln>
                    <a:solidFill>
                      <a:schemeClr val="bg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1</a:t>
                </a:r>
                <a:endParaRPr lang="zh-CN" altLang="en-US" sz="2400" kern="1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</p:grpSp>
      </p:grpSp>
      <p:sp>
        <p:nvSpPr>
          <p:cNvPr id="6150" name="AutoShape 15"/>
          <p:cNvSpPr>
            <a:spLocks noChangeArrowheads="1"/>
          </p:cNvSpPr>
          <p:nvPr/>
        </p:nvSpPr>
        <p:spPr bwMode="auto">
          <a:xfrm>
            <a:off x="5245100" y="2178051"/>
            <a:ext cx="3714750" cy="804863"/>
          </a:xfrm>
          <a:prstGeom prst="flowChartAlternateProcess">
            <a:avLst/>
          </a:prstGeom>
          <a:solidFill>
            <a:schemeClr val="bg1"/>
          </a:solidFill>
          <a:ln w="41275">
            <a:solidFill>
              <a:srgbClr val="53C0EB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grpSp>
        <p:nvGrpSpPr>
          <p:cNvPr id="6" name="Group 16"/>
          <p:cNvGrpSpPr/>
          <p:nvPr/>
        </p:nvGrpSpPr>
        <p:grpSpPr>
          <a:xfrm>
            <a:off x="5327650" y="2179639"/>
            <a:ext cx="3714750" cy="803275"/>
            <a:chExt cx="3714776" cy="803275"/>
          </a:xfrm>
        </p:grpSpPr>
        <p:sp>
          <p:nvSpPr>
            <p:cNvPr id="6174" name="AutoShape 3"/>
            <p:cNvSpPr>
              <a:spLocks noChangeArrowheads="1"/>
            </p:cNvSpPr>
            <p:nvPr/>
          </p:nvSpPr>
          <p:spPr bwMode="auto">
            <a:xfrm>
              <a:off x="312764" y="66674"/>
              <a:ext cx="3402012" cy="723891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FF"/>
                </a:gs>
                <a:gs pos="100000">
                  <a:srgbClr val="808080"/>
                </a:gs>
              </a:gsLst>
              <a:lin ang="18900000" scaled="1"/>
            </a:gradFill>
            <a:ln w="9525">
              <a:solidFill>
                <a:schemeClr val="bg2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b="1" i="1">
                <a:sym typeface="Arial" pitchFamily="34" charset="0"/>
              </a:endParaRPr>
            </a:p>
          </p:txBody>
        </p:sp>
        <p:sp>
          <p:nvSpPr>
            <p:cNvPr id="5151" name="Rectangle 4"/>
            <p:cNvSpPr>
              <a:spLocks noChangeArrowheads="1"/>
            </p:cNvSpPr>
            <p:nvPr/>
          </p:nvSpPr>
          <p:spPr bwMode="auto">
            <a:xfrm>
              <a:off x="234952" y="109537"/>
              <a:ext cx="3336948" cy="569913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r>
                <a:rPr lang="zh-CN" altLang="en-US" sz="3600" b="1">
                  <a:latin typeface="+mn-ea"/>
                  <a:sym typeface="Arial" pitchFamily="34" charset="0"/>
                </a:rPr>
                <a:t>说目标</a:t>
              </a:r>
              <a:endParaRPr lang="zh-CN" altLang="en-US" sz="3600" b="1">
                <a:latin typeface="+mn-ea"/>
                <a:sym typeface="Arial" pitchFamily="34" charset="0"/>
              </a:endParaRPr>
            </a:p>
          </p:txBody>
        </p:sp>
        <p:grpSp>
          <p:nvGrpSpPr>
            <p:cNvPr id="6176" name="Group 19"/>
            <p:cNvGrpSpPr/>
            <p:nvPr/>
          </p:nvGrpSpPr>
          <p:grpSpPr>
            <a:xfrm>
              <a:off x="0" y="0"/>
              <a:ext cx="825500" cy="803275"/>
              <a:chExt cx="384" cy="375"/>
            </a:xfrm>
          </p:grpSpPr>
          <p:grpSp>
            <p:nvGrpSpPr>
              <p:cNvPr id="6177" name="Group 20"/>
              <p:cNvGrpSpPr/>
              <p:nvPr/>
            </p:nvGrpSpPr>
            <p:grpSpPr>
              <a:xfrm>
                <a:off x="0" y="0"/>
                <a:ext cx="384" cy="375"/>
                <a:chExt cx="1042" cy="1019"/>
              </a:xfrm>
            </p:grpSpPr>
            <p:grpSp>
              <p:nvGrpSpPr>
                <p:cNvPr id="6179" name="Group 21"/>
                <p:cNvGrpSpPr/>
                <p:nvPr/>
              </p:nvGrpSpPr>
              <p:grpSpPr>
                <a:xfrm>
                  <a:off x="0" y="0"/>
                  <a:ext cx="1042" cy="1019"/>
                  <a:chExt cx="1042" cy="1019"/>
                </a:xfrm>
              </p:grpSpPr>
              <p:pic>
                <p:nvPicPr>
                  <p:cNvPr id="6181" name="Picture 14" descr="circuler_1"/>
                  <p:cNvPicPr>
                    <a:picLocks noChangeAspect="1" noChangeArrowheads="1"/>
                  </p:cNvPicPr>
                  <p:nvPr/>
                </p:nvPicPr>
                <p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 bwMode="auto">
                  <a:xfrm>
                    <a:off x="0" y="0"/>
                    <a:ext cx="1042" cy="101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sp>
                <p:nvSpPr>
                  <p:cNvPr id="6182" name="Oval 15"/>
                  <p:cNvSpPr>
                    <a:spLocks noChangeArrowheads="1"/>
                  </p:cNvSpPr>
                  <p:nvPr/>
                </p:nvSpPr>
                <p:spPr bwMode="auto">
                  <a:xfrm>
                    <a:off x="0" y="0"/>
                    <a:ext cx="1035" cy="101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BBE0E3"/>
                      </a:gs>
                      <a:gs pos="100000">
                        <a:srgbClr val="333399"/>
                      </a:gs>
                    </a:gsLst>
                    <a:lin ang="5400000" scaled="1"/>
                  </a:gradFill>
                  <a:ln w="19050">
                    <a:solidFill>
                      <a:schemeClr val="bg1"/>
                    </a:solidFill>
                    <a:round/>
                  </a:ln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marL="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742950" indent="-28575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1143000" indent="-22860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600200" indent="-22860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2057400" indent="-22860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5146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9718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4290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8862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 b="1">
                      <a:sym typeface="Arial" pitchFamily="34" charset="0"/>
                    </a:endParaRPr>
                  </a:p>
                </p:txBody>
              </p:sp>
            </p:grpSp>
            <p:pic>
              <p:nvPicPr>
                <p:cNvPr id="6180" name="Picture 16" descr="Picture2"/>
                <p:cNvPicPr>
                  <a:picLocks noChangeAspect="1" noChangeArrowheads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 bwMode="auto">
                <a:xfrm>
                  <a:off x="104" y="10"/>
                  <a:ext cx="823" cy="36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sp>
            <p:nvSpPr>
              <p:cNvPr id="6178" name="WordArt 17"/>
              <p:cNvSpPr>
                <a:spLocks noChangeArrowheads="1" noChangeShapeType="1" noTextEdit="1"/>
              </p:cNvSpPr>
              <p:nvPr/>
            </p:nvSpPr>
            <p:spPr bwMode="auto">
              <a:xfrm>
                <a:off x="131" y="101"/>
                <a:ext cx="87" cy="151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400" kern="10">
                    <a:ln w="9525">
                      <a:solidFill>
                        <a:schemeClr val="bg1"/>
                      </a:solidFill>
                      <a:round/>
                    </a:ln>
                    <a:solidFill>
                      <a:schemeClr val="bg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2</a:t>
                </a:r>
                <a:endParaRPr lang="zh-CN" altLang="en-US" sz="2400" kern="1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</p:grpSp>
      </p:grpSp>
      <p:sp>
        <p:nvSpPr>
          <p:cNvPr id="6152" name="AutoShape 26"/>
          <p:cNvSpPr>
            <a:spLocks noChangeArrowheads="1"/>
          </p:cNvSpPr>
          <p:nvPr/>
        </p:nvSpPr>
        <p:spPr bwMode="auto">
          <a:xfrm>
            <a:off x="4457700" y="3532188"/>
            <a:ext cx="3714750" cy="804862"/>
          </a:xfrm>
          <a:prstGeom prst="flowChartAlternateProcess">
            <a:avLst/>
          </a:prstGeom>
          <a:solidFill>
            <a:schemeClr val="bg1"/>
          </a:solidFill>
          <a:ln w="41275">
            <a:solidFill>
              <a:srgbClr val="53C0EB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grpSp>
        <p:nvGrpSpPr>
          <p:cNvPr id="10" name="Group 27"/>
          <p:cNvGrpSpPr/>
          <p:nvPr/>
        </p:nvGrpSpPr>
        <p:grpSpPr>
          <a:xfrm>
            <a:off x="4457700" y="3532189"/>
            <a:ext cx="3714750" cy="803275"/>
            <a:chExt cx="3714776" cy="803275"/>
          </a:xfrm>
        </p:grpSpPr>
        <p:sp>
          <p:nvSpPr>
            <p:cNvPr id="6165" name="AutoShape 3"/>
            <p:cNvSpPr>
              <a:spLocks noChangeArrowheads="1"/>
            </p:cNvSpPr>
            <p:nvPr/>
          </p:nvSpPr>
          <p:spPr bwMode="auto">
            <a:xfrm>
              <a:off x="312764" y="66674"/>
              <a:ext cx="3402012" cy="723891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FF"/>
                </a:gs>
                <a:gs pos="100000">
                  <a:srgbClr val="808080"/>
                </a:gs>
              </a:gsLst>
              <a:lin ang="18900000" scaled="1"/>
            </a:gradFill>
            <a:ln w="9525">
              <a:solidFill>
                <a:schemeClr val="bg2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b="1" i="1">
                <a:sym typeface="Arial" pitchFamily="34" charset="0"/>
              </a:endParaRPr>
            </a:p>
          </p:txBody>
        </p:sp>
        <p:sp>
          <p:nvSpPr>
            <p:cNvPr id="5142" name="Rectangle 4"/>
            <p:cNvSpPr>
              <a:spLocks noChangeArrowheads="1"/>
            </p:cNvSpPr>
            <p:nvPr/>
          </p:nvSpPr>
          <p:spPr bwMode="auto">
            <a:xfrm>
              <a:off x="234952" y="109537"/>
              <a:ext cx="3336948" cy="569913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r>
                <a:rPr lang="zh-CN" altLang="en-US" sz="3600" b="1">
                  <a:sym typeface="Arial" pitchFamily="34" charset="0"/>
                </a:rPr>
                <a:t>  </a:t>
              </a:r>
              <a:r>
                <a:rPr lang="zh-CN" altLang="en-US" sz="3600" b="1">
                  <a:latin typeface="+mn-ea"/>
                  <a:sym typeface="Arial" pitchFamily="34" charset="0"/>
                </a:rPr>
                <a:t>说教法学法</a:t>
              </a:r>
              <a:endParaRPr lang="zh-CN" altLang="en-US" sz="3600" b="1">
                <a:latin typeface="+mn-ea"/>
                <a:sym typeface="Arial" pitchFamily="34" charset="0"/>
              </a:endParaRPr>
            </a:p>
          </p:txBody>
        </p:sp>
        <p:grpSp>
          <p:nvGrpSpPr>
            <p:cNvPr id="6167" name="Group 30"/>
            <p:cNvGrpSpPr/>
            <p:nvPr/>
          </p:nvGrpSpPr>
          <p:grpSpPr>
            <a:xfrm>
              <a:off x="0" y="0"/>
              <a:ext cx="825500" cy="803275"/>
              <a:chExt cx="384" cy="375"/>
            </a:xfrm>
          </p:grpSpPr>
          <p:grpSp>
            <p:nvGrpSpPr>
              <p:cNvPr id="6168" name="Group 31"/>
              <p:cNvGrpSpPr/>
              <p:nvPr/>
            </p:nvGrpSpPr>
            <p:grpSpPr>
              <a:xfrm>
                <a:off x="0" y="0"/>
                <a:ext cx="384" cy="375"/>
                <a:chExt cx="1042" cy="1019"/>
              </a:xfrm>
            </p:grpSpPr>
            <p:grpSp>
              <p:nvGrpSpPr>
                <p:cNvPr id="6170" name="Group 32"/>
                <p:cNvGrpSpPr/>
                <p:nvPr/>
              </p:nvGrpSpPr>
              <p:grpSpPr>
                <a:xfrm>
                  <a:off x="0" y="0"/>
                  <a:ext cx="1042" cy="1019"/>
                  <a:chExt cx="1042" cy="1019"/>
                </a:xfrm>
              </p:grpSpPr>
              <p:pic>
                <p:nvPicPr>
                  <p:cNvPr id="6172" name="Picture 14" descr="circuler_1"/>
                  <p:cNvPicPr>
                    <a:picLocks noChangeAspect="1" noChangeArrowheads="1"/>
                  </p:cNvPicPr>
                  <p:nvPr/>
                </p:nvPicPr>
                <p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 bwMode="auto">
                  <a:xfrm>
                    <a:off x="0" y="0"/>
                    <a:ext cx="1042" cy="101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sp>
                <p:nvSpPr>
                  <p:cNvPr id="6173" name="Oval 15"/>
                  <p:cNvSpPr>
                    <a:spLocks noChangeArrowheads="1"/>
                  </p:cNvSpPr>
                  <p:nvPr/>
                </p:nvSpPr>
                <p:spPr bwMode="auto">
                  <a:xfrm>
                    <a:off x="0" y="0"/>
                    <a:ext cx="1035" cy="101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BBE0E3"/>
                      </a:gs>
                      <a:gs pos="100000">
                        <a:srgbClr val="333399"/>
                      </a:gs>
                    </a:gsLst>
                    <a:lin ang="5400000" scaled="1"/>
                  </a:gradFill>
                  <a:ln w="19050">
                    <a:solidFill>
                      <a:schemeClr val="bg1"/>
                    </a:solidFill>
                    <a:round/>
                  </a:ln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marL="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742950" indent="-28575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1143000" indent="-22860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600200" indent="-22860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2057400" indent="-22860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5146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9718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4290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8862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 b="1">
                      <a:sym typeface="Arial" pitchFamily="34" charset="0"/>
                    </a:endParaRPr>
                  </a:p>
                </p:txBody>
              </p:sp>
            </p:grpSp>
            <p:pic>
              <p:nvPicPr>
                <p:cNvPr id="6171" name="Picture 16" descr="Picture2"/>
                <p:cNvPicPr>
                  <a:picLocks noChangeAspect="1" noChangeArrowheads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 bwMode="auto">
                <a:xfrm>
                  <a:off x="104" y="10"/>
                  <a:ext cx="823" cy="36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sp>
            <p:nvSpPr>
              <p:cNvPr id="6169" name="WordArt 17"/>
              <p:cNvSpPr>
                <a:spLocks noChangeArrowheads="1" noChangeShapeType="1" noTextEdit="1"/>
              </p:cNvSpPr>
              <p:nvPr/>
            </p:nvSpPr>
            <p:spPr bwMode="auto">
              <a:xfrm>
                <a:off x="131" y="101"/>
                <a:ext cx="87" cy="151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400" kern="10">
                    <a:ln w="9525">
                      <a:solidFill>
                        <a:schemeClr val="bg1"/>
                      </a:solidFill>
                      <a:round/>
                    </a:ln>
                    <a:solidFill>
                      <a:schemeClr val="bg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3</a:t>
                </a:r>
                <a:endParaRPr lang="zh-CN" altLang="en-US" sz="2400" kern="1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</p:grpSp>
      </p:grpSp>
      <p:sp>
        <p:nvSpPr>
          <p:cNvPr id="6154" name="AutoShape 37"/>
          <p:cNvSpPr>
            <a:spLocks noChangeArrowheads="1"/>
          </p:cNvSpPr>
          <p:nvPr/>
        </p:nvSpPr>
        <p:spPr bwMode="auto">
          <a:xfrm>
            <a:off x="3744913" y="5013326"/>
            <a:ext cx="3714750" cy="803275"/>
          </a:xfrm>
          <a:prstGeom prst="flowChartAlternateProcess">
            <a:avLst/>
          </a:prstGeom>
          <a:solidFill>
            <a:schemeClr val="bg1"/>
          </a:solidFill>
          <a:ln w="41275">
            <a:solidFill>
              <a:srgbClr val="53C0EB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grpSp>
        <p:nvGrpSpPr>
          <p:cNvPr id="14" name="Group 38"/>
          <p:cNvGrpSpPr/>
          <p:nvPr/>
        </p:nvGrpSpPr>
        <p:grpSpPr>
          <a:xfrm>
            <a:off x="3744913" y="5013326"/>
            <a:ext cx="3714750" cy="803275"/>
            <a:chExt cx="3714776" cy="803275"/>
          </a:xfrm>
        </p:grpSpPr>
        <p:sp>
          <p:nvSpPr>
            <p:cNvPr id="6156" name="AutoShape 3"/>
            <p:cNvSpPr>
              <a:spLocks noChangeArrowheads="1"/>
            </p:cNvSpPr>
            <p:nvPr/>
          </p:nvSpPr>
          <p:spPr bwMode="auto">
            <a:xfrm>
              <a:off x="312764" y="66674"/>
              <a:ext cx="3402012" cy="723891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FFFFFF"/>
                </a:gs>
                <a:gs pos="100000">
                  <a:srgbClr val="808080"/>
                </a:gs>
              </a:gsLst>
              <a:lin ang="18900000" scaled="1"/>
            </a:gradFill>
            <a:ln w="9525">
              <a:solidFill>
                <a:schemeClr val="bg2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b="1" i="1">
                <a:sym typeface="Arial" pitchFamily="34" charset="0"/>
              </a:endParaRPr>
            </a:p>
          </p:txBody>
        </p:sp>
        <p:sp>
          <p:nvSpPr>
            <p:cNvPr id="5133" name="Rectangle 4"/>
            <p:cNvSpPr>
              <a:spLocks noChangeArrowheads="1"/>
            </p:cNvSpPr>
            <p:nvPr/>
          </p:nvSpPr>
          <p:spPr bwMode="auto">
            <a:xfrm>
              <a:off x="234952" y="109538"/>
              <a:ext cx="3336948" cy="569912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r>
                <a:rPr lang="zh-CN" altLang="en-US" sz="3600" b="1">
                  <a:sym typeface="Arial" pitchFamily="34" charset="0"/>
                </a:rPr>
                <a:t>  </a:t>
              </a:r>
              <a:r>
                <a:rPr lang="zh-CN" altLang="en-US" sz="3600" b="1">
                  <a:latin typeface="+mn-ea"/>
                  <a:sym typeface="Arial" pitchFamily="34" charset="0"/>
                </a:rPr>
                <a:t>说教学过程</a:t>
              </a:r>
              <a:endParaRPr lang="zh-CN" altLang="en-US" sz="3600" b="1">
                <a:latin typeface="+mn-ea"/>
                <a:sym typeface="Arial" pitchFamily="34" charset="0"/>
              </a:endParaRPr>
            </a:p>
          </p:txBody>
        </p:sp>
        <p:grpSp>
          <p:nvGrpSpPr>
            <p:cNvPr id="6158" name="Group 41"/>
            <p:cNvGrpSpPr/>
            <p:nvPr/>
          </p:nvGrpSpPr>
          <p:grpSpPr>
            <a:xfrm>
              <a:off x="0" y="0"/>
              <a:ext cx="825500" cy="803275"/>
              <a:chExt cx="384" cy="375"/>
            </a:xfrm>
          </p:grpSpPr>
          <p:grpSp>
            <p:nvGrpSpPr>
              <p:cNvPr id="6159" name="Group 42"/>
              <p:cNvGrpSpPr/>
              <p:nvPr/>
            </p:nvGrpSpPr>
            <p:grpSpPr>
              <a:xfrm>
                <a:off x="0" y="0"/>
                <a:ext cx="384" cy="375"/>
                <a:chExt cx="1042" cy="1019"/>
              </a:xfrm>
            </p:grpSpPr>
            <p:grpSp>
              <p:nvGrpSpPr>
                <p:cNvPr id="6161" name="Group 43"/>
                <p:cNvGrpSpPr/>
                <p:nvPr/>
              </p:nvGrpSpPr>
              <p:grpSpPr>
                <a:xfrm>
                  <a:off x="0" y="0"/>
                  <a:ext cx="1042" cy="1019"/>
                  <a:chExt cx="1042" cy="1019"/>
                </a:xfrm>
              </p:grpSpPr>
              <p:pic>
                <p:nvPicPr>
                  <p:cNvPr id="6163" name="Picture 14" descr="circuler_1"/>
                  <p:cNvPicPr>
                    <a:picLocks noChangeAspect="1" noChangeArrowheads="1"/>
                  </p:cNvPicPr>
                  <p:nvPr/>
                </p:nvPicPr>
                <p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 bwMode="auto">
                  <a:xfrm>
                    <a:off x="0" y="0"/>
                    <a:ext cx="1042" cy="101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sp>
                <p:nvSpPr>
                  <p:cNvPr id="6164" name="Oval 15"/>
                  <p:cNvSpPr>
                    <a:spLocks noChangeArrowheads="1"/>
                  </p:cNvSpPr>
                  <p:nvPr/>
                </p:nvSpPr>
                <p:spPr bwMode="auto">
                  <a:xfrm>
                    <a:off x="0" y="0"/>
                    <a:ext cx="1035" cy="1019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BBE0E3"/>
                      </a:gs>
                      <a:gs pos="100000">
                        <a:srgbClr val="333399"/>
                      </a:gs>
                    </a:gsLst>
                    <a:lin ang="5400000" scaled="1"/>
                  </a:gradFill>
                  <a:ln w="19050">
                    <a:solidFill>
                      <a:schemeClr val="bg1"/>
                    </a:solidFill>
                    <a:round/>
                  </a:ln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marL="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742950" indent="-28575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1143000" indent="-22860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600200" indent="-22860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2057400" indent="-228600" algn="l" defTabSz="914400" rtl="0" eaLnBrk="0" latinLnBrk="0" hangingPunct="0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5146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9718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4290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886200" indent="-228600" algn="l" defTabSz="914400" rtl="0" eaLnBrk="0" fontAlgn="base" latinLnBrk="0" hangingPunct="0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eaLnBrk="1" hangingPunct="1"/>
                    <a:endParaRPr lang="zh-CN" altLang="en-US" b="1">
                      <a:sym typeface="Arial" pitchFamily="34" charset="0"/>
                    </a:endParaRPr>
                  </a:p>
                </p:txBody>
              </p:sp>
            </p:grpSp>
            <p:pic>
              <p:nvPicPr>
                <p:cNvPr id="6162" name="Picture 16" descr="Picture2"/>
                <p:cNvPicPr>
                  <a:picLocks noChangeAspect="1" noChangeArrowheads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 bwMode="auto">
                <a:xfrm>
                  <a:off x="104" y="10"/>
                  <a:ext cx="823" cy="36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sp>
            <p:nvSpPr>
              <p:cNvPr id="6160" name="WordArt 17"/>
              <p:cNvSpPr>
                <a:spLocks noChangeArrowheads="1" noChangeShapeType="1" noTextEdit="1"/>
              </p:cNvSpPr>
              <p:nvPr/>
            </p:nvSpPr>
            <p:spPr bwMode="auto">
              <a:xfrm>
                <a:off x="131" y="101"/>
                <a:ext cx="87" cy="151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400" kern="10">
                    <a:ln w="9525">
                      <a:solidFill>
                        <a:schemeClr val="bg1"/>
                      </a:solidFill>
                      <a:round/>
                    </a:ln>
                    <a:solidFill>
                      <a:schemeClr val="bg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4</a:t>
                </a:r>
                <a:endParaRPr lang="zh-CN" altLang="en-US" sz="2400" kern="1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</p:cBhvr>
                                      <p:by x="12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</p:cBhvr>
                                      <p:by x="12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2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2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52650" y="1738313"/>
            <a:ext cx="8312150" cy="5181600"/>
          </a:xfrm>
        </p:spPr>
        <p:txBody>
          <a:bodyPr/>
          <a:lstStyle/>
          <a:p>
            <a:pPr algn="l" eaLnBrk="1" hangingPunct="1">
              <a:lnSpc>
                <a:spcPct val="95000"/>
              </a:lnSpc>
            </a:pPr>
            <a:r>
              <a:rPr lang="zh-CN" altLang="en-US" b="1">
                <a:solidFill>
                  <a:srgbClr val="040404"/>
                </a:solidFill>
                <a:latin typeface="宋体" panose="02010600030101010101" pitchFamily="2" charset="-122"/>
              </a:rPr>
              <a:t>   </a:t>
            </a:r>
            <a:r>
              <a:rPr lang="en-US" altLang="zh-CN" sz="3200" b="1">
                <a:solidFill>
                  <a:srgbClr val="040404"/>
                </a:solidFill>
                <a:latin typeface="宋体" panose="02010600030101010101" pitchFamily="2" charset="-122"/>
              </a:rPr>
              <a:t>《</a:t>
            </a:r>
            <a:r>
              <a:rPr lang="zh-CN" altLang="en-US" sz="3200" b="1">
                <a:solidFill>
                  <a:srgbClr val="040404"/>
                </a:solidFill>
                <a:latin typeface="宋体" panose="02010600030101010101" pitchFamily="2" charset="-122"/>
              </a:rPr>
              <a:t>立体图形与平面图形</a:t>
            </a:r>
            <a:r>
              <a:rPr lang="en-US" altLang="zh-CN" sz="3200" b="1">
                <a:solidFill>
                  <a:srgbClr val="040404"/>
                </a:solidFill>
                <a:latin typeface="宋体" panose="02010600030101010101" pitchFamily="2" charset="-122"/>
              </a:rPr>
              <a:t>》</a:t>
            </a:r>
            <a:r>
              <a:rPr lang="zh-CN" altLang="en-US" sz="3200" b="1">
                <a:solidFill>
                  <a:srgbClr val="040404"/>
                </a:solidFill>
                <a:latin typeface="宋体" panose="02010600030101010101" pitchFamily="2" charset="-122"/>
              </a:rPr>
              <a:t>是人教版七年级上册第四章第一节的内容，是学生继小学学过的简单图形之后，进入初中阶段刚接触的几何知识， 是学生迈入几何殿堂的第一步，是进一步学习几何知识的必要储备，涉及到转化和类比等数学思想。本节课经历观察物体、探究物体的形状与几何体的关系、认识平面图形的活动过程</a:t>
            </a:r>
            <a:r>
              <a:rPr lang="en-US" altLang="zh-CN" sz="3200" b="1">
                <a:solidFill>
                  <a:srgbClr val="040404"/>
                </a:solidFill>
                <a:latin typeface="宋体" panose="02010600030101010101" pitchFamily="2" charset="-122"/>
              </a:rPr>
              <a:t>, </a:t>
            </a:r>
            <a:r>
              <a:rPr lang="zh-CN" altLang="en-US" sz="3200" b="1">
                <a:solidFill>
                  <a:srgbClr val="040404"/>
                </a:solidFill>
                <a:latin typeface="宋体" panose="02010600030101010101" pitchFamily="2" charset="-122"/>
              </a:rPr>
              <a:t>经过本节课的学习对激发学生的学习兴趣和探索精神，培养学生的创新能力都有非常重要的意义。</a:t>
            </a:r>
            <a:endParaRPr lang="zh-CN" altLang="en-US" sz="3200" b="1">
              <a:solidFill>
                <a:srgbClr val="040404"/>
              </a:solidFill>
              <a:latin typeface="宋体" panose="02010600030101010101" pitchFamily="2" charset="-122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12926" y="657861"/>
            <a:ext cx="7038975" cy="835025"/>
          </a:xfrm>
        </p:spPr>
        <p:txBody>
          <a:bodyPr/>
          <a:lstStyle/>
          <a:p>
            <a:pPr eaLnBrk="1" hangingPunct="1">
              <a:defRPr/>
            </a:pPr>
            <a:r>
              <a:rPr lang="en-US"/>
              <a:t>1.</a:t>
            </a:r>
            <a:r>
              <a:rPr lang="zh-CN" altLang="en-US"/>
              <a:t>教材所处的地位及作用 </a:t>
            </a:r>
            <a:endParaRPr lang="zh-CN" altLang="en-US"/>
          </a:p>
        </p:txBody>
      </p:sp>
      <p:sp>
        <p:nvSpPr>
          <p:cNvPr id="8196" name="AutoShape 4">
            <a:hlinkClick r:id="rId2" action="ppaction://hlinksldjump?num=1"/>
          </p:cNvPr>
          <p:cNvSpPr>
            <a:spLocks noChangeArrowheads="1"/>
          </p:cNvSpPr>
          <p:nvPr/>
        </p:nvSpPr>
        <p:spPr bwMode="auto">
          <a:xfrm>
            <a:off x="9761539" y="5746751"/>
            <a:ext cx="401637" cy="403225"/>
          </a:xfrm>
          <a:prstGeom prst="curvedRightArrow">
            <a:avLst>
              <a:gd name="adj1" fmla="val 20079"/>
              <a:gd name="adj2" fmla="val 40158"/>
              <a:gd name="adj3" fmla="val 33329"/>
            </a:avLst>
          </a:prstGeom>
          <a:solidFill>
            <a:schemeClr val="bg1"/>
          </a:solidFill>
          <a:ln w="41275">
            <a:solidFill>
              <a:srgbClr val="53C0EB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7184" name="Rectangle 16"/>
          <p:cNvSpPr>
            <a:spLocks noGrp="1" noChangeArrowheads="1"/>
          </p:cNvSpPr>
          <p:nvPr>
            <p:custDataLst>
              <p:tags r:id="rId3"/>
            </p:custDataLst>
          </p:nvPr>
        </p:nvSpPr>
        <p:spPr bwMode="auto">
          <a:xfrm>
            <a:off x="-843598" y="90805"/>
            <a:ext cx="5934076" cy="566738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en-US" sz="4400" b="1">
                <a:solidFill>
                  <a:srgbClr val="597F24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ritannic Bold" panose="020b0903060703020204" pitchFamily="34" charset="0"/>
                <a:ea typeface="微软雅黑" panose="020b0503020204020204" pitchFamily="34" charset="-122"/>
              </a:rPr>
              <a:t>一</a:t>
            </a:r>
            <a:r>
              <a:rPr lang="zh-CN" altLang="en-US" sz="4400" b="1">
                <a:solidFill>
                  <a:srgbClr val="597F24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ritannic Bold" panose="020b0903060703020204" pitchFamily="34" charset="0"/>
                <a:ea typeface="微软雅黑" panose="020b0503020204020204" pitchFamily="34" charset="-122"/>
              </a:rPr>
              <a:t>、</a:t>
            </a:r>
            <a:r>
              <a:rPr lang="zh-CN" altLang="en-US" sz="4800" b="1">
                <a:solidFill>
                  <a:srgbClr val="597F24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说教材</a:t>
            </a:r>
            <a:endParaRPr lang="zh-CN" altLang="en-US" sz="4800" b="1">
              <a:solidFill>
                <a:srgbClr val="597F24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60589" y="1397000"/>
            <a:ext cx="8220075" cy="5640388"/>
          </a:xfrm>
        </p:spPr>
        <p:txBody>
          <a:bodyPr/>
          <a:lstStyle/>
          <a:p>
            <a:pPr algn="l" eaLnBrk="1" hangingPunct="1"/>
            <a:r>
              <a:rPr lang="zh-CN" altLang="en-US" sz="3600" b="1">
                <a:solidFill>
                  <a:srgbClr val="060606"/>
                </a:solidFill>
              </a:rPr>
              <a:t>         本节课从大量图形入手</a:t>
            </a:r>
            <a:r>
              <a:rPr lang="en-US" altLang="zh-CN" sz="3600" b="1">
                <a:solidFill>
                  <a:srgbClr val="060606"/>
                </a:solidFill>
              </a:rPr>
              <a:t>,</a:t>
            </a:r>
            <a:r>
              <a:rPr lang="zh-CN" altLang="en-US" sz="3600" b="1">
                <a:solidFill>
                  <a:srgbClr val="060606"/>
                </a:solidFill>
              </a:rPr>
              <a:t>把生活中的实物原型与几何图形相结合</a:t>
            </a:r>
            <a:r>
              <a:rPr lang="en-US" altLang="zh-CN" sz="3600" b="1">
                <a:solidFill>
                  <a:srgbClr val="060606"/>
                </a:solidFill>
              </a:rPr>
              <a:t>,</a:t>
            </a:r>
            <a:r>
              <a:rPr lang="zh-CN" altLang="en-US" sz="3600" b="1">
                <a:solidFill>
                  <a:srgbClr val="060606"/>
                </a:solidFill>
              </a:rPr>
              <a:t>让学生通过观察</a:t>
            </a:r>
            <a:r>
              <a:rPr lang="en-US" altLang="zh-CN" sz="3600" b="1">
                <a:solidFill>
                  <a:srgbClr val="060606"/>
                </a:solidFill>
              </a:rPr>
              <a:t>,</a:t>
            </a:r>
            <a:r>
              <a:rPr lang="zh-CN" altLang="en-US" sz="3600" b="1">
                <a:solidFill>
                  <a:srgbClr val="060606"/>
                </a:solidFill>
              </a:rPr>
              <a:t>对比体会在立体图形与平面图形相互转换的过程</a:t>
            </a:r>
            <a:r>
              <a:rPr lang="en-US" altLang="zh-CN" sz="3600" b="1">
                <a:solidFill>
                  <a:srgbClr val="060606"/>
                </a:solidFill>
              </a:rPr>
              <a:t>,</a:t>
            </a:r>
            <a:r>
              <a:rPr lang="zh-CN" altLang="en-US" sz="3600" b="1">
                <a:solidFill>
                  <a:srgbClr val="060606"/>
                </a:solidFill>
              </a:rPr>
              <a:t>体现了实践性和探索性原则</a:t>
            </a:r>
            <a:r>
              <a:rPr lang="en-US" altLang="zh-CN" sz="3600" b="1">
                <a:solidFill>
                  <a:srgbClr val="060606"/>
                </a:solidFill>
              </a:rPr>
              <a:t>,</a:t>
            </a:r>
            <a:r>
              <a:rPr lang="zh-CN" altLang="en-US" sz="3600" b="1">
                <a:solidFill>
                  <a:srgbClr val="060606"/>
                </a:solidFill>
              </a:rPr>
              <a:t>保证素材的真实性</a:t>
            </a:r>
            <a:r>
              <a:rPr lang="en-US" altLang="zh-CN" sz="3600" b="1">
                <a:solidFill>
                  <a:srgbClr val="060606"/>
                </a:solidFill>
              </a:rPr>
              <a:t>,</a:t>
            </a:r>
            <a:r>
              <a:rPr lang="zh-CN" altLang="en-US" sz="3600" b="1">
                <a:solidFill>
                  <a:srgbClr val="060606"/>
                </a:solidFill>
              </a:rPr>
              <a:t> 在主动学习</a:t>
            </a:r>
            <a:r>
              <a:rPr lang="en-US" altLang="zh-CN" sz="3600" b="1">
                <a:solidFill>
                  <a:srgbClr val="060606"/>
                </a:solidFill>
              </a:rPr>
              <a:t>,</a:t>
            </a:r>
            <a:r>
              <a:rPr lang="zh-CN" altLang="en-US" sz="3600" b="1">
                <a:solidFill>
                  <a:srgbClr val="060606"/>
                </a:solidFill>
              </a:rPr>
              <a:t>探索学习的过程中获得知识</a:t>
            </a:r>
            <a:r>
              <a:rPr lang="en-US" altLang="zh-CN" sz="3600" b="1">
                <a:solidFill>
                  <a:srgbClr val="060606"/>
                </a:solidFill>
              </a:rPr>
              <a:t>,</a:t>
            </a:r>
            <a:r>
              <a:rPr lang="zh-CN" altLang="en-US" sz="3600" b="1">
                <a:solidFill>
                  <a:srgbClr val="060606"/>
                </a:solidFill>
              </a:rPr>
              <a:t>培养能力</a:t>
            </a:r>
            <a:r>
              <a:rPr lang="en-US" altLang="zh-CN" sz="3600" b="1">
                <a:solidFill>
                  <a:srgbClr val="060606"/>
                </a:solidFill>
              </a:rPr>
              <a:t>,</a:t>
            </a:r>
            <a:r>
              <a:rPr lang="zh-CN" altLang="en-US" sz="3600" b="1">
                <a:solidFill>
                  <a:srgbClr val="060606"/>
                </a:solidFill>
              </a:rPr>
              <a:t>体会数学思想方法</a:t>
            </a:r>
            <a:r>
              <a:rPr lang="en-US" altLang="zh-CN" sz="3600" b="1">
                <a:solidFill>
                  <a:srgbClr val="060606"/>
                </a:solidFill>
              </a:rPr>
              <a:t>.</a:t>
            </a:r>
            <a:endParaRPr lang="zh-CN" altLang="en-US" sz="3600" b="1">
              <a:solidFill>
                <a:srgbClr val="060606"/>
              </a:solidFill>
            </a:endParaRP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12925" y="306389"/>
            <a:ext cx="5943600" cy="566737"/>
          </a:xfrm>
        </p:spPr>
        <p:txBody>
          <a:bodyPr/>
          <a:lstStyle/>
          <a:p>
            <a:pPr eaLnBrk="1" hangingPunct="1">
              <a:defRPr/>
            </a:pPr>
            <a:r>
              <a:rPr lang="en-US"/>
              <a:t>2,</a:t>
            </a:r>
            <a:r>
              <a:rPr lang="zh-CN" altLang="en-US"/>
              <a:t>教学内容的选择 </a:t>
            </a:r>
            <a:endParaRPr lang="zh-CN" altLang="en-US"/>
          </a:p>
        </p:txBody>
      </p:sp>
      <p:sp>
        <p:nvSpPr>
          <p:cNvPr id="9220" name="AutoShape 4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9466263" y="5651501"/>
            <a:ext cx="614362" cy="722313"/>
          </a:xfrm>
          <a:prstGeom prst="curvedRightArrow">
            <a:avLst>
              <a:gd name="adj1" fmla="val 23514"/>
              <a:gd name="adj2" fmla="val 47028"/>
              <a:gd name="adj3" fmla="val 33329"/>
            </a:avLst>
          </a:prstGeom>
          <a:solidFill>
            <a:schemeClr val="bg1"/>
          </a:solidFill>
          <a:ln w="41275">
            <a:solidFill>
              <a:srgbClr val="53C0EB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05025" y="785814"/>
            <a:ext cx="8312150" cy="5538787"/>
          </a:xfrm>
        </p:spPr>
        <p:txBody>
          <a:bodyPr/>
          <a:lstStyle/>
          <a:p>
            <a:pPr algn="l" eaLnBrk="1" hangingPunct="1">
              <a:lnSpc>
                <a:spcPct val="95000"/>
              </a:lnSpc>
              <a:defRPr/>
            </a:pPr>
            <a:endParaRPr lang="zh-CN" altLang="en-US" sz="1800">
              <a:solidFill>
                <a:srgbClr val="060606"/>
              </a:solidFill>
            </a:endParaRPr>
          </a:p>
          <a:p>
            <a:pPr algn="l" eaLnBrk="1" hangingPunct="1">
              <a:lnSpc>
                <a:spcPct val="60000"/>
              </a:lnSpc>
              <a:defRPr/>
            </a:pPr>
            <a:endParaRPr lang="zh-CN" altLang="en-US" sz="1800" b="1">
              <a:solidFill>
                <a:srgbClr val="060606"/>
              </a:solidFill>
            </a:endParaRPr>
          </a:p>
          <a:p>
            <a:pPr algn="l" eaLnBrk="1" hangingPunct="1">
              <a:lnSpc>
                <a:spcPct val="60000"/>
              </a:lnSpc>
              <a:defRPr/>
            </a:pPr>
            <a:r>
              <a:rPr lang="zh-CN" altLang="en-US" sz="1800" b="1">
                <a:solidFill>
                  <a:srgbClr val="060606"/>
                </a:solidFill>
                <a:latin typeface="+mn-ea"/>
              </a:rPr>
              <a:t>⒈初步认识立体图形和平面图形的概念。</a:t>
            </a:r>
            <a:endParaRPr lang="zh-CN" altLang="en-US" sz="1800" b="1">
              <a:solidFill>
                <a:srgbClr val="060606"/>
              </a:solidFill>
              <a:latin typeface="+mn-ea"/>
            </a:endParaRPr>
          </a:p>
          <a:p>
            <a:pPr algn="l" eaLnBrk="1" hangingPunct="1">
              <a:defRPr/>
            </a:pPr>
            <a:r>
              <a:rPr lang="zh-CN" altLang="en-US" sz="1800" b="1">
                <a:solidFill>
                  <a:srgbClr val="060606"/>
                </a:solidFill>
                <a:latin typeface="+mn-ea"/>
              </a:rPr>
              <a:t>⒉立体图形与平面图形的区别。</a:t>
            </a:r>
            <a:endParaRPr lang="zh-CN" altLang="en-US" sz="1800" b="1">
              <a:solidFill>
                <a:srgbClr val="060606"/>
              </a:solidFill>
              <a:latin typeface="+mn-ea"/>
            </a:endParaRPr>
          </a:p>
          <a:p>
            <a:pPr algn="l" eaLnBrk="1" hangingPunct="1">
              <a:defRPr/>
            </a:pPr>
            <a:r>
              <a:rPr lang="en-US" sz="1800" b="1">
                <a:solidFill>
                  <a:srgbClr val="060606"/>
                </a:solidFill>
                <a:latin typeface="+mn-ea"/>
              </a:rPr>
              <a:t>3.</a:t>
            </a:r>
            <a:r>
              <a:rPr lang="zh-CN" altLang="en-US" sz="1800" b="1">
                <a:solidFill>
                  <a:srgbClr val="060606"/>
                </a:solidFill>
                <a:latin typeface="+mn-ea"/>
              </a:rPr>
              <a:t>能从具体物体中抽象出长方体、正方体、球、圆锥、圆柱、棱锥、棱柱等立体图形。</a:t>
            </a:r>
            <a:endParaRPr lang="zh-CN" altLang="en-US" sz="1800" b="1">
              <a:solidFill>
                <a:srgbClr val="060606"/>
              </a:solidFill>
              <a:latin typeface="+mn-ea"/>
            </a:endParaRPr>
          </a:p>
          <a:p>
            <a:pPr algn="l" eaLnBrk="1" hangingPunct="1">
              <a:lnSpc>
                <a:spcPct val="105000"/>
              </a:lnSpc>
              <a:defRPr/>
            </a:pPr>
            <a:endParaRPr lang="zh-CN" altLang="en-US" sz="1800" b="1">
              <a:solidFill>
                <a:srgbClr val="060606"/>
              </a:solidFill>
            </a:endParaRPr>
          </a:p>
          <a:p>
            <a:pPr algn="l" eaLnBrk="1" hangingPunct="1">
              <a:lnSpc>
                <a:spcPct val="105000"/>
              </a:lnSpc>
              <a:defRPr/>
            </a:pPr>
            <a:r>
              <a:rPr lang="zh-CN" altLang="en-US" sz="1800" b="1">
                <a:solidFill>
                  <a:srgbClr val="060606"/>
                </a:solidFill>
              </a:rPr>
              <a:t>⒈过程：在探索实物与立体图形关系的活动过程中，对具体图形进行概括，发展几何直觉。</a:t>
            </a:r>
            <a:endParaRPr lang="zh-CN" altLang="en-US" sz="1800" b="1">
              <a:solidFill>
                <a:srgbClr val="060606"/>
              </a:solidFill>
            </a:endParaRPr>
          </a:p>
          <a:p>
            <a:pPr algn="l" eaLnBrk="1" hangingPunct="1">
              <a:defRPr/>
            </a:pPr>
            <a:r>
              <a:rPr lang="zh-CN" altLang="en-US" sz="1800" b="1">
                <a:solidFill>
                  <a:srgbClr val="060606"/>
                </a:solidFill>
              </a:rPr>
              <a:t>⒉方法：能从具体事物中抽象出几何图形，并用几何图形描述一些现实中的物体</a:t>
            </a:r>
            <a:endParaRPr lang="zh-CN" altLang="en-US" sz="1800" b="1">
              <a:solidFill>
                <a:srgbClr val="060606"/>
              </a:solidFill>
            </a:endParaRPr>
          </a:p>
          <a:p>
            <a:pPr algn="l" eaLnBrk="1" hangingPunct="1">
              <a:defRPr/>
            </a:pPr>
            <a:endParaRPr lang="zh-CN" altLang="en-US" sz="1800" b="1">
              <a:solidFill>
                <a:srgbClr val="060606"/>
              </a:solidFill>
            </a:endParaRPr>
          </a:p>
          <a:p>
            <a:pPr algn="l" eaLnBrk="1" hangingPunct="1">
              <a:defRPr/>
            </a:pPr>
            <a:r>
              <a:rPr lang="zh-CN" altLang="en-US" sz="1800" b="1">
                <a:solidFill>
                  <a:srgbClr val="060606"/>
                </a:solidFill>
              </a:rPr>
              <a:t>形成主动探究的意识，丰富学生数学活动的成功体验，激发学生对几何图形的好奇心，发展学生的审美情趣。</a:t>
            </a:r>
            <a:endParaRPr lang="zh-CN" altLang="en-US" sz="1800" b="1">
              <a:solidFill>
                <a:srgbClr val="060606"/>
              </a:solidFill>
            </a:endParaRP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09612" y="373063"/>
            <a:ext cx="5932488" cy="8255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z="4000"/>
              <a:t>二、说目标 </a:t>
            </a:r>
            <a:endParaRPr lang="zh-CN" altLang="en-US" sz="4000"/>
          </a:p>
        </p:txBody>
      </p:sp>
      <p:sp>
        <p:nvSpPr>
          <p:cNvPr id="10244" name="Oval 4"/>
          <p:cNvSpPr>
            <a:spLocks noChangeArrowheads="1"/>
          </p:cNvSpPr>
          <p:nvPr/>
        </p:nvSpPr>
        <p:spPr bwMode="auto">
          <a:xfrm>
            <a:off x="1889126" y="1008064"/>
            <a:ext cx="1985963" cy="566737"/>
          </a:xfrm>
          <a:prstGeom prst="ellipse">
            <a:avLst/>
          </a:prstGeom>
          <a:gradFill rotWithShape="1">
            <a:gsLst>
              <a:gs pos="0">
                <a:srgbClr val="FFFF99"/>
              </a:gs>
              <a:gs pos="50000">
                <a:schemeClr val="bg1"/>
              </a:gs>
              <a:gs pos="100000">
                <a:srgbClr val="FFFF99"/>
              </a:gs>
            </a:gsLst>
            <a:lin ang="5400000" scaled="1"/>
          </a:gradFill>
          <a:ln w="9525" cmpd="sng">
            <a:solidFill>
              <a:srgbClr val="FF9900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000" b="1">
                <a:latin typeface="+mn-ea"/>
              </a:rPr>
              <a:t>知识与能力</a:t>
            </a:r>
            <a:endParaRPr lang="zh-CN" altLang="en-US" sz="2000" b="1">
              <a:latin typeface="+mn-ea"/>
            </a:endParaRPr>
          </a:p>
        </p:txBody>
      </p:sp>
      <p:sp>
        <p:nvSpPr>
          <p:cNvPr id="10245" name="Oval 5"/>
          <p:cNvSpPr>
            <a:spLocks noChangeArrowheads="1"/>
          </p:cNvSpPr>
          <p:nvPr/>
        </p:nvSpPr>
        <p:spPr bwMode="auto">
          <a:xfrm>
            <a:off x="1889126" y="3071813"/>
            <a:ext cx="1985963" cy="679450"/>
          </a:xfrm>
          <a:prstGeom prst="ellipse">
            <a:avLst/>
          </a:prstGeom>
          <a:gradFill rotWithShape="1">
            <a:gsLst>
              <a:gs pos="0">
                <a:srgbClr val="CCFF99"/>
              </a:gs>
              <a:gs pos="50000">
                <a:schemeClr val="bg1"/>
              </a:gs>
              <a:gs pos="100000">
                <a:srgbClr val="CCFF99"/>
              </a:gs>
            </a:gsLst>
            <a:lin ang="5400000" scaled="1"/>
          </a:gradFill>
          <a:ln w="9525" cmpd="sng">
            <a:solidFill>
              <a:srgbClr val="008000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000" b="1">
                <a:latin typeface="+mn-ea"/>
              </a:rPr>
              <a:t>过程与方法</a:t>
            </a:r>
            <a:endParaRPr lang="zh-CN" altLang="en-US" sz="2000" b="1">
              <a:latin typeface="+mn-ea"/>
            </a:endParaRPr>
          </a:p>
        </p:txBody>
      </p:sp>
      <p:sp>
        <p:nvSpPr>
          <p:cNvPr id="10246" name="Oval 6"/>
          <p:cNvSpPr>
            <a:spLocks noChangeArrowheads="1"/>
          </p:cNvSpPr>
          <p:nvPr/>
        </p:nvSpPr>
        <p:spPr bwMode="auto">
          <a:xfrm>
            <a:off x="1889126" y="4841876"/>
            <a:ext cx="1985963" cy="652463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5400000" scaled="1"/>
          </a:gradFill>
          <a:ln w="9525" cmpd="sng">
            <a:solidFill>
              <a:srgbClr val="FF66FF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000" b="1">
                <a:latin typeface="+mn-ea"/>
              </a:rPr>
              <a:t>情感态度与价值观</a:t>
            </a:r>
            <a:endParaRPr lang="zh-CN" altLang="en-US" sz="2000" b="1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52650" y="1141413"/>
            <a:ext cx="8312150" cy="5181600"/>
          </a:xfrm>
        </p:spPr>
        <p:txBody>
          <a:bodyPr/>
          <a:lstStyle/>
          <a:p>
            <a:pPr algn="l" eaLnBrk="1" hangingPunct="1">
              <a:lnSpc>
                <a:spcPct val="95000"/>
              </a:lnSpc>
            </a:pPr>
            <a:r>
              <a:rPr lang="zh-CN" altLang="en-US" sz="4000" b="1">
                <a:solidFill>
                  <a:srgbClr val="060606"/>
                </a:solidFill>
                <a:latin typeface="宋体" panose="02010600030101010101" pitchFamily="2" charset="-122"/>
              </a:rPr>
              <a:t>重点：认识立体图形，发展几何直觉。</a:t>
            </a:r>
            <a:endParaRPr lang="zh-CN" altLang="en-US" sz="4000" b="1">
              <a:solidFill>
                <a:srgbClr val="060606"/>
              </a:solidFill>
              <a:latin typeface="宋体" panose="02010600030101010101" pitchFamily="2" charset="-122"/>
            </a:endParaRPr>
          </a:p>
          <a:p>
            <a:pPr algn="l" eaLnBrk="1" hangingPunct="1">
              <a:lnSpc>
                <a:spcPct val="95000"/>
              </a:lnSpc>
            </a:pPr>
            <a:r>
              <a:rPr lang="zh-CN" altLang="en-US" sz="4000" b="1">
                <a:solidFill>
                  <a:srgbClr val="060606"/>
                </a:solidFill>
                <a:latin typeface="宋体" panose="02010600030101010101" pitchFamily="2" charset="-122"/>
              </a:rPr>
              <a:t>难点：</a:t>
            </a:r>
            <a:r>
              <a:rPr lang="en-US" altLang="zh-CN" sz="4000" b="1">
                <a:solidFill>
                  <a:srgbClr val="060606"/>
                </a:solidFill>
                <a:latin typeface="宋体" panose="02010600030101010101" pitchFamily="2" charset="-122"/>
              </a:rPr>
              <a:t>1</a:t>
            </a:r>
            <a:r>
              <a:rPr lang="zh-CN" altLang="en-US" sz="4000" b="1">
                <a:solidFill>
                  <a:srgbClr val="060606"/>
                </a:solidFill>
                <a:latin typeface="宋体" panose="02010600030101010101" pitchFamily="2" charset="-122"/>
              </a:rPr>
              <a:t>从实物中抽象立体图形。</a:t>
            </a:r>
            <a:endParaRPr lang="zh-CN" altLang="en-US" sz="4000" b="1">
              <a:solidFill>
                <a:srgbClr val="060606"/>
              </a:solidFill>
              <a:latin typeface="宋体" panose="02010600030101010101" pitchFamily="2" charset="-122"/>
            </a:endParaRPr>
          </a:p>
          <a:p>
            <a:pPr algn="l" eaLnBrk="1" hangingPunct="1">
              <a:lnSpc>
                <a:spcPct val="95000"/>
              </a:lnSpc>
            </a:pPr>
            <a:r>
              <a:rPr lang="zh-CN" altLang="en-US" sz="4000" b="1">
                <a:solidFill>
                  <a:srgbClr val="060606"/>
                </a:solidFill>
                <a:latin typeface="宋体" panose="02010600030101010101" pitchFamily="2" charset="-122"/>
              </a:rPr>
              <a:t>      </a:t>
            </a:r>
            <a:r>
              <a:rPr lang="en-US" altLang="zh-CN" sz="4000" b="1">
                <a:solidFill>
                  <a:srgbClr val="060606"/>
                </a:solidFill>
                <a:latin typeface="宋体" panose="02010600030101010101" pitchFamily="2" charset="-122"/>
              </a:rPr>
              <a:t>2</a:t>
            </a:r>
            <a:r>
              <a:rPr lang="zh-CN" altLang="en-US" sz="4000" b="1">
                <a:solidFill>
                  <a:srgbClr val="060606"/>
                </a:solidFill>
                <a:latin typeface="宋体" panose="02010600030101010101" pitchFamily="2" charset="-122"/>
              </a:rPr>
              <a:t>立体图形圆锥、圆柱、棱柱、       棱锥有什么相同点与不同点。</a:t>
            </a:r>
            <a:endParaRPr lang="zh-CN" altLang="en-US" sz="4000" b="1">
              <a:solidFill>
                <a:srgbClr val="060606"/>
              </a:solidFill>
              <a:latin typeface="宋体" panose="02010600030101010101" pitchFamily="2" charset="-122"/>
            </a:endParaRPr>
          </a:p>
          <a:p>
            <a:pPr algn="l" eaLnBrk="1" hangingPunct="1">
              <a:lnSpc>
                <a:spcPct val="95000"/>
              </a:lnSpc>
            </a:pPr>
            <a:endParaRPr lang="zh-CN" altLang="en-US" sz="4000" b="1">
              <a:solidFill>
                <a:srgbClr val="060606"/>
              </a:solidFill>
              <a:latin typeface="宋体" panose="02010600030101010101" pitchFamily="2" charset="-122"/>
            </a:endParaRP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12925" y="306389"/>
            <a:ext cx="5943600" cy="835025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z="4800"/>
              <a:t>二、说目标</a:t>
            </a:r>
            <a:r>
              <a:rPr lang="zh-CN"/>
              <a:t> </a:t>
            </a:r>
            <a:endParaRPr lang="zh-CN"/>
          </a:p>
        </p:txBody>
      </p:sp>
      <p:sp>
        <p:nvSpPr>
          <p:cNvPr id="11268" name="AutoShape 4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9750426" y="5759451"/>
            <a:ext cx="295275" cy="377825"/>
          </a:xfrm>
          <a:prstGeom prst="curvedRightArrow">
            <a:avLst>
              <a:gd name="adj1" fmla="val 25591"/>
              <a:gd name="adj2" fmla="val 51183"/>
              <a:gd name="adj3" fmla="val 33329"/>
            </a:avLst>
          </a:prstGeom>
          <a:solidFill>
            <a:schemeClr val="bg1"/>
          </a:solidFill>
          <a:ln w="41275">
            <a:solidFill>
              <a:srgbClr val="53C0EB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任意多边形 94" descr="pane2"/>
          <p:cNvSpPr/>
          <p:nvPr/>
        </p:nvSpPr>
        <p:spPr bwMode="auto">
          <a:xfrm>
            <a:off x="2741613" y="2132013"/>
            <a:ext cx="7937500" cy="1693862"/>
          </a:xfrm>
          <a:custGeom>
            <a:gdLst>
              <a:gd name="T0" fmla="*/ 724029 w 2026745"/>
              <a:gd name="T1" fmla="*/ 0 h 406076"/>
              <a:gd name="T2" fmla="*/ 7209183 w 2026745"/>
              <a:gd name="T3" fmla="*/ 0 h 406076"/>
              <a:gd name="T4" fmla="*/ 7933212 w 2026745"/>
              <a:gd name="T5" fmla="*/ 772190 h 406076"/>
              <a:gd name="T6" fmla="*/ 7933212 w 2026745"/>
              <a:gd name="T7" fmla="*/ 923024 h 406076"/>
              <a:gd name="T8" fmla="*/ 7209183 w 2026745"/>
              <a:gd name="T9" fmla="*/ 1695213 h 406076"/>
              <a:gd name="T10" fmla="*/ 724029 w 2026745"/>
              <a:gd name="T11" fmla="*/ 1695213 h 406076"/>
              <a:gd name="T12" fmla="*/ 0 w 2026745"/>
              <a:gd name="T13" fmla="*/ 923024 h 406076"/>
              <a:gd name="T14" fmla="*/ 0 w 2026745"/>
              <a:gd name="T15" fmla="*/ 772190 h 406076"/>
              <a:gd name="T16" fmla="*/ 724029 w 2026745"/>
              <a:gd name="T17" fmla="*/ 0 h 40607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2026745"/>
              <a:gd name="T28" fmla="*/ 0 h 406076"/>
              <a:gd name="T29" fmla="*/ 2026745 w 2026745"/>
              <a:gd name="T30" fmla="*/ 406076 h 406076"/>
            </a:gdLst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2026745" h="406076">
                <a:moveTo>
                  <a:pt x="184972" y="0"/>
                </a:moveTo>
                <a:lnTo>
                  <a:pt x="1841773" y="0"/>
                </a:lnTo>
                <a:cubicBezTo>
                  <a:pt x="1943930" y="0"/>
                  <a:pt x="2026745" y="82815"/>
                  <a:pt x="2026745" y="184972"/>
                </a:cubicBezTo>
                <a:lnTo>
                  <a:pt x="2026745" y="221104"/>
                </a:lnTo>
                <a:cubicBezTo>
                  <a:pt x="2026745" y="323261"/>
                  <a:pt x="1943930" y="406076"/>
                  <a:pt x="1841773" y="406076"/>
                </a:cubicBezTo>
                <a:lnTo>
                  <a:pt x="184972" y="406076"/>
                </a:lnTo>
                <a:cubicBezTo>
                  <a:pt x="82815" y="406076"/>
                  <a:pt x="0" y="323261"/>
                  <a:pt x="0" y="221104"/>
                </a:cubicBezTo>
                <a:lnTo>
                  <a:pt x="0" y="184972"/>
                </a:lnTo>
                <a:cubicBezTo>
                  <a:pt x="0" y="82815"/>
                  <a:pt x="82815" y="0"/>
                  <a:pt x="184972" y="0"/>
                </a:cubicBezTo>
                <a:close/>
              </a:path>
            </a:pathLst>
          </a:custGeom>
          <a:blipFill dpi="0" rotWithShape="0">
            <a:blip r:embed="rId2"/>
            <a:tile tx="0" ty="0" sx="100000" sy="100000" flip="none" algn="tl"/>
          </a:blipFill>
          <a:ln w="41275">
            <a:solidFill>
              <a:srgbClr val="53C0EB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rgbClr val="060606"/>
                </a:solidFill>
                <a:latin typeface="+mn-ea"/>
              </a:rPr>
              <a:t>粉笔盒、书、钉子（棱锥与圆锥两种形状的钉）、六角螺母、魔方、易拉罐、  排球等物体和图片若干，多媒体课件。</a:t>
            </a:r>
            <a:endParaRPr lang="zh-CN" altLang="en-US" sz="3200" b="1">
              <a:solidFill>
                <a:srgbClr val="060606"/>
              </a:solidFill>
              <a:latin typeface="+mn-ea"/>
            </a:endParaRPr>
          </a:p>
        </p:txBody>
      </p:sp>
      <p:sp>
        <p:nvSpPr>
          <p:cNvPr id="12291" name="椭圆 5"/>
          <p:cNvSpPr>
            <a:spLocks noChangeArrowheads="1"/>
          </p:cNvSpPr>
          <p:nvPr/>
        </p:nvSpPr>
        <p:spPr bwMode="auto">
          <a:xfrm>
            <a:off x="1690689" y="2432051"/>
            <a:ext cx="1050925" cy="1311275"/>
          </a:xfrm>
          <a:prstGeom prst="ellipse">
            <a:avLst/>
          </a:prstGeom>
          <a:solidFill>
            <a:srgbClr val="FF00FF"/>
          </a:solidFill>
          <a:ln w="44450">
            <a:solidFill>
              <a:schemeClr val="bg1"/>
            </a:solidFill>
            <a:round/>
          </a:ln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2400">
                <a:solidFill>
                  <a:srgbClr val="FFFFFF"/>
                </a:solidFill>
                <a:latin typeface="Bodoni MT" panose="02070603080606020203" pitchFamily="18" charset="0"/>
                <a:ea typeface="微软雅黑" panose="020b0503020204020204" pitchFamily="34" charset="-122"/>
              </a:rPr>
              <a:t>1</a:t>
            </a:r>
            <a:endParaRPr lang="zh-CN" altLang="en-US" sz="2400">
              <a:solidFill>
                <a:srgbClr val="FFFFFF"/>
              </a:solidFill>
              <a:latin typeface="Bodoni MT" panose="02070603080606020203" pitchFamily="18" charset="0"/>
              <a:ea typeface="微软雅黑" panose="020b0503020204020204" pitchFamily="34" charset="-122"/>
            </a:endParaRPr>
          </a:p>
        </p:txBody>
      </p:sp>
      <p:sp>
        <p:nvSpPr>
          <p:cNvPr id="11268" name="任意多边形 92" descr="pane2"/>
          <p:cNvSpPr/>
          <p:nvPr/>
        </p:nvSpPr>
        <p:spPr bwMode="auto">
          <a:xfrm>
            <a:off x="2743201" y="4800600"/>
            <a:ext cx="7935913" cy="1644650"/>
          </a:xfrm>
          <a:custGeom>
            <a:gdLst>
              <a:gd name="T0" fmla="*/ 723884 w 2026745"/>
              <a:gd name="T1" fmla="*/ 0 h 406077"/>
              <a:gd name="T2" fmla="*/ 7207742 w 2026745"/>
              <a:gd name="T3" fmla="*/ 0 h 406077"/>
              <a:gd name="T4" fmla="*/ 7931625 w 2026745"/>
              <a:gd name="T5" fmla="*/ 749753 h 406077"/>
              <a:gd name="T6" fmla="*/ 7931625 w 2026745"/>
              <a:gd name="T7" fmla="*/ 896209 h 406077"/>
              <a:gd name="T8" fmla="*/ 7207742 w 2026745"/>
              <a:gd name="T9" fmla="*/ 1645958 h 406077"/>
              <a:gd name="T10" fmla="*/ 723884 w 2026745"/>
              <a:gd name="T11" fmla="*/ 1645958 h 406077"/>
              <a:gd name="T12" fmla="*/ 0 w 2026745"/>
              <a:gd name="T13" fmla="*/ 896209 h 406077"/>
              <a:gd name="T14" fmla="*/ 0 w 2026745"/>
              <a:gd name="T15" fmla="*/ 749753 h 406077"/>
              <a:gd name="T16" fmla="*/ 723884 w 2026745"/>
              <a:gd name="T17" fmla="*/ 0 h 406077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2026745"/>
              <a:gd name="T28" fmla="*/ 0 h 406077"/>
              <a:gd name="T29" fmla="*/ 2026745 w 2026745"/>
              <a:gd name="T30" fmla="*/ 406077 h 406077"/>
            </a:gdLst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2026745" h="406077">
                <a:moveTo>
                  <a:pt x="184972" y="0"/>
                </a:moveTo>
                <a:lnTo>
                  <a:pt x="1841773" y="0"/>
                </a:lnTo>
                <a:cubicBezTo>
                  <a:pt x="1943930" y="0"/>
                  <a:pt x="2026745" y="82816"/>
                  <a:pt x="2026745" y="184973"/>
                </a:cubicBezTo>
                <a:lnTo>
                  <a:pt x="2026745" y="221105"/>
                </a:lnTo>
                <a:cubicBezTo>
                  <a:pt x="2026745" y="323262"/>
                  <a:pt x="1943930" y="406077"/>
                  <a:pt x="1841773" y="406077"/>
                </a:cubicBezTo>
                <a:lnTo>
                  <a:pt x="184972" y="406077"/>
                </a:lnTo>
                <a:cubicBezTo>
                  <a:pt x="82815" y="406077"/>
                  <a:pt x="0" y="323262"/>
                  <a:pt x="0" y="221105"/>
                </a:cubicBezTo>
                <a:lnTo>
                  <a:pt x="0" y="184973"/>
                </a:lnTo>
                <a:cubicBezTo>
                  <a:pt x="0" y="82816"/>
                  <a:pt x="82815" y="0"/>
                  <a:pt x="184972" y="0"/>
                </a:cubicBezTo>
                <a:close/>
              </a:path>
            </a:pathLst>
          </a:custGeom>
          <a:blipFill dpi="0" rotWithShape="0">
            <a:blip r:embed="rId2"/>
            <a:tile tx="0" ty="0" sx="100000" sy="100000" flip="none" algn="tl"/>
          </a:blipFill>
          <a:ln w="41275">
            <a:solidFill>
              <a:srgbClr val="53C0EB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600" b="1">
                <a:solidFill>
                  <a:srgbClr val="060606"/>
                </a:solidFill>
                <a:latin typeface="+mn-ea"/>
              </a:rPr>
              <a:t>学生收集蕴含大量几何图形的图片及实物。</a:t>
            </a:r>
            <a:endParaRPr lang="zh-CN" altLang="en-US" sz="3600" b="1">
              <a:solidFill>
                <a:srgbClr val="060606"/>
              </a:solidFill>
              <a:latin typeface="+mn-ea"/>
            </a:endParaRPr>
          </a:p>
        </p:txBody>
      </p:sp>
      <p:sp>
        <p:nvSpPr>
          <p:cNvPr id="12293" name="椭圆 46"/>
          <p:cNvSpPr>
            <a:spLocks noChangeArrowheads="1"/>
          </p:cNvSpPr>
          <p:nvPr/>
        </p:nvSpPr>
        <p:spPr bwMode="auto">
          <a:xfrm>
            <a:off x="1692276" y="4800600"/>
            <a:ext cx="1050925" cy="1301750"/>
          </a:xfrm>
          <a:prstGeom prst="ellipse">
            <a:avLst/>
          </a:prstGeom>
          <a:solidFill>
            <a:srgbClr val="FF00FF"/>
          </a:solidFill>
          <a:ln w="44450">
            <a:solidFill>
              <a:schemeClr val="bg1"/>
            </a:solidFill>
            <a:round/>
          </a:ln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90000"/>
              </a:lnSpc>
              <a:buSzTx/>
              <a:buFont typeface="Webdings" panose="05030102010509060703" pitchFamily="18" charset="2"/>
              <a:buNone/>
            </a:pPr>
            <a:r>
              <a:rPr lang="en-US" altLang="zh-CN" sz="2400">
                <a:solidFill>
                  <a:srgbClr val="FFFFFF"/>
                </a:solidFill>
                <a:latin typeface="Bodoni MT" panose="02070603080606020203" pitchFamily="18" charset="0"/>
                <a:ea typeface="幼圆" panose="02010509060101010101" pitchFamily="49" charset="-122"/>
              </a:rPr>
              <a:t>2</a:t>
            </a:r>
            <a:endParaRPr lang="zh-CN" altLang="en-US" sz="2400">
              <a:solidFill>
                <a:srgbClr val="FFFFFF"/>
              </a:solidFill>
              <a:latin typeface="Bodoni MT" panose="02070603080606020203" pitchFamily="18" charset="0"/>
              <a:ea typeface="幼圆" panose="02010509060101010101" pitchFamily="49" charset="-122"/>
            </a:endParaRPr>
          </a:p>
        </p:txBody>
      </p:sp>
      <p:sp>
        <p:nvSpPr>
          <p:cNvPr id="11270" name="文本框 1"/>
          <p:cNvSpPr txBox="1">
            <a:spLocks noChangeArrowheads="1"/>
          </p:cNvSpPr>
          <p:nvPr/>
        </p:nvSpPr>
        <p:spPr bwMode="auto">
          <a:xfrm>
            <a:off x="1690689" y="1346200"/>
            <a:ext cx="2573337" cy="590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90000"/>
              </a:lnSpc>
              <a:buSzTx/>
              <a:buFont typeface="Webdings" panose="05030102010509060703" pitchFamily="18" charset="2"/>
              <a:buNone/>
              <a:defRPr/>
            </a:pPr>
            <a:r>
              <a:rPr lang="zh-CN" altLang="en-US" sz="3600" b="1">
                <a:latin typeface="+mn-ea"/>
                <a:ea typeface="+mn-ea"/>
              </a:rPr>
              <a:t>教具准备</a:t>
            </a:r>
            <a:endParaRPr lang="zh-CN" altLang="en-US" sz="3600" b="1">
              <a:latin typeface="+mn-ea"/>
              <a:ea typeface="+mn-ea"/>
            </a:endParaRPr>
          </a:p>
        </p:txBody>
      </p:sp>
      <p:pic>
        <p:nvPicPr>
          <p:cNvPr id="12295" name="Picture 7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56000" y="3419475"/>
            <a:ext cx="19050" cy="1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1692275" y="4064001"/>
            <a:ext cx="2571750" cy="6461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3600" b="1">
                <a:latin typeface="+mn-ea"/>
                <a:ea typeface="+mn-ea"/>
              </a:rPr>
              <a:t>学具准备</a:t>
            </a:r>
            <a:endParaRPr lang="zh-CN" altLang="en-US" sz="3600" b="1">
              <a:latin typeface="+mn-ea"/>
              <a:ea typeface="+mn-ea"/>
            </a:endParaRPr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1949451" y="206376"/>
            <a:ext cx="528002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6699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三、说教法与学法</a:t>
            </a:r>
            <a:r>
              <a:rPr lang="zh-CN" altLang="en-US" sz="4800" b="1">
                <a:solidFill>
                  <a:srgbClr val="3366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zh-CN" altLang="en-US" sz="4800" b="1">
              <a:solidFill>
                <a:srgbClr val="3366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52650" y="1141413"/>
            <a:ext cx="6757988" cy="868362"/>
          </a:xfrm>
        </p:spPr>
        <p:txBody>
          <a:bodyPr/>
          <a:lstStyle/>
          <a:p>
            <a:pPr eaLnBrk="1" hangingPunct="1">
              <a:lnSpc>
                <a:spcPct val="95000"/>
              </a:lnSpc>
            </a:pPr>
            <a:endParaRPr lang="zh-CN" altLang="zh-CN" sz="3600" b="1">
              <a:solidFill>
                <a:srgbClr val="FF0000"/>
              </a:solidFill>
              <a:latin typeface="宋体" panose="02010600030101010101" pitchFamily="2" charset="-122"/>
            </a:endParaRPr>
          </a:p>
          <a:p>
            <a:pPr eaLnBrk="1" hangingPunct="1">
              <a:lnSpc>
                <a:spcPct val="95000"/>
              </a:lnSpc>
            </a:pPr>
            <a:endParaRPr lang="zh-CN" altLang="zh-CN" sz="4400" b="1">
              <a:solidFill>
                <a:srgbClr val="FF0000"/>
              </a:solidFill>
            </a:endParaRP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12925" y="306389"/>
            <a:ext cx="5943600" cy="835025"/>
          </a:xfrm>
          <a:effectLst>
            <a:outerShdw dist="107763" dir="13500000" algn="ctr" rotWithShape="0">
              <a:srgbClr val="808080">
                <a:alpha val="50000"/>
              </a:srgbClr>
            </a:outerShdw>
          </a:effectLst>
        </p:spPr>
        <p:txBody>
          <a:bodyPr/>
          <a:lstStyle/>
          <a:p>
            <a:pPr eaLnBrk="1" hangingPunct="1">
              <a:defRPr/>
            </a:pPr>
            <a:r>
              <a:rPr lang="zh-CN" altLang="en-US" sz="4800"/>
              <a:t>三、说教法学法 </a:t>
            </a:r>
            <a:endParaRPr lang="zh-CN" altLang="en-US" sz="4800"/>
          </a:p>
        </p:txBody>
      </p:sp>
      <p:sp>
        <p:nvSpPr>
          <p:cNvPr id="14340" name="矩形 10"/>
          <p:cNvSpPr>
            <a:spLocks noChangeArrowheads="1"/>
          </p:cNvSpPr>
          <p:nvPr/>
        </p:nvSpPr>
        <p:spPr bwMode="auto">
          <a:xfrm>
            <a:off x="1552575" y="1527175"/>
            <a:ext cx="3652838" cy="3017838"/>
          </a:xfrm>
          <a:prstGeom prst="rect">
            <a:avLst/>
          </a:prstGeom>
          <a:solidFill>
            <a:srgbClr val="99CCFF"/>
          </a:solidFill>
          <a:ln>
            <a:noFill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>
                <a:effectLst>
                  <a:outerShdw blurRad="38100" dist="38100" dir="2700000" algn="tl">
                    <a:srgbClr val="000000"/>
                  </a:outerShdw>
                </a:effectLst>
                <a:latin typeface="+mn-ea"/>
              </a:rPr>
              <a:t>教法：</a:t>
            </a:r>
            <a:endParaRPr lang="zh-CN" altLang="en-US" sz="4800" b="1">
              <a:effectLst>
                <a:outerShdw blurRad="38100" dist="38100" dir="2700000" algn="tl">
                  <a:srgbClr val="000000"/>
                </a:outerShdw>
              </a:effectLst>
              <a:latin typeface="+mn-ea"/>
            </a:endParaRPr>
          </a:p>
          <a:p>
            <a:pPr algn="ctr">
              <a:defRPr/>
            </a:pPr>
            <a:r>
              <a:rPr lang="zh-CN" altLang="en-US" sz="4800" b="1">
                <a:solidFill>
                  <a:srgbClr val="FF3300"/>
                </a:solidFill>
                <a:latin typeface="+mn-ea"/>
              </a:rPr>
              <a:t>“先导后学，以练提能”</a:t>
            </a:r>
            <a:endParaRPr lang="zh-CN" altLang="en-US" sz="4800" b="1">
              <a:solidFill>
                <a:srgbClr val="FF3300"/>
              </a:solidFill>
              <a:latin typeface="+mn-ea"/>
            </a:endParaRPr>
          </a:p>
          <a:p>
            <a:pPr algn="ctr">
              <a:defRPr/>
            </a:pPr>
            <a:r>
              <a:rPr lang="zh-CN" altLang="en-US" sz="4800" b="1">
                <a:solidFill>
                  <a:srgbClr val="FF3300"/>
                </a:solidFill>
                <a:latin typeface="+mn-ea"/>
              </a:rPr>
              <a:t>教学法</a:t>
            </a:r>
            <a:endParaRPr lang="zh-CN" altLang="en-US" sz="4800" b="1">
              <a:solidFill>
                <a:srgbClr val="FF3300"/>
              </a:solidFill>
              <a:latin typeface="+mn-ea"/>
            </a:endParaRPr>
          </a:p>
        </p:txBody>
      </p:sp>
      <p:sp>
        <p:nvSpPr>
          <p:cNvPr id="14341" name="矩形 10"/>
          <p:cNvSpPr>
            <a:spLocks noChangeArrowheads="1"/>
          </p:cNvSpPr>
          <p:nvPr/>
        </p:nvSpPr>
        <p:spPr bwMode="auto">
          <a:xfrm>
            <a:off x="6577013" y="1527175"/>
            <a:ext cx="3694112" cy="4648200"/>
          </a:xfrm>
          <a:prstGeom prst="rect">
            <a:avLst/>
          </a:prstGeom>
          <a:solidFill>
            <a:srgbClr val="CCFFCC"/>
          </a:solidFill>
          <a:ln>
            <a:noFill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>
                <a:effectLst>
                  <a:outerShdw blurRad="38100" dist="38100" dir="2700000" algn="tl">
                    <a:srgbClr val="000000"/>
                  </a:outerShdw>
                </a:effectLst>
                <a:latin typeface="+mn-ea"/>
              </a:rPr>
              <a:t>学法：</a:t>
            </a:r>
            <a:endParaRPr lang="zh-CN" altLang="en-US" sz="4800" b="1">
              <a:effectLst>
                <a:outerShdw blurRad="38100" dist="38100" dir="2700000" algn="tl">
                  <a:srgbClr val="000000"/>
                </a:outerShdw>
              </a:effectLst>
              <a:latin typeface="+mn-ea"/>
            </a:endParaRPr>
          </a:p>
          <a:p>
            <a:pPr>
              <a:defRPr/>
            </a:pPr>
            <a:r>
              <a:rPr lang="zh-CN" altLang="en-US" sz="3200" b="1">
                <a:solidFill>
                  <a:srgbClr val="060606"/>
                </a:solidFill>
                <a:latin typeface="+mn-ea"/>
              </a:rPr>
              <a:t>1</a:t>
            </a:r>
            <a:r>
              <a:rPr lang="en-US" altLang="zh-CN" sz="3200" b="1">
                <a:solidFill>
                  <a:srgbClr val="060606"/>
                </a:solidFill>
                <a:latin typeface="+mn-ea"/>
              </a:rPr>
              <a:t>.</a:t>
            </a:r>
            <a:r>
              <a:rPr lang="zh-CN" altLang="en-US" sz="3200" b="1">
                <a:solidFill>
                  <a:srgbClr val="060606"/>
                </a:solidFill>
                <a:latin typeface="+mn-ea"/>
              </a:rPr>
              <a:t>探究学习：在实际生活的背景中探索学习。</a:t>
            </a:r>
            <a:endParaRPr lang="zh-CN" altLang="en-US" sz="3200" b="1">
              <a:solidFill>
                <a:srgbClr val="060606"/>
              </a:solidFill>
              <a:latin typeface="+mn-ea"/>
            </a:endParaRPr>
          </a:p>
          <a:p>
            <a:pPr>
              <a:defRPr/>
            </a:pPr>
            <a:r>
              <a:rPr lang="zh-CN" altLang="en-US" sz="3200" b="1">
                <a:solidFill>
                  <a:srgbClr val="060606"/>
                </a:solidFill>
                <a:latin typeface="+mn-ea"/>
              </a:rPr>
              <a:t>2</a:t>
            </a:r>
            <a:r>
              <a:rPr lang="en-US" altLang="zh-CN" sz="3200" b="1">
                <a:solidFill>
                  <a:srgbClr val="060606"/>
                </a:solidFill>
                <a:latin typeface="+mn-ea"/>
              </a:rPr>
              <a:t>.</a:t>
            </a:r>
            <a:r>
              <a:rPr lang="zh-CN" altLang="en-US" sz="3200" b="1">
                <a:solidFill>
                  <a:srgbClr val="060606"/>
                </a:solidFill>
                <a:latin typeface="+mn-ea"/>
              </a:rPr>
              <a:t>合作学习：在实践合作中交流学习。 </a:t>
            </a:r>
            <a:endParaRPr lang="zh-CN" altLang="en-US" sz="3200" b="1">
              <a:solidFill>
                <a:srgbClr val="060606"/>
              </a:solidFill>
              <a:latin typeface="+mn-ea"/>
            </a:endParaRPr>
          </a:p>
          <a:p>
            <a:pPr>
              <a:defRPr/>
            </a:pPr>
            <a:endParaRPr lang="zh-CN" altLang="en-US" sz="4400" b="1">
              <a:solidFill>
                <a:srgbClr val="060606"/>
              </a:solidFill>
              <a:latin typeface="+mn-ea"/>
            </a:endParaRPr>
          </a:p>
          <a:p>
            <a:pPr>
              <a:defRPr/>
            </a:pPr>
            <a:endParaRPr lang="zh-CN" altLang="en-US" sz="4400" b="1">
              <a:latin typeface="宋体" panose="02010600030101010101" pitchFamily="2" charset="-122"/>
            </a:endParaRPr>
          </a:p>
        </p:txBody>
      </p:sp>
      <p:sp>
        <p:nvSpPr>
          <p:cNvPr id="13318" name="AutoShape 13"/>
          <p:cNvSpPr>
            <a:spLocks noChangeArrowheads="1"/>
          </p:cNvSpPr>
          <p:nvPr/>
        </p:nvSpPr>
        <p:spPr bwMode="auto">
          <a:xfrm>
            <a:off x="5205413" y="2619376"/>
            <a:ext cx="1370012" cy="576263"/>
          </a:xfrm>
          <a:prstGeom prst="rightArrow">
            <a:avLst>
              <a:gd name="adj1" fmla="val 50000"/>
              <a:gd name="adj2" fmla="val 5942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13319" name="AutoShape 7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10271126" y="5829301"/>
            <a:ext cx="282575" cy="390525"/>
          </a:xfrm>
          <a:prstGeom prst="curvedRightArrow">
            <a:avLst>
              <a:gd name="adj1" fmla="val 27640"/>
              <a:gd name="adj2" fmla="val 55281"/>
              <a:gd name="adj3" fmla="val 33329"/>
            </a:avLst>
          </a:prstGeom>
          <a:solidFill>
            <a:schemeClr val="bg1"/>
          </a:solidFill>
          <a:ln w="41275">
            <a:solidFill>
              <a:srgbClr val="53C0EB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z="4800"/>
              <a:t>四、说教学过程</a:t>
            </a:r>
            <a:endParaRPr lang="zh-CN" altLang="en-US" sz="4800"/>
          </a:p>
        </p:txBody>
      </p:sp>
      <p:grpSp>
        <p:nvGrpSpPr>
          <p:cNvPr id="14339" name="Group 3"/>
          <p:cNvGrpSpPr/>
          <p:nvPr/>
        </p:nvGrpSpPr>
        <p:grpSpPr>
          <a:xfrm>
            <a:off x="3822700" y="919164"/>
            <a:ext cx="5124450" cy="1247775"/>
            <a:chExt cx="3060" cy="786"/>
          </a:xfrm>
        </p:grpSpPr>
        <p:sp>
          <p:nvSpPr>
            <p:cNvPr id="14358" name="Rectangle 1"/>
            <p:cNvSpPr>
              <a:spLocks noChangeArrowheads="1"/>
            </p:cNvSpPr>
            <p:nvPr/>
          </p:nvSpPr>
          <p:spPr bwMode="auto">
            <a:xfrm>
              <a:off x="855" y="0"/>
              <a:ext cx="11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indent="2667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2400">
                <a:solidFill>
                  <a:srgbClr val="040404"/>
                </a:solidFill>
                <a:latin typeface="Calibri" panose="020f0502020204030204" pitchFamily="34" charset="0"/>
                <a:sym typeface="Times New Roman" panose="02020603050405020304" pitchFamily="18" charset="0"/>
              </a:endParaRPr>
            </a:p>
          </p:txBody>
        </p:sp>
        <p:pic>
          <p:nvPicPr>
            <p:cNvPr id="14359" name="Picture 9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135"/>
              <a:ext cx="3060" cy="6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4340" name="Group 6"/>
          <p:cNvGrpSpPr/>
          <p:nvPr/>
        </p:nvGrpSpPr>
        <p:grpSpPr>
          <a:xfrm>
            <a:off x="3822700" y="2035176"/>
            <a:ext cx="4857750" cy="1203325"/>
            <a:chOff x="0" y="28"/>
            <a:chExt cx="3060" cy="758"/>
          </a:xfrm>
        </p:grpSpPr>
        <p:sp>
          <p:nvSpPr>
            <p:cNvPr id="14356" name="Rectangle 1"/>
            <p:cNvSpPr>
              <a:spLocks noChangeArrowheads="1"/>
            </p:cNvSpPr>
            <p:nvPr/>
          </p:nvSpPr>
          <p:spPr bwMode="auto">
            <a:xfrm>
              <a:off x="855" y="28"/>
              <a:ext cx="1125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indent="2667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pic>
          <p:nvPicPr>
            <p:cNvPr id="14357" name="Picture 9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135"/>
              <a:ext cx="3060" cy="6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4341" name="Group 9"/>
          <p:cNvGrpSpPr/>
          <p:nvPr/>
        </p:nvGrpSpPr>
        <p:grpSpPr>
          <a:xfrm>
            <a:off x="3822700" y="3087689"/>
            <a:ext cx="4857750" cy="1203325"/>
            <a:chOff x="0" y="28"/>
            <a:chExt cx="3060" cy="758"/>
          </a:xfrm>
        </p:grpSpPr>
        <p:sp>
          <p:nvSpPr>
            <p:cNvPr id="14354" name="Rectangle 1"/>
            <p:cNvSpPr>
              <a:spLocks noChangeArrowheads="1"/>
            </p:cNvSpPr>
            <p:nvPr/>
          </p:nvSpPr>
          <p:spPr bwMode="auto">
            <a:xfrm>
              <a:off x="855" y="28"/>
              <a:ext cx="1125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indent="2667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pic>
          <p:nvPicPr>
            <p:cNvPr id="14355" name="Picture 9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135"/>
              <a:ext cx="3060" cy="6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4342" name="Group 12"/>
          <p:cNvGrpSpPr/>
          <p:nvPr/>
        </p:nvGrpSpPr>
        <p:grpSpPr>
          <a:xfrm>
            <a:off x="3822700" y="4335464"/>
            <a:ext cx="4857750" cy="1203325"/>
            <a:chOff x="0" y="28"/>
            <a:chExt cx="3060" cy="758"/>
          </a:xfrm>
        </p:grpSpPr>
        <p:sp>
          <p:nvSpPr>
            <p:cNvPr id="14352" name="Rectangle 1"/>
            <p:cNvSpPr>
              <a:spLocks noChangeArrowheads="1"/>
            </p:cNvSpPr>
            <p:nvPr/>
          </p:nvSpPr>
          <p:spPr bwMode="auto">
            <a:xfrm>
              <a:off x="855" y="28"/>
              <a:ext cx="1125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indent="2667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pic>
          <p:nvPicPr>
            <p:cNvPr id="14353" name="Picture 9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135"/>
              <a:ext cx="3060" cy="6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4343" name="Group 15"/>
          <p:cNvGrpSpPr/>
          <p:nvPr/>
        </p:nvGrpSpPr>
        <p:grpSpPr>
          <a:xfrm>
            <a:off x="3822700" y="5583239"/>
            <a:ext cx="4857750" cy="1203325"/>
            <a:chOff x="0" y="28"/>
            <a:chExt cx="3060" cy="758"/>
          </a:xfrm>
        </p:grpSpPr>
        <p:sp>
          <p:nvSpPr>
            <p:cNvPr id="14350" name="Rectangle 1"/>
            <p:cNvSpPr>
              <a:spLocks noChangeArrowheads="1"/>
            </p:cNvSpPr>
            <p:nvPr/>
          </p:nvSpPr>
          <p:spPr bwMode="auto">
            <a:xfrm>
              <a:off x="855" y="28"/>
              <a:ext cx="1125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indent="2667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pic>
          <p:nvPicPr>
            <p:cNvPr id="14351" name="Picture 9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135"/>
              <a:ext cx="3060" cy="6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320" name="Text Box 18">
            <a:hlinkClick r:id="rId3" action="ppaction://hlinksldjump?num=1"/>
          </p:cNvPr>
          <p:cNvSpPr txBox="1">
            <a:spLocks noChangeArrowheads="1"/>
          </p:cNvSpPr>
          <p:nvPr/>
        </p:nvSpPr>
        <p:spPr bwMode="auto">
          <a:xfrm>
            <a:off x="4619626" y="1017589"/>
            <a:ext cx="3630613" cy="460375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400" b="1">
                <a:solidFill>
                  <a:srgbClr val="040404"/>
                </a:solidFill>
                <a:latin typeface="+mn-ea"/>
                <a:ea typeface="+mn-ea"/>
              </a:rPr>
              <a:t>一、回顾导入 揭示课题</a:t>
            </a:r>
            <a:endParaRPr lang="zh-CN" altLang="en-US" sz="2400" b="1">
              <a:solidFill>
                <a:srgbClr val="040404"/>
              </a:solidFill>
              <a:latin typeface="+mn-ea"/>
              <a:ea typeface="+mn-ea"/>
            </a:endParaRPr>
          </a:p>
        </p:txBody>
      </p:sp>
      <p:sp>
        <p:nvSpPr>
          <p:cNvPr id="13321" name="Text Box 19"/>
          <p:cNvSpPr txBox="1">
            <a:spLocks noChangeArrowheads="1"/>
          </p:cNvSpPr>
          <p:nvPr/>
        </p:nvSpPr>
        <p:spPr bwMode="auto">
          <a:xfrm>
            <a:off x="4619625" y="2024063"/>
            <a:ext cx="3519488" cy="461962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400" b="1">
                <a:solidFill>
                  <a:srgbClr val="040404"/>
                </a:solidFill>
                <a:latin typeface="+mn-ea"/>
                <a:ea typeface="+mn-ea"/>
              </a:rPr>
              <a:t>二、明确目标 指导自学</a:t>
            </a:r>
            <a:endParaRPr lang="zh-CN" altLang="en-US" sz="2400" b="1">
              <a:solidFill>
                <a:srgbClr val="040404"/>
              </a:solidFill>
              <a:latin typeface="+mn-ea"/>
              <a:ea typeface="+mn-ea"/>
            </a:endParaRPr>
          </a:p>
        </p:txBody>
      </p:sp>
      <p:sp>
        <p:nvSpPr>
          <p:cNvPr id="14346" name="Text Box 20"/>
          <p:cNvSpPr txBox="1">
            <a:spLocks noChangeArrowheads="1"/>
          </p:cNvSpPr>
          <p:nvPr/>
        </p:nvSpPr>
        <p:spPr bwMode="auto">
          <a:xfrm>
            <a:off x="7551738" y="2782372"/>
            <a:ext cx="139541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/>
          </a:p>
        </p:txBody>
      </p:sp>
      <p:sp>
        <p:nvSpPr>
          <p:cNvPr id="13323" name="Text Box 21"/>
          <p:cNvSpPr txBox="1">
            <a:spLocks noChangeArrowheads="1"/>
          </p:cNvSpPr>
          <p:nvPr/>
        </p:nvSpPr>
        <p:spPr bwMode="auto">
          <a:xfrm>
            <a:off x="4619625" y="3092451"/>
            <a:ext cx="3519488" cy="460375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400" b="1">
                <a:solidFill>
                  <a:srgbClr val="040404"/>
                </a:solidFill>
                <a:latin typeface="+mn-ea"/>
                <a:ea typeface="+mn-ea"/>
              </a:rPr>
              <a:t>三、自主探究 小组讨论</a:t>
            </a:r>
            <a:endParaRPr lang="zh-CN" altLang="en-US" sz="2400" b="1">
              <a:solidFill>
                <a:srgbClr val="040404"/>
              </a:solidFill>
              <a:latin typeface="+mn-ea"/>
              <a:ea typeface="+mn-ea"/>
            </a:endParaRPr>
          </a:p>
        </p:txBody>
      </p:sp>
      <p:sp>
        <p:nvSpPr>
          <p:cNvPr id="13324" name="Text Box 22"/>
          <p:cNvSpPr txBox="1">
            <a:spLocks noChangeArrowheads="1"/>
          </p:cNvSpPr>
          <p:nvPr/>
        </p:nvSpPr>
        <p:spPr bwMode="auto">
          <a:xfrm>
            <a:off x="4619625" y="4292601"/>
            <a:ext cx="3519488" cy="460375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400" b="1">
                <a:solidFill>
                  <a:srgbClr val="040404"/>
                </a:solidFill>
                <a:latin typeface="+mn-ea"/>
                <a:ea typeface="+mn-ea"/>
              </a:rPr>
              <a:t>四、成果检测 交流释疑</a:t>
            </a:r>
            <a:endParaRPr lang="zh-CN" altLang="en-US" sz="2400" b="1">
              <a:solidFill>
                <a:srgbClr val="040404"/>
              </a:solidFill>
              <a:latin typeface="+mn-ea"/>
              <a:ea typeface="+mn-ea"/>
            </a:endParaRPr>
          </a:p>
        </p:txBody>
      </p:sp>
      <p:sp>
        <p:nvSpPr>
          <p:cNvPr id="13325" name="Text Box 23"/>
          <p:cNvSpPr txBox="1">
            <a:spLocks noChangeArrowheads="1"/>
          </p:cNvSpPr>
          <p:nvPr/>
        </p:nvSpPr>
        <p:spPr bwMode="auto">
          <a:xfrm>
            <a:off x="4619625" y="5499101"/>
            <a:ext cx="3519488" cy="460375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400" b="1">
                <a:solidFill>
                  <a:srgbClr val="040404"/>
                </a:solidFill>
                <a:latin typeface="+mn-ea"/>
                <a:ea typeface="+mn-ea"/>
              </a:rPr>
              <a:t>五、归纳总结 当堂训练</a:t>
            </a:r>
            <a:endParaRPr lang="zh-CN" altLang="en-US" sz="2400" b="1">
              <a:solidFill>
                <a:srgbClr val="040404"/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12926" y="307976"/>
            <a:ext cx="8410575" cy="835025"/>
          </a:xfrm>
        </p:spPr>
        <p:txBody>
          <a:bodyPr/>
          <a:lstStyle/>
          <a:p>
            <a:pPr eaLnBrk="1" hangingPunct="1">
              <a:defRPr/>
            </a:pPr>
            <a:r>
              <a:rPr lang="zh-CN">
                <a:solidFill>
                  <a:srgbClr val="FF0000"/>
                </a:solidFill>
              </a:rPr>
              <a:t>环节一：回顾导入，揭示课题</a:t>
            </a:r>
            <a:br>
              <a:rPr lang="zh-CN">
                <a:solidFill>
                  <a:srgbClr val="FF0000"/>
                </a:solidFill>
              </a:rPr>
            </a:br>
            <a:endParaRPr lang="zh-CN">
              <a:solidFill>
                <a:srgbClr val="FF0000"/>
              </a:solidFill>
            </a:endParaRPr>
          </a:p>
        </p:txBody>
      </p:sp>
      <p:pic>
        <p:nvPicPr>
          <p:cNvPr id="15363" name="Picture 3" descr="2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87500" y="1141413"/>
            <a:ext cx="2984500" cy="2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Picture 4" descr="图片6"/>
          <p:cNvPicPr>
            <a:picLocks noGrp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1" y="3681414"/>
            <a:ext cx="3133725" cy="2439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5" descr="pic2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5175" y="1141413"/>
            <a:ext cx="3130550" cy="2597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Picture 6" descr="001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55750" y="3681414"/>
            <a:ext cx="3016250" cy="2439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4" name="Text Box 7"/>
          <p:cNvSpPr txBox="1">
            <a:spLocks noChangeArrowheads="1"/>
          </p:cNvSpPr>
          <p:nvPr/>
        </p:nvSpPr>
        <p:spPr bwMode="auto">
          <a:xfrm>
            <a:off x="7705726" y="862013"/>
            <a:ext cx="2962275" cy="55102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>
                <a:latin typeface="+mn-ea"/>
              </a:rPr>
              <a:t>同学们这是世界上的著名建筑，你知道这些都是哪个国家的建筑吗？观察一下以上图片都由哪些几何图形组成？哪些是立体图形？哪些是平面图形？</a:t>
            </a:r>
            <a:endParaRPr lang="zh-CN" altLang="en-US" sz="3200">
              <a:latin typeface="+mn-ea"/>
            </a:endParaRPr>
          </a:p>
        </p:txBody>
      </p:sp>
      <p:sp>
        <p:nvSpPr>
          <p:cNvPr id="15368" name="AutoShape 9">
            <a:hlinkClick r:id="rId6" action="ppaction://hlinksldjump?num=9"/>
          </p:cNvPr>
          <p:cNvSpPr>
            <a:spLocks noChangeArrowheads="1"/>
          </p:cNvSpPr>
          <p:nvPr/>
        </p:nvSpPr>
        <p:spPr bwMode="auto">
          <a:xfrm>
            <a:off x="9796464" y="6315075"/>
            <a:ext cx="307975" cy="260350"/>
          </a:xfrm>
          <a:prstGeom prst="curvedRightArrow">
            <a:avLst>
              <a:gd name="adj1" fmla="val 20000"/>
              <a:gd name="adj2" fmla="val 40000"/>
              <a:gd name="adj3" fmla="val 39425"/>
            </a:avLst>
          </a:prstGeom>
          <a:solidFill>
            <a:schemeClr val="bg1"/>
          </a:solidFill>
          <a:ln w="41275">
            <a:solidFill>
              <a:srgbClr val="53C0EB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12926" y="307976"/>
            <a:ext cx="8410575" cy="835025"/>
          </a:xfrm>
        </p:spPr>
        <p:txBody>
          <a:bodyPr/>
          <a:lstStyle/>
          <a:p>
            <a:pPr eaLnBrk="1" hangingPunct="1">
              <a:defRPr/>
            </a:pPr>
            <a:r>
              <a:rPr lang="zh-CN">
                <a:solidFill>
                  <a:srgbClr val="FF0000"/>
                </a:solidFill>
              </a:rPr>
              <a:t>环节一：回顾导入，揭示课题</a:t>
            </a:r>
            <a:br>
              <a:rPr lang="zh-CN">
                <a:solidFill>
                  <a:srgbClr val="FF0000"/>
                </a:solidFill>
              </a:rPr>
            </a:br>
            <a:endParaRPr lang="zh-CN">
              <a:solidFill>
                <a:srgbClr val="FF0000"/>
              </a:solidFill>
            </a:endParaRPr>
          </a:p>
        </p:txBody>
      </p:sp>
      <p:pic>
        <p:nvPicPr>
          <p:cNvPr id="16387" name="Picture 3" descr="2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87500" y="1141413"/>
            <a:ext cx="2984500" cy="2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8" name="Picture 4" descr="图片6"/>
          <p:cNvPicPr>
            <a:picLocks noGrp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1" y="3681414"/>
            <a:ext cx="3133725" cy="2439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Picture 5" descr="pic2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5175" y="1141413"/>
            <a:ext cx="3130550" cy="2597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0" name="Picture 6" descr="001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55750" y="3681414"/>
            <a:ext cx="3016250" cy="2439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1" name="Text Box 7"/>
          <p:cNvSpPr txBox="1">
            <a:spLocks noChangeArrowheads="1"/>
          </p:cNvSpPr>
          <p:nvPr/>
        </p:nvSpPr>
        <p:spPr bwMode="auto">
          <a:xfrm>
            <a:off x="8957619" y="1171575"/>
            <a:ext cx="461665" cy="540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7823200" y="1169989"/>
            <a:ext cx="2706688" cy="5432425"/>
          </a:xfrm>
          <a:prstGeom prst="rect">
            <a:avLst/>
          </a:prstGeom>
          <a:noFill/>
          <a:ln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5000"/>
              </a:lnSpc>
              <a:defRPr/>
            </a:pPr>
            <a:r>
              <a:rPr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设计意图</a:t>
            </a:r>
            <a:endParaRPr lang="zh-CN" altLang="en-US" sz="2800" b="1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+mn-ea"/>
            </a:endParaRPr>
          </a:p>
          <a:p>
            <a:pPr>
              <a:lnSpc>
                <a:spcPct val="95000"/>
              </a:lnSpc>
              <a:defRPr/>
            </a:pPr>
            <a:r>
              <a:rPr lang="zh-CN" altLang="en-US" sz="2400" b="1">
                <a:solidFill>
                  <a:srgbClr val="040404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利用丰富而直观的图形素材使学生从无意注意到有意注意，把精力迅速的转移到课堂上来，一方面有利于开展下面的教学活动；还可以勾起学生对现实世界已有知识的回忆和联想，冲击学生的视觉感受，激发他们的学习兴趣和学习热情。</a:t>
            </a:r>
            <a:r>
              <a:rPr lang="zh-CN" altLang="en-US" sz="2400" b="1">
                <a:solidFill>
                  <a:srgbClr val="040404"/>
                </a:solidFill>
                <a:latin typeface="+mn-ea"/>
              </a:rPr>
              <a:t> </a:t>
            </a:r>
            <a:endParaRPr lang="zh-CN" altLang="en-US" sz="2400" b="1">
              <a:solidFill>
                <a:srgbClr val="040404"/>
              </a:solidFill>
              <a:latin typeface="+mn-ea"/>
            </a:endParaRPr>
          </a:p>
          <a:p>
            <a:pPr>
              <a:defRPr/>
            </a:pPr>
            <a:endParaRPr lang="zh-CN" altLang="en-US" sz="2400" b="1">
              <a:solidFill>
                <a:srgbClr val="040404"/>
              </a:solidFill>
            </a:endParaRPr>
          </a:p>
        </p:txBody>
      </p:sp>
      <p:sp>
        <p:nvSpPr>
          <p:cNvPr id="16393" name="AutoShape 9">
            <a:hlinkClick r:id="rId6" action="ppaction://hlinksldjump?num=9"/>
          </p:cNvPr>
          <p:cNvSpPr>
            <a:spLocks noChangeArrowheads="1"/>
          </p:cNvSpPr>
          <p:nvPr/>
        </p:nvSpPr>
        <p:spPr bwMode="auto">
          <a:xfrm>
            <a:off x="9796464" y="6315075"/>
            <a:ext cx="307975" cy="260350"/>
          </a:xfrm>
          <a:prstGeom prst="curvedRightArrow">
            <a:avLst>
              <a:gd name="adj1" fmla="val 20000"/>
              <a:gd name="adj2" fmla="val 40000"/>
              <a:gd name="adj3" fmla="val 39425"/>
            </a:avLst>
          </a:prstGeom>
          <a:solidFill>
            <a:schemeClr val="bg1"/>
          </a:solidFill>
          <a:ln w="41275">
            <a:solidFill>
              <a:srgbClr val="53C0EB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812926" y="1141413"/>
            <a:ext cx="8651875" cy="5181600"/>
          </a:xfrm>
        </p:spPr>
        <p:txBody>
          <a:bodyPr/>
          <a:lstStyle/>
          <a:p>
            <a:pPr algn="l" eaLnBrk="1" hangingPunct="1">
              <a:lnSpc>
                <a:spcPct val="95000"/>
              </a:lnSpc>
            </a:pPr>
            <a:r>
              <a:rPr lang="zh-CN" altLang="en-US" sz="3600" b="1">
                <a:solidFill>
                  <a:srgbClr val="040404"/>
                </a:solidFill>
                <a:latin typeface="宋体" panose="02010600030101010101" pitchFamily="2" charset="-122"/>
              </a:rPr>
              <a:t>           （学生读）</a:t>
            </a:r>
            <a:endParaRPr lang="en-US" altLang="zh-CN" sz="3600" b="1">
              <a:solidFill>
                <a:srgbClr val="040404"/>
              </a:solidFill>
              <a:latin typeface="宋体" panose="02010600030101010101" pitchFamily="2" charset="-122"/>
            </a:endParaRPr>
          </a:p>
          <a:p>
            <a:pPr algn="l" eaLnBrk="1" hangingPunct="1">
              <a:lnSpc>
                <a:spcPct val="95000"/>
              </a:lnSpc>
            </a:pPr>
            <a:r>
              <a:rPr lang="zh-CN" altLang="en-US" sz="3600" b="1">
                <a:solidFill>
                  <a:srgbClr val="040404"/>
                </a:solidFill>
                <a:latin typeface="宋体" panose="02010600030101010101" pitchFamily="2" charset="-122"/>
              </a:rPr>
              <a:t>（1）、能从生活实物中抽象出几何图形。</a:t>
            </a:r>
            <a:endParaRPr lang="zh-CN" altLang="en-US" sz="3600" b="1">
              <a:solidFill>
                <a:srgbClr val="040404"/>
              </a:solidFill>
              <a:latin typeface="宋体" panose="02010600030101010101" pitchFamily="2" charset="-122"/>
            </a:endParaRPr>
          </a:p>
          <a:p>
            <a:pPr algn="l" eaLnBrk="1" hangingPunct="1">
              <a:lnSpc>
                <a:spcPct val="95000"/>
              </a:lnSpc>
            </a:pPr>
            <a:r>
              <a:rPr lang="zh-CN" altLang="en-US" sz="3600" b="1">
                <a:solidFill>
                  <a:srgbClr val="040404"/>
                </a:solidFill>
                <a:latin typeface="宋体" panose="02010600030101010101" pitchFamily="2" charset="-122"/>
              </a:rPr>
              <a:t>（2）、能正确区分和辨识立体图形与平面图形。</a:t>
            </a:r>
            <a:endParaRPr lang="zh-CN" altLang="en-US" sz="3600" b="1">
              <a:solidFill>
                <a:srgbClr val="040404"/>
              </a:solidFill>
              <a:latin typeface="宋体" panose="02010600030101010101" pitchFamily="2" charset="-122"/>
            </a:endParaRPr>
          </a:p>
          <a:p>
            <a:pPr algn="l" eaLnBrk="1" hangingPunct="1">
              <a:lnSpc>
                <a:spcPct val="95000"/>
              </a:lnSpc>
            </a:pPr>
            <a:r>
              <a:rPr lang="zh-CN" altLang="en-US" sz="3600" b="1">
                <a:solidFill>
                  <a:srgbClr val="040404"/>
                </a:solidFill>
                <a:latin typeface="宋体" panose="02010600030101010101" pitchFamily="2" charset="-122"/>
              </a:rPr>
              <a:t>（3）立体图形圆锥、圆柱、棱柱、棱锥有什么相同点与不同点。</a:t>
            </a:r>
            <a:endParaRPr lang="zh-CN" altLang="en-US" sz="3600" b="1">
              <a:solidFill>
                <a:srgbClr val="040404"/>
              </a:solidFill>
              <a:latin typeface="宋体" panose="02010600030101010101" pitchFamily="2" charset="-122"/>
            </a:endParaRPr>
          </a:p>
          <a:p>
            <a:pPr algn="l" eaLnBrk="1" hangingPunct="1">
              <a:lnSpc>
                <a:spcPct val="95000"/>
              </a:lnSpc>
            </a:pPr>
            <a:endParaRPr lang="zh-CN" altLang="en-US" sz="3600" b="1">
              <a:solidFill>
                <a:srgbClr val="040404"/>
              </a:solidFill>
              <a:latin typeface="宋体" panose="02010600030101010101" pitchFamily="2" charset="-122"/>
            </a:endParaRP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12926" y="307976"/>
            <a:ext cx="8651875" cy="835025"/>
          </a:xfrm>
        </p:spPr>
        <p:txBody>
          <a:bodyPr/>
          <a:lstStyle/>
          <a:p>
            <a:pPr eaLnBrk="1" hangingPunct="1">
              <a:defRPr/>
            </a:pPr>
            <a:r>
              <a:rPr lang="zh-CN">
                <a:solidFill>
                  <a:srgbClr val="FF0000"/>
                </a:solidFill>
              </a:rPr>
              <a:t>环节二：明确目标，指导自学</a:t>
            </a:r>
            <a:r>
              <a:rPr lang="zh-CN"/>
              <a:t> </a:t>
            </a:r>
            <a:endParaRPr lang="zh-CN"/>
          </a:p>
        </p:txBody>
      </p:sp>
      <p:sp>
        <p:nvSpPr>
          <p:cNvPr id="17412" name="AutoShape 4"/>
          <p:cNvSpPr>
            <a:spLocks noChangeArrowheads="1"/>
          </p:cNvSpPr>
          <p:nvPr/>
        </p:nvSpPr>
        <p:spPr bwMode="auto">
          <a:xfrm>
            <a:off x="2098676" y="1143000"/>
            <a:ext cx="2200275" cy="738188"/>
          </a:xfrm>
          <a:prstGeom prst="flowChartAlternateProcess">
            <a:avLst/>
          </a:prstGeom>
          <a:solidFill>
            <a:schemeClr val="accent2"/>
          </a:solidFill>
          <a:ln w="41275">
            <a:solidFill>
              <a:srgbClr val="53C0EB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4000" b="1">
                <a:solidFill>
                  <a:srgbClr val="040404"/>
                </a:solidFill>
              </a:rPr>
              <a:t>学习目标</a:t>
            </a:r>
            <a:endParaRPr lang="zh-CN" altLang="en-US" sz="4000" b="1">
              <a:solidFill>
                <a:srgbClr val="040404"/>
              </a:solidFill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52650" y="1141413"/>
            <a:ext cx="8312150" cy="5181600"/>
          </a:xfrm>
        </p:spPr>
        <p:txBody>
          <a:bodyPr/>
          <a:lstStyle/>
          <a:p>
            <a:pPr algn="l" eaLnBrk="1" hangingPunct="1">
              <a:lnSpc>
                <a:spcPct val="95000"/>
              </a:lnSpc>
            </a:pPr>
            <a:endParaRPr lang="zh-CN" altLang="en-US" sz="2800" b="1">
              <a:solidFill>
                <a:srgbClr val="040404"/>
              </a:solidFill>
              <a:latin typeface="宋体" panose="02010600030101010101" pitchFamily="2" charset="-122"/>
            </a:endParaRPr>
          </a:p>
          <a:p>
            <a:pPr algn="l" eaLnBrk="1" hangingPunct="1">
              <a:lnSpc>
                <a:spcPct val="95000"/>
              </a:lnSpc>
            </a:pPr>
            <a:r>
              <a:rPr lang="zh-CN" altLang="en-US" b="1">
                <a:solidFill>
                  <a:srgbClr val="040404"/>
                </a:solidFill>
                <a:latin typeface="宋体" panose="02010600030101010101" pitchFamily="2" charset="-122"/>
              </a:rPr>
              <a:t>请同学们认真的自学课本</a:t>
            </a:r>
            <a:r>
              <a:rPr lang="en-US" altLang="zh-CN" b="1">
                <a:solidFill>
                  <a:srgbClr val="040404"/>
                </a:solidFill>
                <a:latin typeface="宋体" panose="02010600030101010101" pitchFamily="2" charset="-122"/>
              </a:rPr>
              <a:t>114-116</a:t>
            </a:r>
            <a:r>
              <a:rPr lang="zh-CN" altLang="en-US" b="1">
                <a:solidFill>
                  <a:srgbClr val="040404"/>
                </a:solidFill>
                <a:latin typeface="宋体" panose="02010600030101010101" pitchFamily="2" charset="-122"/>
              </a:rPr>
              <a:t>页的内容，然后完成下列问题，八分钟后找同学来回答，看谁回答的最准确。</a:t>
            </a:r>
            <a:endParaRPr lang="zh-CN" altLang="en-US" b="1">
              <a:solidFill>
                <a:srgbClr val="040404"/>
              </a:solidFill>
              <a:latin typeface="宋体" panose="02010600030101010101" pitchFamily="2" charset="-122"/>
            </a:endParaRPr>
          </a:p>
          <a:p>
            <a:pPr algn="l" eaLnBrk="1" hangingPunct="1">
              <a:lnSpc>
                <a:spcPct val="95000"/>
              </a:lnSpc>
            </a:pPr>
            <a:r>
              <a:rPr lang="zh-CN" altLang="en-US" b="1">
                <a:solidFill>
                  <a:srgbClr val="040404"/>
                </a:solidFill>
                <a:latin typeface="宋体" panose="02010600030101010101" pitchFamily="2" charset="-122"/>
              </a:rPr>
              <a:t>（</a:t>
            </a:r>
            <a:r>
              <a:rPr lang="en-US" altLang="zh-CN" b="1">
                <a:solidFill>
                  <a:srgbClr val="040404"/>
                </a:solidFill>
                <a:latin typeface="宋体" panose="02010600030101010101" pitchFamily="2" charset="-122"/>
              </a:rPr>
              <a:t>1</a:t>
            </a:r>
            <a:r>
              <a:rPr lang="zh-CN" altLang="en-US" b="1">
                <a:solidFill>
                  <a:srgbClr val="040404"/>
                </a:solidFill>
                <a:latin typeface="宋体" panose="02010600030101010101" pitchFamily="2" charset="-122"/>
              </a:rPr>
              <a:t>）什么是立体图形？什么是平面图形？</a:t>
            </a:r>
            <a:endParaRPr lang="zh-CN" altLang="en-US" b="1">
              <a:solidFill>
                <a:srgbClr val="040404"/>
              </a:solidFill>
              <a:latin typeface="宋体" panose="02010600030101010101" pitchFamily="2" charset="-122"/>
            </a:endParaRPr>
          </a:p>
          <a:p>
            <a:pPr algn="l" eaLnBrk="1" hangingPunct="1">
              <a:lnSpc>
                <a:spcPct val="95000"/>
              </a:lnSpc>
            </a:pPr>
            <a:r>
              <a:rPr lang="zh-CN" altLang="en-US" b="1">
                <a:solidFill>
                  <a:srgbClr val="040404"/>
                </a:solidFill>
                <a:latin typeface="宋体" panose="02010600030101010101" pitchFamily="2" charset="-122"/>
              </a:rPr>
              <a:t>（</a:t>
            </a:r>
            <a:r>
              <a:rPr lang="en-US" altLang="zh-CN" b="1">
                <a:solidFill>
                  <a:srgbClr val="040404"/>
                </a:solidFill>
                <a:latin typeface="宋体" panose="02010600030101010101" pitchFamily="2" charset="-122"/>
              </a:rPr>
              <a:t>2</a:t>
            </a:r>
            <a:r>
              <a:rPr lang="zh-CN" altLang="en-US" b="1">
                <a:solidFill>
                  <a:srgbClr val="040404"/>
                </a:solidFill>
                <a:latin typeface="宋体" panose="02010600030101010101" pitchFamily="2" charset="-122"/>
              </a:rPr>
              <a:t>）你能在生活中找出立体图形和平面图形相类似的物体吗？</a:t>
            </a:r>
            <a:endParaRPr lang="zh-CN" altLang="en-US" b="1">
              <a:solidFill>
                <a:srgbClr val="040404"/>
              </a:solidFill>
              <a:latin typeface="宋体" panose="02010600030101010101" pitchFamily="2" charset="-122"/>
            </a:endParaRPr>
          </a:p>
          <a:p>
            <a:pPr algn="l" eaLnBrk="1" hangingPunct="1">
              <a:lnSpc>
                <a:spcPct val="95000"/>
              </a:lnSpc>
            </a:pPr>
            <a:r>
              <a:rPr lang="zh-CN" altLang="en-US" b="1">
                <a:solidFill>
                  <a:srgbClr val="040404"/>
                </a:solidFill>
                <a:latin typeface="宋体" panose="02010600030101010101" pitchFamily="2" charset="-122"/>
              </a:rPr>
              <a:t>（</a:t>
            </a:r>
            <a:r>
              <a:rPr lang="en-US" altLang="zh-CN" b="1">
                <a:solidFill>
                  <a:srgbClr val="040404"/>
                </a:solidFill>
                <a:latin typeface="宋体" panose="02010600030101010101" pitchFamily="2" charset="-122"/>
              </a:rPr>
              <a:t>3</a:t>
            </a:r>
            <a:r>
              <a:rPr lang="zh-CN" altLang="en-US" b="1">
                <a:solidFill>
                  <a:srgbClr val="040404"/>
                </a:solidFill>
                <a:latin typeface="宋体" panose="02010600030101010101" pitchFamily="2" charset="-122"/>
              </a:rPr>
              <a:t>）立体图形圆锥、圆柱、棱柱、棱锥有什么相同点与不同点？</a:t>
            </a:r>
            <a:endParaRPr lang="zh-CN" altLang="en-US" b="1">
              <a:solidFill>
                <a:srgbClr val="040404"/>
              </a:solidFill>
              <a:latin typeface="宋体" panose="02010600030101010101" pitchFamily="2" charset="-122"/>
            </a:endParaRPr>
          </a:p>
          <a:p>
            <a:pPr algn="l" eaLnBrk="1" hangingPunct="1">
              <a:lnSpc>
                <a:spcPct val="95000"/>
              </a:lnSpc>
            </a:pPr>
            <a:endParaRPr lang="zh-CN" altLang="en-US" b="1" i="1" u="sng">
              <a:solidFill>
                <a:srgbClr val="FF3300"/>
              </a:solidFill>
              <a:latin typeface="宋体" panose="02010600030101010101" pitchFamily="2" charset="-122"/>
            </a:endParaRPr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12925" y="306389"/>
            <a:ext cx="6826250" cy="835025"/>
          </a:xfrm>
        </p:spPr>
        <p:txBody>
          <a:bodyPr/>
          <a:lstStyle/>
          <a:p>
            <a:pPr eaLnBrk="1" hangingPunct="1">
              <a:defRPr/>
            </a:pPr>
            <a:r>
              <a:rPr lang="zh-CN">
                <a:solidFill>
                  <a:srgbClr val="FF0000"/>
                </a:solidFill>
              </a:rPr>
              <a:t>环节二：明确目标，指导自学</a:t>
            </a:r>
            <a:r>
              <a:rPr lang="zh-CN"/>
              <a:t> </a:t>
            </a:r>
            <a:endParaRPr lang="zh-CN"/>
          </a:p>
        </p:txBody>
      </p:sp>
      <p:sp>
        <p:nvSpPr>
          <p:cNvPr id="18436" name="AutoShape 4">
            <a:hlinkClick r:id="rId2" action="ppaction://hlinksldjump?num=9"/>
          </p:cNvPr>
          <p:cNvSpPr>
            <a:spLocks noChangeArrowheads="1"/>
          </p:cNvSpPr>
          <p:nvPr/>
        </p:nvSpPr>
        <p:spPr bwMode="auto">
          <a:xfrm>
            <a:off x="9926638" y="6054725"/>
            <a:ext cx="354012" cy="268288"/>
          </a:xfrm>
          <a:prstGeom prst="curvedRightArrow">
            <a:avLst>
              <a:gd name="adj1" fmla="val 20000"/>
              <a:gd name="adj2" fmla="val 40000"/>
              <a:gd name="adj3" fmla="val 43978"/>
            </a:avLst>
          </a:prstGeom>
          <a:solidFill>
            <a:schemeClr val="bg1"/>
          </a:solidFill>
          <a:ln w="41275">
            <a:solidFill>
              <a:srgbClr val="53C0EB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18437" name="AutoShape 5"/>
          <p:cNvSpPr>
            <a:spLocks noChangeArrowheads="1"/>
          </p:cNvSpPr>
          <p:nvPr/>
        </p:nvSpPr>
        <p:spPr bwMode="auto">
          <a:xfrm>
            <a:off x="2347914" y="939800"/>
            <a:ext cx="2198687" cy="738188"/>
          </a:xfrm>
          <a:prstGeom prst="flowChartAlternateProcess">
            <a:avLst/>
          </a:prstGeom>
          <a:solidFill>
            <a:schemeClr val="accent2"/>
          </a:solidFill>
          <a:ln w="41275">
            <a:solidFill>
              <a:srgbClr val="53C0EB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4000" b="1">
                <a:solidFill>
                  <a:srgbClr val="040404"/>
                </a:solidFill>
              </a:rPr>
              <a:t>自学指导</a:t>
            </a:r>
            <a:endParaRPr lang="zh-CN" altLang="en-US" sz="4000" b="1">
              <a:solidFill>
                <a:srgbClr val="040404"/>
              </a:solidFill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51063" y="1143000"/>
            <a:ext cx="8291512" cy="5181600"/>
          </a:xfrm>
        </p:spPr>
        <p:txBody>
          <a:bodyPr/>
          <a:lstStyle/>
          <a:p>
            <a:pPr algn="l" eaLnBrk="1" hangingPunct="1">
              <a:lnSpc>
                <a:spcPct val="95000"/>
              </a:lnSpc>
              <a:defRPr/>
            </a:pPr>
            <a:endParaRPr lang="zh-CN" altLang="en-US" sz="2800" b="1"/>
          </a:p>
          <a:p>
            <a:pPr algn="l" eaLnBrk="1" hangingPunct="1">
              <a:defRPr/>
            </a:pPr>
            <a:r>
              <a:rPr lang="en-US" altLang="zh-CN" sz="2800" b="1">
                <a:solidFill>
                  <a:srgbClr val="060606"/>
                </a:solidFill>
              </a:rPr>
              <a:t>1</a:t>
            </a:r>
            <a:r>
              <a:rPr lang="zh-CN" altLang="en-US" sz="2800" b="1">
                <a:solidFill>
                  <a:srgbClr val="060606"/>
                </a:solidFill>
                <a:latin typeface="+mn-ea"/>
              </a:rPr>
              <a:t>、学生依据自学指导，自主完成一定的学习任务。  </a:t>
            </a:r>
            <a:endParaRPr lang="en-US" sz="2800" b="1">
              <a:solidFill>
                <a:srgbClr val="060606"/>
              </a:solidFill>
              <a:latin typeface="+mn-ea"/>
            </a:endParaRPr>
          </a:p>
          <a:p>
            <a:pPr algn="l" eaLnBrk="1" hangingPunct="1">
              <a:defRPr/>
            </a:pPr>
            <a:r>
              <a:rPr lang="en-US" altLang="zh-CN" sz="2800" b="1">
                <a:solidFill>
                  <a:srgbClr val="060606"/>
                </a:solidFill>
                <a:latin typeface="+mn-ea"/>
              </a:rPr>
              <a:t>2</a:t>
            </a:r>
            <a:r>
              <a:rPr lang="zh-CN" altLang="en-US" sz="2800" b="1">
                <a:solidFill>
                  <a:srgbClr val="060606"/>
                </a:solidFill>
                <a:latin typeface="+mn-ea"/>
              </a:rPr>
              <a:t>、在小组长的带领下学生有秩序地交流自学情况；难度较大的能够展开讨论，并通过小组交流，补充自己的意见，积累小组活动经验。</a:t>
            </a:r>
            <a:endParaRPr lang="zh-CN" altLang="en-US" sz="2800" b="1">
              <a:solidFill>
                <a:srgbClr val="060606"/>
              </a:solidFill>
              <a:latin typeface="+mn-ea"/>
            </a:endParaRPr>
          </a:p>
          <a:p>
            <a:pPr algn="l" eaLnBrk="1" hangingPunct="1">
              <a:defRPr/>
            </a:pPr>
            <a:r>
              <a:rPr lang="en-US" altLang="zh-CN" sz="2800" b="1">
                <a:solidFill>
                  <a:srgbClr val="060606"/>
                </a:solidFill>
                <a:latin typeface="+mn-ea"/>
              </a:rPr>
              <a:t>3</a:t>
            </a:r>
            <a:r>
              <a:rPr lang="zh-CN" altLang="en-US" sz="2800" b="1">
                <a:solidFill>
                  <a:srgbClr val="060606"/>
                </a:solidFill>
                <a:latin typeface="+mn-ea"/>
              </a:rPr>
              <a:t>、教师做好巡视，学生在讨论阶段，教师针对学生自学中出现的争论分歧适时进行针对性指导。</a:t>
            </a:r>
            <a:endParaRPr lang="zh-CN" altLang="en-US" sz="2800" b="1">
              <a:solidFill>
                <a:srgbClr val="060606"/>
              </a:solidFill>
              <a:latin typeface="+mn-ea"/>
            </a:endParaRPr>
          </a:p>
          <a:p>
            <a:pPr algn="l" eaLnBrk="1" hangingPunct="1">
              <a:lnSpc>
                <a:spcPct val="95000"/>
              </a:lnSpc>
              <a:defRPr/>
            </a:pPr>
            <a:r>
              <a:rPr lang="zh-CN" altLang="en-US" b="1" i="1" u="sng">
                <a:solidFill>
                  <a:srgbClr val="FF3300"/>
                </a:solidFill>
                <a:latin typeface="+mn-ea"/>
              </a:rPr>
              <a:t>设计意图：让学生学会独立思考、学会合作交流，学会解答问题。</a:t>
            </a:r>
            <a:endParaRPr lang="zh-CN" altLang="en-US" b="1" i="1" u="sng">
              <a:solidFill>
                <a:srgbClr val="FF3300"/>
              </a:solidFill>
              <a:latin typeface="+mn-ea"/>
            </a:endParaRPr>
          </a:p>
          <a:p>
            <a:pPr algn="l" eaLnBrk="1" hangingPunct="1">
              <a:defRPr/>
            </a:pPr>
            <a:endParaRPr lang="zh-CN" altLang="en-US" b="1" i="1" u="sng">
              <a:solidFill>
                <a:srgbClr val="FF3300"/>
              </a:solidFill>
              <a:latin typeface="宋体" panose="02010600030101010101" pitchFamily="2" charset="-122"/>
            </a:endParaRPr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14514" y="307976"/>
            <a:ext cx="6935787" cy="835025"/>
          </a:xfrm>
        </p:spPr>
        <p:txBody>
          <a:bodyPr/>
          <a:lstStyle/>
          <a:p>
            <a:pPr eaLnBrk="1" hangingPunct="1">
              <a:defRPr/>
            </a:pPr>
            <a:r>
              <a:rPr lang="zh-CN">
                <a:solidFill>
                  <a:srgbClr val="FF0000"/>
                </a:solidFill>
              </a:rPr>
              <a:t>环节三：自主探究，小组讨论</a:t>
            </a:r>
            <a:br>
              <a:rPr lang="zh-CN">
                <a:solidFill>
                  <a:srgbClr val="FF0000"/>
                </a:solidFill>
              </a:rPr>
            </a:br>
            <a:endParaRPr lang="zh-CN">
              <a:solidFill>
                <a:srgbClr val="FF0000"/>
              </a:solidFill>
            </a:endParaRPr>
          </a:p>
        </p:txBody>
      </p:sp>
      <p:sp>
        <p:nvSpPr>
          <p:cNvPr id="19460" name="AutoShape 4">
            <a:hlinkClick r:id="rId2" action="ppaction://hlinksldjump?num=9"/>
          </p:cNvPr>
          <p:cNvSpPr>
            <a:spLocks noChangeArrowheads="1"/>
          </p:cNvSpPr>
          <p:nvPr/>
        </p:nvSpPr>
        <p:spPr bwMode="auto">
          <a:xfrm>
            <a:off x="10088563" y="5969000"/>
            <a:ext cx="354012" cy="355600"/>
          </a:xfrm>
          <a:prstGeom prst="curvedRightArrow">
            <a:avLst>
              <a:gd name="adj1" fmla="val 20090"/>
              <a:gd name="adj2" fmla="val 40179"/>
              <a:gd name="adj3" fmla="val 33329"/>
            </a:avLst>
          </a:prstGeom>
          <a:solidFill>
            <a:schemeClr val="bg1"/>
          </a:solidFill>
          <a:ln w="41275">
            <a:solidFill>
              <a:srgbClr val="53C0EB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https://d.book118.com/998104026133006037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1母版">
  <a:themeElements>
    <a:clrScheme name="A000120141119A54PWBG 1">
      <a:dk1>
        <a:srgbClr val="3F3F3F"/>
      </a:dk1>
      <a:lt1>
        <a:srgbClr val="FFFFFF"/>
      </a:lt1>
      <a:dk2>
        <a:srgbClr val="3B7273"/>
      </a:dk2>
      <a:lt2>
        <a:srgbClr val="E7E6E6"/>
      </a:lt2>
      <a:accent1>
        <a:srgbClr val="76AA30"/>
      </a:accent1>
      <a:accent2>
        <a:srgbClr val="BED15D"/>
      </a:accent2>
      <a:accent3>
        <a:srgbClr val="FFFFFF"/>
      </a:accent3>
      <a:accent4>
        <a:srgbClr val="343434"/>
      </a:accent4>
      <a:accent5>
        <a:srgbClr val="BDD2AD"/>
      </a:accent5>
      <a:accent6>
        <a:srgbClr val="ACBD53"/>
      </a:accent6>
      <a:hlink>
        <a:srgbClr val="0070C0"/>
      </a:hlink>
      <a:folHlink>
        <a:srgbClr val="7F7F7F"/>
      </a:folHlink>
    </a:clrScheme>
    <a:fontScheme name="A000120141119A54PWBG">
      <a:majorFont>
        <a:latin typeface="Britannic Bold"/>
        <a:ea typeface="微软雅黑"/>
        <a:cs typeface="Arial"/>
      </a:majorFont>
      <a:minorFont>
        <a:latin typeface="Calibri"/>
        <a:ea typeface="幼圆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</a:spPr>
      <a:bodyPr vert="horz" wrap="squar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</a:spPr>
      <a:bodyPr vert="horz" wrap="squar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A000120141119A54PWBG 1">
        <a:dk1>
          <a:srgbClr val="3F3F3F"/>
        </a:dk1>
        <a:lt1>
          <a:srgbClr val="FFFFFF"/>
        </a:lt1>
        <a:dk2>
          <a:srgbClr val="3B7273"/>
        </a:dk2>
        <a:lt2>
          <a:srgbClr val="E7E6E6"/>
        </a:lt2>
        <a:accent1>
          <a:srgbClr val="76AA30"/>
        </a:accent1>
        <a:accent2>
          <a:srgbClr val="BED15D"/>
        </a:accent2>
        <a:accent3>
          <a:srgbClr val="FFFFFF"/>
        </a:accent3>
        <a:accent4>
          <a:srgbClr val="343434"/>
        </a:accent4>
        <a:accent5>
          <a:srgbClr val="BDD2AD"/>
        </a:accent5>
        <a:accent6>
          <a:srgbClr val="ACBD53"/>
        </a:accent6>
        <a:hlink>
          <a:srgbClr val="0070C0"/>
        </a:hlink>
        <a:folHlink>
          <a:srgbClr val="7F7F7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Britannic Bold</vt:lpstr>
      <vt:lpstr>微软雅黑</vt:lpstr>
      <vt:lpstr>幼圆</vt:lpstr>
      <vt:lpstr>Webdings</vt:lpstr>
      <vt:lpstr>宋体</vt:lpstr>
      <vt:lpstr>黑体</vt:lpstr>
      <vt:lpstr>Bodoni MT</vt:lpstr>
      <vt:lpstr>Times New Roman</vt:lpstr>
      <vt:lpstr>Office Theme</vt:lpstr>
      <vt:lpstr>PowerPoint Presentation</vt:lpstr>
      <vt:lpstr>PowerPoint Presentation</vt:lpstr>
      <vt:lpstr>1.教材所处的地位及作用 </vt:lpstr>
      <vt:lpstr>2,教学内容的选择 </vt:lpstr>
      <vt:lpstr>二、说目标 </vt:lpstr>
      <vt:lpstr>二、说目标 </vt:lpstr>
      <vt:lpstr>PowerPoint Presentation</vt:lpstr>
      <vt:lpstr>三、说教法学法 </vt:lpstr>
      <vt:lpstr>四、说教学过程</vt:lpstr>
      <vt:lpstr>环节一：回顾导入，揭示课题</vt:lpstr>
      <vt:lpstr>环节一：回顾导入，揭示课题</vt:lpstr>
      <vt:lpstr>环节二：明确目标，指导自学 </vt:lpstr>
      <vt:lpstr>环节二：明确目标，指导自学 </vt:lpstr>
      <vt:lpstr>环节三：自主探究，小组讨论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2024-09-17T23:27:15.806</cp:lastPrinted>
  <dcterms:created xsi:type="dcterms:W3CDTF">2024-09-17T15:27:15Z</dcterms:created>
  <dcterms:modified xsi:type="dcterms:W3CDTF">2024-09-17T15:27:17Z</dcterms:modified>
</cp:coreProperties>
</file>