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0693400" cy="756285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B1C0D-394F-44CA-8F96-0F72FA350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10C4C-3E70-4EA4-BCA3-D1453F6CA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4E2BE-7A30-41FD-B67A-75D53D13D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366E1-1F28-4596-9F03-81EEB3F0D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CE076-536C-4517-95D4-72B10415B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1E95AD-239E-4715-AA2B-6C941C598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C87A0-AE93-43B2-9C6B-906C74DC8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1759B-620F-414B-B96C-B33939EED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522FF-D728-43F8-98EA-DD674B79F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68415-E117-4C2A-B5C8-E86CF709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B9C30-303B-4CE9-BA8E-0A154E39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13002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742375" y="1647293"/>
            <a:ext cx="6211570" cy="1524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5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4700" b="1" kern="0" spc="1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骨折合并韧带</a:t>
            </a:r>
            <a:r>
              <a:rPr sz="4700" b="1" kern="0" spc="140">
                <a:solidFill>
                  <a:srgbClr val="00D85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损伤的处</a:t>
            </a:r>
            <a:endParaRPr lang="SimSun" altLang="SimSun" sz="4700"/>
          </a:p>
          <a:p>
            <a:pPr algn="r" rtl="0" eaLnBrk="0">
              <a:lnSpc>
                <a:spcPts val="6498"/>
              </a:lnSpc>
            </a:pPr>
            <a:r>
              <a:rPr sz="5200" kern="0" spc="-4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</a:t>
            </a:r>
            <a:endParaRPr lang="SimSun" altLang="SimSun" sz="5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57168" y="1639923"/>
            <a:ext cx="9765030" cy="1205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41"/>
              </a:lnSpc>
            </a:pPr>
            <a:endParaRPr lang="Arial" altLang="Arial" sz="100"/>
          </a:p>
          <a:p>
            <a:pPr marL="41909" algn="l" rtl="0" eaLnBrk="0">
              <a:lnSpc>
                <a:spcPct val="94000"/>
              </a:lnSpc>
            </a:pPr>
            <a:r>
              <a:rPr sz="5600" b="1" kern="0" spc="-2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目录</a:t>
            </a:r>
            <a:endParaRPr lang="SimSun" altLang="SimSun" sz="56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2000" kern="0" spc="-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CONTENTS       </a:t>
            </a:r>
            <a:r>
              <a:rPr sz="2600" kern="0" spc="-10">
                <a:solidFill>
                  <a:srgbClr val="00AD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01.</a:t>
            </a:r>
            <a:r>
              <a:rPr sz="2000" kern="0" spc="-10">
                <a:solidFill>
                  <a:srgbClr val="199D5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</a:t>
            </a:r>
            <a:r>
              <a:rPr sz="2000" kern="0" spc="-430">
                <a:solidFill>
                  <a:srgbClr val="199D5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-10">
                <a:solidFill>
                  <a:srgbClr val="199D5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折</a:t>
            </a:r>
            <a:r>
              <a:rPr sz="20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的诊断</a:t>
            </a:r>
            <a:r>
              <a:rPr sz="20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3000" kern="0" spc="-10" baseline="10417">
                <a:solidFill>
                  <a:srgbClr val="00AE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02.</a:t>
            </a:r>
            <a:r>
              <a:rPr sz="1900" kern="0" spc="130">
                <a:solidFill>
                  <a:srgbClr val="00AE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000" kern="0" spc="-10" baseline="10417">
                <a:solidFill>
                  <a:srgbClr val="00AE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</a:t>
            </a:r>
            <a:r>
              <a:rPr sz="1900" kern="0" spc="-370">
                <a:solidFill>
                  <a:srgbClr val="00AE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-10" baseline="10417">
                <a:solidFill>
                  <a:srgbClr val="00AE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折</a:t>
            </a:r>
            <a:r>
              <a:rPr sz="3000" kern="0" spc="-10" baseline="10417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3000" kern="0" spc="-20" baseline="10417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治疗</a:t>
            </a: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3000" kern="0" spc="-20" baseline="-3472">
                <a:solidFill>
                  <a:srgbClr val="00A94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1900" kern="0" spc="-20">
                <a:solidFill>
                  <a:srgbClr val="00A94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-20" baseline="-3472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900" kern="0" spc="-3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-20" baseline="-3472">
                <a:solidFill>
                  <a:srgbClr val="00A94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韧</a:t>
            </a:r>
            <a:r>
              <a:rPr sz="1900" kern="0" spc="-330">
                <a:solidFill>
                  <a:srgbClr val="00A94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kern="0" spc="-20" baseline="-3472">
                <a:solidFill>
                  <a:srgbClr val="00A94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带</a:t>
            </a:r>
            <a:r>
              <a:rPr sz="3000" kern="0" spc="-20" baseline="-3472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损伤的诊断</a:t>
            </a:r>
            <a:endParaRPr lang="SimSun" altLang="SimSun" sz="3000" baseline="-3472"/>
          </a:p>
        </p:txBody>
      </p:sp>
      <p:sp>
        <p:nvSpPr>
          <p:cNvPr id="10" name="textbox 10"/>
          <p:cNvSpPr/>
          <p:nvPr/>
        </p:nvSpPr>
        <p:spPr>
          <a:xfrm>
            <a:off x="3581351" y="4232919"/>
            <a:ext cx="5278754" cy="644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0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000" kern="0" spc="60">
                <a:solidFill>
                  <a:srgbClr val="10A8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 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2000" kern="0" spc="-3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60">
                <a:solidFill>
                  <a:srgbClr val="10A8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韧带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损伤的治疗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300" kern="0" spc="60" baseline="24911">
                <a:solidFill>
                  <a:srgbClr val="00A1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05.</a:t>
            </a:r>
            <a:r>
              <a:rPr sz="1400" kern="0" spc="320">
                <a:solidFill>
                  <a:srgbClr val="00A1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000" kern="0" spc="60">
                <a:solidFill>
                  <a:srgbClr val="07D9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合并韧带损</a:t>
            </a:r>
            <a:endParaRPr lang="SimSun" altLang="SimSun" sz="2000"/>
          </a:p>
          <a:p>
            <a:pPr marL="3384550" algn="l" rtl="0" eaLnBrk="0">
              <a:lnSpc>
                <a:spcPct val="95000"/>
              </a:lnSpc>
              <a:spcBef>
                <a:spcPts val="270"/>
              </a:spcBef>
            </a:pPr>
            <a:r>
              <a:rPr sz="2000" kern="0" spc="100">
                <a:solidFill>
                  <a:srgbClr val="07D9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伤</a:t>
            </a:r>
            <a:r>
              <a:rPr sz="20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的处理</a:t>
            </a:r>
            <a:endParaRPr lang="SimSun" altLang="SimSun" sz="2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3708389" y="2742333"/>
            <a:ext cx="5480050" cy="1026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700" kern="0" spc="-10" baseline="-14117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6900" kern="0" spc="334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0" kern="0" spc="-10" baseline="46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骨折的</a:t>
            </a:r>
            <a:r>
              <a:rPr sz="9000" kern="0" spc="-10" baseline="4630">
                <a:solidFill>
                  <a:srgbClr val="00D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诊断</a:t>
            </a:r>
            <a:endParaRPr lang="SimHei" altLang="SimHei" sz="9000" baseline="463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38335" y="5048277"/>
            <a:ext cx="7016689" cy="6352"/>
          </a:xfrm>
          <a:prstGeom prst="rect">
            <a:avLst/>
          </a:prstGeom>
        </p:spPr>
      </p:pic>
      <p:graphicFrame>
        <p:nvGraphicFramePr>
          <p:cNvPr id="18" name="table 18"/>
          <p:cNvGraphicFramePr>
            <a:graphicFrameLocks noGrp="1"/>
          </p:cNvGraphicFramePr>
          <p:nvPr/>
        </p:nvGraphicFramePr>
        <p:xfrm>
          <a:off x="1581125" y="4419578"/>
          <a:ext cx="7073265" cy="685164"/>
        </p:xfrm>
        <a:graphic>
          <a:graphicData uri="http://schemas.openxmlformats.org/drawingml/2006/table">
            <a:tbl>
              <a:tblPr/>
              <a:tblGrid>
                <a:gridCol w="7007225"/>
                <a:gridCol w="66039"/>
              </a:tblGrid>
              <a:tr h="6851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0"/>
                    </a:p>
                    <a:p>
                      <a:pPr marL="7620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肿胀和瘀斑：骨折后常伴有局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部肿胀和瘀斑</a:t>
                      </a:r>
                      <a:endParaRPr lang="SimHei" altLang="SimHei" sz="12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2" name="group 2"/>
          <p:cNvGrpSpPr/>
          <p:nvPr/>
        </p:nvGrpSpPr>
        <p:grpSpPr>
          <a:xfrm rot="21600000">
            <a:off x="1905029" y="3263899"/>
            <a:ext cx="6769029" cy="704858"/>
            <a:chExt cx="6769029" cy="704858"/>
          </a:xfrm>
        </p:grpSpPr>
        <p:sp>
          <p:nvSpPr>
            <p:cNvPr id="20" name="rect"/>
            <p:cNvSpPr/>
            <p:nvPr/>
          </p:nvSpPr>
          <p:spPr>
            <a:xfrm>
              <a:off x="0" y="0"/>
              <a:ext cx="6769029" cy="584230"/>
            </a:xfrm>
            <a:prstGeom prst="rect">
              <a:avLst/>
            </a:prstGeom>
            <a:solidFill>
              <a:srgbClr val="384C4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textbox 22"/>
            <p:cNvSpPr/>
            <p:nvPr/>
          </p:nvSpPr>
          <p:spPr>
            <a:xfrm>
              <a:off x="425408" y="233651"/>
              <a:ext cx="3474720" cy="2000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05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5000"/>
                </a:lnSpc>
              </a:pPr>
              <a:r>
                <a:rPr sz="1200" kern="0" spc="-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疼痛部位：疼痛的部位和程度是诊断骨折的重要依据</a:t>
              </a:r>
              <a:endParaRPr lang="SimHei" altLang="SimHei" sz="1200"/>
            </a:p>
          </p:txBody>
        </p:sp>
        <p:sp>
          <p:nvSpPr>
            <p:cNvPr id="24" name="rect"/>
            <p:cNvSpPr/>
            <p:nvPr/>
          </p:nvSpPr>
          <p:spPr>
            <a:xfrm>
              <a:off x="6680166" y="19058"/>
              <a:ext cx="6309" cy="685800"/>
            </a:xfrm>
            <a:prstGeom prst="rect">
              <a:avLst/>
            </a:pr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1943097" y="2101867"/>
            <a:ext cx="6654824" cy="692151"/>
            <a:chExt cx="6654824" cy="692151"/>
          </a:xfrm>
        </p:grpSpPr>
        <p:sp>
          <p:nvSpPr>
            <p:cNvPr id="26" name="rect"/>
            <p:cNvSpPr/>
            <p:nvPr/>
          </p:nvSpPr>
          <p:spPr>
            <a:xfrm>
              <a:off x="234934" y="12704"/>
              <a:ext cx="6235748" cy="571448"/>
            </a:xfrm>
            <a:prstGeom prst="rect">
              <a:avLst/>
            </a:prstGeom>
            <a:solidFill>
              <a:srgbClr val="384C4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textbox 28"/>
            <p:cNvSpPr/>
            <p:nvPr/>
          </p:nvSpPr>
          <p:spPr>
            <a:xfrm>
              <a:off x="387340" y="234641"/>
              <a:ext cx="2705735" cy="2012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86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6000"/>
                </a:lnSpc>
              </a:pPr>
              <a:r>
                <a:rPr sz="1200" kern="0" spc="-3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受伤史：了解受伤的原因、部位、时间等</a:t>
              </a:r>
              <a:endParaRPr lang="SimHei" altLang="SimHei" sz="1200"/>
            </a:p>
          </p:txBody>
        </p:sp>
        <p:pic>
          <p:nvPicPr>
            <p:cNvPr id="30" name="picture 3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6654824" cy="6352"/>
            </a:xfrm>
            <a:prstGeom prst="rect">
              <a:avLst/>
            </a:prstGeom>
          </p:spPr>
        </p:pic>
        <p:sp>
          <p:nvSpPr>
            <p:cNvPr id="32" name="rect"/>
            <p:cNvSpPr/>
            <p:nvPr/>
          </p:nvSpPr>
          <p:spPr>
            <a:xfrm>
              <a:off x="6642098" y="12705"/>
              <a:ext cx="6309" cy="679446"/>
            </a:xfrm>
            <a:prstGeom prst="rect">
              <a:avLst/>
            </a:pr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" name="textbox 34"/>
          <p:cNvSpPr/>
          <p:nvPr/>
        </p:nvSpPr>
        <p:spPr>
          <a:xfrm>
            <a:off x="4470175" y="1388851"/>
            <a:ext cx="1715770" cy="515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82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病史采集</a:t>
            </a:r>
            <a:endParaRPr lang="SimHei" altLang="SimHei" sz="3300"/>
          </a:p>
        </p:txBody>
      </p:sp>
      <p:sp>
        <p:nvSpPr>
          <p:cNvPr id="36" name="textbox 36"/>
          <p:cNvSpPr/>
          <p:nvPr/>
        </p:nvSpPr>
        <p:spPr>
          <a:xfrm>
            <a:off x="2330437" y="5815870"/>
            <a:ext cx="3474084" cy="200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功能障碍：骨折后常导致关节活动受限或不能行走等</a:t>
            </a:r>
            <a:endParaRPr lang="SimHei" altLang="SimHei" sz="1200"/>
          </a:p>
        </p:txBody>
      </p:sp>
      <p:pic>
        <p:nvPicPr>
          <p:cNvPr id="38" name="picture 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854235" y="5568980"/>
            <a:ext cx="6743686" cy="6352"/>
          </a:xfrm>
          <a:prstGeom prst="rect">
            <a:avLst/>
          </a:prstGeom>
        </p:spPr>
      </p:pic>
      <p:sp>
        <p:nvSpPr>
          <p:cNvPr id="40" name="rect"/>
          <p:cNvSpPr/>
          <p:nvPr/>
        </p:nvSpPr>
        <p:spPr>
          <a:xfrm>
            <a:off x="1917647" y="3257546"/>
            <a:ext cx="6692999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rect"/>
          <p:cNvSpPr/>
          <p:nvPr/>
        </p:nvSpPr>
        <p:spPr>
          <a:xfrm>
            <a:off x="8801096" y="2698727"/>
            <a:ext cx="1809751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rect"/>
          <p:cNvSpPr/>
          <p:nvPr/>
        </p:nvSpPr>
        <p:spPr>
          <a:xfrm>
            <a:off x="8585196" y="5581685"/>
            <a:ext cx="6309" cy="679446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1333466" y="2044692"/>
            <a:ext cx="3562984" cy="1860550"/>
          </a:xfrm>
          <a:prstGeom prst="rect">
            <a:avLst/>
          </a:prstGeom>
          <a:solidFill>
            <a:srgbClr val="00CB6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406400" algn="l" rtl="0" eaLnBrk="0">
              <a:lnSpc>
                <a:spcPct val="97000"/>
              </a:lnSpc>
              <a:spcBef>
                <a:spcPts val="3"/>
              </a:spcBef>
            </a:pPr>
            <a:r>
              <a:rPr sz="3500" kern="0" spc="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患肢的姿势和</a:t>
            </a:r>
            <a:endParaRPr lang="SimHei" altLang="SimHei" sz="3500"/>
          </a:p>
          <a:p>
            <a:pPr marL="1297939" algn="l" rtl="0" eaLnBrk="0">
              <a:lnSpc>
                <a:spcPct val="93000"/>
              </a:lnSpc>
              <a:spcBef>
                <a:spcPts val="15"/>
              </a:spcBef>
            </a:pPr>
            <a:r>
              <a:rPr sz="3700" i="1" kern="0" spc="1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畸形</a:t>
            </a:r>
            <a:endParaRPr lang="SimHei" altLang="SimHei" sz="3700"/>
          </a:p>
        </p:txBody>
      </p:sp>
      <p:sp>
        <p:nvSpPr>
          <p:cNvPr id="50" name="textbox 50"/>
          <p:cNvSpPr/>
          <p:nvPr/>
        </p:nvSpPr>
        <p:spPr>
          <a:xfrm>
            <a:off x="5810258" y="2038339"/>
            <a:ext cx="3531234" cy="1873250"/>
          </a:xfrm>
          <a:prstGeom prst="rect">
            <a:avLst/>
          </a:prstGeom>
          <a:solidFill>
            <a:srgbClr val="FDC75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381000" algn="l" rtl="0" eaLnBrk="0">
              <a:lnSpc>
                <a:spcPct val="97000"/>
              </a:lnSpc>
              <a:spcBef>
                <a:spcPts val="1"/>
              </a:spcBef>
            </a:pPr>
            <a:r>
              <a:rPr sz="3500" b="1" kern="0" spc="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关节活动范围</a:t>
            </a:r>
            <a:endParaRPr lang="SimHei" altLang="SimHei" sz="3500"/>
          </a:p>
        </p:txBody>
      </p:sp>
      <p:sp>
        <p:nvSpPr>
          <p:cNvPr id="52" name="textbox 52"/>
          <p:cNvSpPr/>
          <p:nvPr/>
        </p:nvSpPr>
        <p:spPr>
          <a:xfrm>
            <a:off x="1689185" y="4593159"/>
            <a:ext cx="2828289" cy="1417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55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500" b="1" kern="0" spc="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特殊试验：如</a:t>
            </a:r>
            <a:endParaRPr lang="SimHei" altLang="SimHei" sz="3500"/>
          </a:p>
          <a:p>
            <a:pPr marL="18415" algn="l" rtl="0" eaLnBrk="0">
              <a:lnSpc>
                <a:spcPct val="82000"/>
              </a:lnSpc>
              <a:spcBef>
                <a:spcPts val="6"/>
              </a:spcBef>
            </a:pPr>
            <a:r>
              <a:rPr sz="3500" b="1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膝关节半屈曲</a:t>
            </a:r>
            <a:endParaRPr lang="SimHei" altLang="SimHei" sz="3500"/>
          </a:p>
          <a:p>
            <a:pPr marL="952500" algn="l" rtl="0" eaLnBrk="0">
              <a:lnSpc>
                <a:spcPct val="94000"/>
              </a:lnSpc>
              <a:spcBef>
                <a:spcPts val="10"/>
              </a:spcBef>
            </a:pPr>
            <a:r>
              <a:rPr sz="3500" b="1" kern="0" spc="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试验</a:t>
            </a:r>
            <a:endParaRPr lang="SimHei" altLang="SimHei" sz="3500"/>
          </a:p>
        </p:txBody>
      </p:sp>
      <p:sp>
        <p:nvSpPr>
          <p:cNvPr id="54" name="textbox 54"/>
          <p:cNvSpPr/>
          <p:nvPr/>
        </p:nvSpPr>
        <p:spPr>
          <a:xfrm>
            <a:off x="6185012" y="5052136"/>
            <a:ext cx="2780029" cy="542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500" b="1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神经血管情况</a:t>
            </a:r>
            <a:endParaRPr lang="SimHei" altLang="SimHei" sz="3500"/>
          </a:p>
        </p:txBody>
      </p:sp>
      <p:sp>
        <p:nvSpPr>
          <p:cNvPr id="56" name="textbox 56"/>
          <p:cNvSpPr/>
          <p:nvPr/>
        </p:nvSpPr>
        <p:spPr>
          <a:xfrm>
            <a:off x="4444870" y="1384966"/>
            <a:ext cx="1752600" cy="546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477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3500" b="1" kern="0" spc="-120">
                <a:solidFill>
                  <a:srgbClr val="00C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体格检查</a:t>
            </a:r>
            <a:endParaRPr lang="SimHei" altLang="SimHei" sz="3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1216139" y="4062839"/>
            <a:ext cx="8025765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62" name="textbox 62"/>
          <p:cNvSpPr/>
          <p:nvPr/>
        </p:nvSpPr>
        <p:spPr>
          <a:xfrm>
            <a:off x="7372375" y="4971355"/>
            <a:ext cx="262508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135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112000"/>
              </a:lnSpc>
            </a:pPr>
            <a:r>
              <a:rPr sz="13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为制定骨折的治疗方案提供重要依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据</a:t>
            </a:r>
            <a:endParaRPr lang="SimHei" altLang="SimHei" sz="1500"/>
          </a:p>
        </p:txBody>
      </p:sp>
      <p:sp>
        <p:nvSpPr>
          <p:cNvPr id="64" name="textbox 64"/>
          <p:cNvSpPr/>
          <p:nvPr/>
        </p:nvSpPr>
        <p:spPr>
          <a:xfrm>
            <a:off x="5086341" y="2278980"/>
            <a:ext cx="2611120" cy="457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54"/>
              </a:lnSpc>
            </a:pPr>
            <a:endParaRPr lang="Arial" altLang="Arial" sz="100"/>
          </a:p>
          <a:p>
            <a:pPr marL="12700" indent="18415" algn="l" rtl="0" eaLnBrk="0">
              <a:lnSpc>
                <a:spcPct val="109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对关节内骨折和关节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周围骨折的诊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断价值更高</a:t>
            </a:r>
            <a:endParaRPr lang="SimHei" altLang="SimHei" sz="1300"/>
          </a:p>
        </p:txBody>
      </p:sp>
      <p:sp>
        <p:nvSpPr>
          <p:cNvPr id="66" name="textbox 66"/>
          <p:cNvSpPr/>
          <p:nvPr/>
        </p:nvSpPr>
        <p:spPr>
          <a:xfrm>
            <a:off x="4540184" y="1395316"/>
            <a:ext cx="1586864" cy="523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7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80">
                <a:solidFill>
                  <a:srgbClr val="00CA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3400" b="1" kern="0" spc="80">
                <a:solidFill>
                  <a:srgbClr val="00C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线检查</a:t>
            </a:r>
            <a:endParaRPr lang="SimHei" altLang="SimHei" sz="3400"/>
          </a:p>
        </p:txBody>
      </p:sp>
      <p:sp>
        <p:nvSpPr>
          <p:cNvPr id="68" name="textbox 68"/>
          <p:cNvSpPr/>
          <p:nvPr/>
        </p:nvSpPr>
        <p:spPr>
          <a:xfrm>
            <a:off x="507961" y="2266274"/>
            <a:ext cx="2618739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诊断骨折最常用的影像学检查方法</a:t>
            </a:r>
            <a:endParaRPr lang="SimHei" altLang="SimHei" sz="1300"/>
          </a:p>
        </p:txBody>
      </p:sp>
      <p:sp>
        <p:nvSpPr>
          <p:cNvPr id="70" name="textbox 70"/>
          <p:cNvSpPr/>
          <p:nvPr/>
        </p:nvSpPr>
        <p:spPr>
          <a:xfrm>
            <a:off x="2755928" y="4984060"/>
            <a:ext cx="2605404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可显示骨折类型、移位方向和程度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5930905" y="3325274"/>
            <a:ext cx="3622675" cy="1610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649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MRI</a:t>
            </a:r>
            <a:r>
              <a:rPr sz="22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检查：能显示骨、韧带、</a:t>
            </a:r>
            <a:endParaRPr lang="SimHei" altLang="SimHei" sz="2200"/>
          </a:p>
          <a:p>
            <a:pPr marL="12700" algn="l" rtl="0" eaLnBrk="0">
              <a:lnSpc>
                <a:spcPct val="128000"/>
              </a:lnSpc>
              <a:spcBef>
                <a:spcPts val="59"/>
              </a:spcBef>
            </a:pPr>
            <a:r>
              <a:rPr sz="2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半月板等软组织损伤，对骨</a:t>
            </a:r>
            <a:r>
              <a:rPr sz="2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折合并韧带损伤具有重要诊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断价值。</a:t>
            </a:r>
            <a:endParaRPr lang="SimHei" altLang="SimHei" sz="2200"/>
          </a:p>
        </p:txBody>
      </p:sp>
      <p:sp>
        <p:nvSpPr>
          <p:cNvPr id="76" name="textbox 76"/>
          <p:cNvSpPr/>
          <p:nvPr/>
        </p:nvSpPr>
        <p:spPr>
          <a:xfrm>
            <a:off x="1242300" y="3320045"/>
            <a:ext cx="3428365" cy="1610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649"/>
              </a:lnSpc>
            </a:pPr>
            <a:endParaRPr lang="Arial" altLang="Arial" sz="100"/>
          </a:p>
          <a:p>
            <a:pPr marL="27305" algn="l" rtl="0" eaLnBrk="0">
              <a:lnSpc>
                <a:spcPct val="87000"/>
              </a:lnSpc>
            </a:pPr>
            <a:r>
              <a:rPr sz="22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</a:t>
            </a:r>
            <a:r>
              <a:rPr sz="22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</a:t>
            </a:r>
            <a:r>
              <a:rPr sz="22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检查：可清晰显示骨皮</a:t>
            </a:r>
            <a:endParaRPr lang="SimHei" altLang="SimHei" sz="2200"/>
          </a:p>
          <a:p>
            <a:pPr marL="31115" algn="l" rtl="0" eaLnBrk="0">
              <a:lnSpc>
                <a:spcPts val="3250"/>
              </a:lnSpc>
            </a:pPr>
            <a:r>
              <a:rPr sz="22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质连续性、骨皮质下骨折及</a:t>
            </a:r>
            <a:endParaRPr lang="SimHei" altLang="SimHei" sz="2200"/>
          </a:p>
          <a:p>
            <a:pPr marL="27305" algn="l" rtl="0" eaLnBrk="0">
              <a:lnSpc>
                <a:spcPct val="94000"/>
              </a:lnSpc>
              <a:spcBef>
                <a:spcPts val="997"/>
              </a:spcBef>
            </a:pPr>
            <a:r>
              <a:rPr sz="2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骨痂形成，对关节内骨折显</a:t>
            </a:r>
            <a:endParaRPr lang="SimHei" altLang="SimHei" sz="2200"/>
          </a:p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12700" algn="l" rtl="0" eaLnBrk="0">
              <a:lnSpc>
                <a:spcPts val="2566"/>
              </a:lnSpc>
              <a:spcBef>
                <a:spcPts val="7"/>
              </a:spcBef>
            </a:pPr>
            <a:r>
              <a:rPr sz="2100" b="1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示较好。</a:t>
            </a:r>
            <a:endParaRPr lang="SimHei" altLang="SimHei" sz="2100"/>
          </a:p>
        </p:txBody>
      </p:sp>
      <p:sp>
        <p:nvSpPr>
          <p:cNvPr id="78" name="textbox 78"/>
          <p:cNvSpPr/>
          <p:nvPr/>
        </p:nvSpPr>
        <p:spPr>
          <a:xfrm>
            <a:off x="4012925" y="1409611"/>
            <a:ext cx="2660650" cy="516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7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300" b="1" kern="0" spc="0">
                <a:solidFill>
                  <a:srgbClr val="00CC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CT</a:t>
            </a:r>
            <a:r>
              <a:rPr sz="3300" kern="0" spc="-830">
                <a:solidFill>
                  <a:srgbClr val="00CC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b="1" kern="0" spc="8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3300" b="1" kern="0" spc="0">
                <a:solidFill>
                  <a:srgbClr val="00CC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MRI</a:t>
            </a:r>
            <a:r>
              <a:rPr sz="3300" kern="0" spc="-250">
                <a:solidFill>
                  <a:srgbClr val="00CC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b="1" kern="0" spc="8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3689355" y="2706950"/>
            <a:ext cx="5473700" cy="1089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3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300" kern="0" spc="-20" baseline="-16133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7300" kern="0" spc="308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900" kern="0" spc="-20" baseline="5852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骨折的</a:t>
            </a:r>
            <a:r>
              <a:rPr sz="8900" kern="0" spc="-20" baseline="5852">
                <a:solidFill>
                  <a:srgbClr val="00D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治疗</a:t>
            </a:r>
            <a:endParaRPr lang="SimHei" altLang="SimHei" sz="8900" baseline="5852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50954" y="5041925"/>
            <a:ext cx="7010486" cy="6352"/>
          </a:xfrm>
          <a:prstGeom prst="rect">
            <a:avLst/>
          </a:prstGeom>
        </p:spPr>
      </p:pic>
      <p:graphicFrame>
        <p:nvGraphicFramePr>
          <p:cNvPr id="86" name="table 86"/>
          <p:cNvGraphicFramePr>
            <a:graphicFrameLocks noGrp="1"/>
          </p:cNvGraphicFramePr>
          <p:nvPr/>
        </p:nvGraphicFramePr>
        <p:xfrm>
          <a:off x="1593851" y="4419578"/>
          <a:ext cx="7067550" cy="685164"/>
        </p:xfrm>
        <a:graphic>
          <a:graphicData uri="http://schemas.openxmlformats.org/drawingml/2006/table">
            <a:tbl>
              <a:tblPr/>
              <a:tblGrid>
                <a:gridCol w="6994525"/>
                <a:gridCol w="73025"/>
              </a:tblGrid>
              <a:tr h="6851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65"/>
                        </a:lnSpc>
                      </a:pPr>
                      <a:endParaRPr lang="Arial" altLang="Arial" sz="100"/>
                    </a:p>
                    <a:p>
                      <a:pPr marL="742950" algn="l" rtl="0" eaLnBrk="0">
                        <a:lnSpc>
                          <a:spcPct val="100000"/>
                        </a:lnSpc>
                      </a:pPr>
                      <a:r>
                        <a:rPr sz="11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石膏固定</a:t>
                      </a:r>
                      <a:endParaRPr lang="SimHei" altLang="SimHei" sz="11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8" name="textbox 88"/>
          <p:cNvSpPr/>
          <p:nvPr/>
        </p:nvSpPr>
        <p:spPr>
          <a:xfrm>
            <a:off x="4254275" y="1393928"/>
            <a:ext cx="2152650" cy="51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3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非手术治疗</a:t>
            </a:r>
            <a:endParaRPr lang="SimHei" altLang="SimHei" sz="3300"/>
          </a:p>
        </p:txBody>
      </p:sp>
      <p:sp>
        <p:nvSpPr>
          <p:cNvPr id="90" name="textbox 90"/>
          <p:cNvSpPr/>
          <p:nvPr/>
        </p:nvSpPr>
        <p:spPr>
          <a:xfrm>
            <a:off x="2324128" y="2342167"/>
            <a:ext cx="1208405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5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手法复位和外固定</a:t>
            </a:r>
            <a:endParaRPr lang="SimHei" altLang="SimHei" sz="1100"/>
          </a:p>
        </p:txBody>
      </p:sp>
      <p:sp>
        <p:nvSpPr>
          <p:cNvPr id="92" name="textbox 92"/>
          <p:cNvSpPr/>
          <p:nvPr/>
        </p:nvSpPr>
        <p:spPr>
          <a:xfrm>
            <a:off x="2324128" y="5808696"/>
            <a:ext cx="757555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小夹板固定</a:t>
            </a:r>
            <a:endParaRPr lang="SimHei" altLang="SimHei" sz="1100"/>
          </a:p>
        </p:txBody>
      </p:sp>
      <p:sp>
        <p:nvSpPr>
          <p:cNvPr id="94" name="textbox 94"/>
          <p:cNvSpPr/>
          <p:nvPr/>
        </p:nvSpPr>
        <p:spPr>
          <a:xfrm>
            <a:off x="2324128" y="3470247"/>
            <a:ext cx="605155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331"/>
              </a:lnSpc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牵引复位</a:t>
            </a:r>
            <a:endParaRPr lang="YouYuan" altLang="YouYuan" sz="1100"/>
          </a:p>
        </p:txBody>
      </p:sp>
      <p:pic>
        <p:nvPicPr>
          <p:cNvPr id="96" name="picture 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797025" y="5562627"/>
            <a:ext cx="6807205" cy="6352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943097" y="2101867"/>
            <a:ext cx="6648408" cy="6352"/>
          </a:xfrm>
          <a:prstGeom prst="rect">
            <a:avLst/>
          </a:prstGeom>
        </p:spPr>
      </p:pic>
      <p:sp>
        <p:nvSpPr>
          <p:cNvPr id="100" name="rect"/>
          <p:cNvSpPr/>
          <p:nvPr/>
        </p:nvSpPr>
        <p:spPr>
          <a:xfrm>
            <a:off x="8801096" y="2698727"/>
            <a:ext cx="1809751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rect"/>
          <p:cNvSpPr/>
          <p:nvPr/>
        </p:nvSpPr>
        <p:spPr>
          <a:xfrm>
            <a:off x="8585196" y="3282957"/>
            <a:ext cx="6309" cy="68580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rect"/>
          <p:cNvSpPr/>
          <p:nvPr/>
        </p:nvSpPr>
        <p:spPr>
          <a:xfrm>
            <a:off x="8585196" y="5581685"/>
            <a:ext cx="6309" cy="679446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" name="rect"/>
          <p:cNvSpPr/>
          <p:nvPr/>
        </p:nvSpPr>
        <p:spPr>
          <a:xfrm>
            <a:off x="8585196" y="2114572"/>
            <a:ext cx="6309" cy="679446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5810258" y="4337067"/>
            <a:ext cx="3530639" cy="1885947"/>
            <a:chExt cx="3530639" cy="1885947"/>
          </a:xfrm>
        </p:grpSpPr>
        <p:pic>
          <p:nvPicPr>
            <p:cNvPr id="110" name="picture 1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530639" cy="1885947"/>
            </a:xfrm>
            <a:prstGeom prst="rect">
              <a:avLst/>
            </a:prstGeom>
          </p:spPr>
        </p:pic>
        <p:sp>
          <p:nvSpPr>
            <p:cNvPr id="112" name="textbox 112"/>
            <p:cNvSpPr/>
            <p:nvPr/>
          </p:nvSpPr>
          <p:spPr>
            <a:xfrm>
              <a:off x="-12700" y="-12700"/>
              <a:ext cx="3556634" cy="19932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4000"/>
                </a:lnSpc>
              </a:pPr>
              <a:endParaRPr lang="Arial" altLang="Arial" sz="1000"/>
            </a:p>
            <a:p>
              <a:pPr algn="l" rtl="0" eaLnBrk="0">
                <a:lnSpc>
                  <a:spcPct val="145000"/>
                </a:lnSpc>
              </a:pPr>
              <a:endParaRPr lang="Arial" altLang="Arial" sz="1000"/>
            </a:p>
            <a:p>
              <a:pPr marL="1478914" indent="-958214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4100" kern="0" spc="-9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术后康复训  </a:t>
              </a:r>
              <a:r>
                <a:rPr sz="4500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练</a:t>
              </a:r>
              <a:endParaRPr lang="SimHei" altLang="SimHei" sz="4500"/>
            </a:p>
          </p:txBody>
        </p:sp>
      </p:grpSp>
      <p:sp>
        <p:nvSpPr>
          <p:cNvPr id="114" name="textbox 114"/>
          <p:cNvSpPr/>
          <p:nvPr/>
        </p:nvSpPr>
        <p:spPr>
          <a:xfrm>
            <a:off x="1346192" y="2044691"/>
            <a:ext cx="3550284" cy="1873250"/>
          </a:xfrm>
          <a:prstGeom prst="rect">
            <a:avLst/>
          </a:prstGeom>
          <a:solidFill>
            <a:srgbClr val="00CC6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8552"/>
              </a:lnSpc>
            </a:pPr>
            <a:endParaRPr lang="Arial" altLang="Arial" sz="100"/>
          </a:p>
          <a:p>
            <a:pPr marL="1263014" indent="-767715" algn="l" rtl="0" eaLnBrk="0">
              <a:lnSpc>
                <a:spcPct val="94000"/>
              </a:lnSpc>
            </a:pPr>
            <a:r>
              <a:rPr sz="4100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切开复位内</a:t>
            </a:r>
            <a:r>
              <a:rPr sz="41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41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</a:t>
            </a:r>
            <a:endParaRPr lang="SimHei" altLang="SimHei" sz="41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352501" y="4349773"/>
            <a:ext cx="3536948" cy="1879594"/>
            <a:chExt cx="3536948" cy="1879594"/>
          </a:xfrm>
        </p:grpSpPr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536948" cy="1879594"/>
            </a:xfrm>
            <a:prstGeom prst="rect">
              <a:avLst/>
            </a:prstGeom>
          </p:spPr>
        </p:pic>
        <p:sp>
          <p:nvSpPr>
            <p:cNvPr id="118" name="textbox 118"/>
            <p:cNvSpPr/>
            <p:nvPr/>
          </p:nvSpPr>
          <p:spPr>
            <a:xfrm>
              <a:off x="-12700" y="-12700"/>
              <a:ext cx="3562350" cy="19792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7000"/>
                </a:lnSpc>
              </a:pPr>
              <a:endParaRPr lang="Arial" altLang="Arial" sz="1000"/>
            </a:p>
            <a:p>
              <a:pPr algn="l" rtl="0" eaLnBrk="0">
                <a:lnSpc>
                  <a:spcPct val="147000"/>
                </a:lnSpc>
              </a:pPr>
              <a:endParaRPr lang="Arial" altLang="Arial" sz="1000"/>
            </a:p>
            <a:p>
              <a:pPr marL="1492250" indent="-971550" algn="l" rtl="0" eaLnBrk="0">
                <a:lnSpc>
                  <a:spcPct val="93000"/>
                </a:lnSpc>
              </a:pPr>
              <a:r>
                <a:rPr sz="4100" kern="0" spc="-9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人工关节置  </a:t>
              </a:r>
              <a:r>
                <a:rPr sz="4100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换</a:t>
              </a:r>
              <a:endParaRPr lang="SimHei" altLang="SimHei" sz="4100"/>
            </a:p>
          </p:txBody>
        </p:sp>
      </p:grpSp>
      <p:sp>
        <p:nvSpPr>
          <p:cNvPr id="120" name="textbox 120"/>
          <p:cNvSpPr/>
          <p:nvPr/>
        </p:nvSpPr>
        <p:spPr>
          <a:xfrm>
            <a:off x="5810258" y="2025633"/>
            <a:ext cx="3531234" cy="1879600"/>
          </a:xfrm>
          <a:prstGeom prst="rect">
            <a:avLst/>
          </a:prstGeom>
          <a:solidFill>
            <a:srgbClr val="FEC6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8621"/>
              </a:lnSpc>
            </a:pPr>
            <a:endParaRPr lang="Arial" altLang="Arial" sz="100"/>
          </a:p>
          <a:p>
            <a:pPr marL="1497964" indent="-1009650" algn="l" rtl="0" eaLnBrk="0">
              <a:lnSpc>
                <a:spcPct val="91000"/>
              </a:lnSpc>
            </a:pPr>
            <a:r>
              <a:rPr sz="4100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关节镜下手</a:t>
            </a:r>
            <a:r>
              <a:rPr sz="41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45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</a:t>
            </a:r>
            <a:endParaRPr lang="SimHei" altLang="SimHei" sz="4500"/>
          </a:p>
        </p:txBody>
      </p:sp>
      <p:sp>
        <p:nvSpPr>
          <p:cNvPr id="122" name="textbox 122"/>
          <p:cNvSpPr/>
          <p:nvPr/>
        </p:nvSpPr>
        <p:spPr>
          <a:xfrm>
            <a:off x="4451034" y="1400281"/>
            <a:ext cx="1733550" cy="51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4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手术治疗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685792" y="3620927"/>
            <a:ext cx="1847850" cy="1555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1565"/>
              </a:lnSpc>
            </a:pPr>
            <a:endParaRPr lang="Arial" altLang="Arial" sz="100"/>
          </a:p>
          <a:p>
            <a:pPr marL="12700" algn="l" rtl="0" eaLnBrk="0">
              <a:lnSpc>
                <a:spcPct val="120000"/>
              </a:lnSpc>
            </a:pPr>
            <a:r>
              <a:rPr sz="16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早期功能锻炼：在</a:t>
            </a: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600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医生的指导下进行，</a:t>
            </a: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6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以恢复关节活动度</a:t>
            </a: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和防止肌肉萎缩为   </a:t>
            </a:r>
            <a:r>
              <a:rPr sz="20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</a:t>
            </a:r>
            <a:endParaRPr lang="SimHei" altLang="SimHei" sz="2000"/>
          </a:p>
        </p:txBody>
      </p:sp>
      <p:sp>
        <p:nvSpPr>
          <p:cNvPr id="128" name="textbox 128"/>
          <p:cNvSpPr/>
          <p:nvPr/>
        </p:nvSpPr>
        <p:spPr>
          <a:xfrm>
            <a:off x="8127970" y="3620927"/>
            <a:ext cx="1661160" cy="16008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0504"/>
              </a:lnSpc>
            </a:pPr>
            <a:endParaRPr lang="Arial" altLang="Arial" sz="100"/>
          </a:p>
          <a:p>
            <a:pPr marL="12700" algn="l" rtl="0" eaLnBrk="0">
              <a:lnSpc>
                <a:spcPct val="108000"/>
              </a:lnSpc>
            </a:pPr>
            <a:r>
              <a:rPr sz="16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功能锻炼的注意事</a:t>
            </a:r>
            <a:r>
              <a:rPr sz="16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项：遵循医生指导</a:t>
            </a:r>
            <a:r>
              <a:rPr sz="16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,避免过度活动和</a:t>
            </a:r>
            <a:r>
              <a:rPr sz="16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损伤，同时注意保</a:t>
            </a:r>
            <a:r>
              <a:rPr sz="16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护骨折部位免受再</a:t>
            </a:r>
            <a:r>
              <a:rPr sz="16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次损伤。</a:t>
            </a:r>
            <a:endParaRPr lang="SimHei" altLang="SimHei" sz="1600"/>
          </a:p>
        </p:txBody>
      </p:sp>
      <p:sp>
        <p:nvSpPr>
          <p:cNvPr id="130" name="textbox 130"/>
          <p:cNvSpPr/>
          <p:nvPr/>
        </p:nvSpPr>
        <p:spPr>
          <a:xfrm>
            <a:off x="3257555" y="3639985"/>
            <a:ext cx="1664970" cy="1510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9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6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中期功能锻炼：在</a:t>
            </a:r>
            <a:endParaRPr lang="SimHei" altLang="SimHei" sz="1600"/>
          </a:p>
          <a:p>
            <a:pPr marL="12700" algn="l" rtl="0" eaLnBrk="0">
              <a:lnSpc>
                <a:spcPct val="130000"/>
              </a:lnSpc>
              <a:spcBef>
                <a:spcPts val="32"/>
              </a:spcBef>
            </a:pPr>
            <a:r>
              <a:rPr sz="16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疼痛和肿胀减轻后 </a:t>
            </a:r>
            <a:r>
              <a:rPr sz="16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进行，以恢复关节</a:t>
            </a:r>
            <a:r>
              <a:rPr sz="16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活动度和加强肌肉</a:t>
            </a:r>
            <a:r>
              <a:rPr sz="16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力量为主</a:t>
            </a:r>
            <a:endParaRPr lang="SimHei" altLang="SimHei" sz="1600"/>
          </a:p>
        </p:txBody>
      </p:sp>
      <p:sp>
        <p:nvSpPr>
          <p:cNvPr id="132" name="textbox 132"/>
          <p:cNvSpPr/>
          <p:nvPr/>
        </p:nvSpPr>
        <p:spPr>
          <a:xfrm>
            <a:off x="5695971" y="3620927"/>
            <a:ext cx="1664335" cy="1243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5798"/>
              </a:lnSpc>
            </a:pPr>
            <a:endParaRPr lang="Arial" altLang="Arial" sz="100"/>
          </a:p>
          <a:p>
            <a:pPr marL="12700" algn="l" rtl="0" eaLnBrk="0">
              <a:lnSpc>
                <a:spcPct val="118000"/>
              </a:lnSpc>
            </a:pPr>
            <a:r>
              <a:rPr sz="16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后期功能锻炼：在</a:t>
            </a: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骨折愈合后进行，</a:t>
            </a:r>
            <a:r>
              <a:rPr sz="16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以恢复正常活动为</a:t>
            </a:r>
            <a:r>
              <a:rPr sz="16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</a:t>
            </a:r>
            <a:endParaRPr lang="SimHei" altLang="SimHei" sz="2000"/>
          </a:p>
        </p:txBody>
      </p:sp>
      <p:sp>
        <p:nvSpPr>
          <p:cNvPr id="134" name="textbox 134"/>
          <p:cNvSpPr/>
          <p:nvPr/>
        </p:nvSpPr>
        <p:spPr>
          <a:xfrm>
            <a:off x="4457541" y="1400428"/>
            <a:ext cx="1732914" cy="521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-50">
                <a:solidFill>
                  <a:srgbClr val="00CB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功能锻炼</a:t>
            </a:r>
            <a:endParaRPr lang="SimHei" altLang="SimHei" sz="3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38" name="textbox 138"/>
          <p:cNvSpPr/>
          <p:nvPr/>
        </p:nvSpPr>
        <p:spPr>
          <a:xfrm>
            <a:off x="3646962" y="2220993"/>
            <a:ext cx="6205220" cy="1815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862"/>
              </a:lnSpc>
            </a:pPr>
            <a:endParaRPr lang="Arial" altLang="Arial" sz="100"/>
          </a:p>
          <a:p>
            <a:pPr marL="12700" indent="1775460" algn="l" rtl="0" eaLnBrk="0">
              <a:lnSpc>
                <a:spcPct val="85000"/>
              </a:lnSpc>
            </a:pPr>
            <a:r>
              <a:rPr sz="57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韧带损伤</a:t>
            </a:r>
            <a:r>
              <a:rPr sz="5700" kern="0" spc="70">
                <a:solidFill>
                  <a:srgbClr val="00D9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的诊</a:t>
            </a:r>
            <a:r>
              <a:rPr sz="5700" kern="0" spc="30">
                <a:solidFill>
                  <a:srgbClr val="00D9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100" b="1" kern="0" spc="-16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8100" kern="0" spc="222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600" kern="0" spc="-160">
                <a:solidFill>
                  <a:srgbClr val="FFFFFF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断</a:t>
            </a:r>
            <a:endParaRPr lang="YouYuan" altLang="YouYuan" sz="6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https://d.book118.com/998113002045006023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SimSun</vt:lpstr>
      <vt:lpstr>Times New Roman</vt:lpstr>
      <vt:lpstr>SimHei</vt:lpstr>
      <vt:lpstr>YouYuan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2024-08-29T20:31:18.459</cp:lastPrinted>
  <dcterms:created xsi:type="dcterms:W3CDTF">2024-08-29T12:31:18Z</dcterms:created>
  <dcterms:modified xsi:type="dcterms:W3CDTF">2024-08-29T12:31:19Z</dcterms:modified>
</cp:coreProperties>
</file>