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A1EB311-C409-40AB-B464-74E54A56CA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1F70AB5-8A4F-49CA-8E5A-056F675189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4368D70-C55A-4630-A10A-F7845A9DDA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0E8CFE4-1935-4C97-93CC-AF47C3E735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BBB2D56-961B-4116-ADD8-D4F27CA3CF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40462B2-7591-48E8-943E-C9C034AE03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7F034B9-83B8-45D1-90B1-656020E07A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85F14A5-253A-4118-BF2B-8012B23412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33023AF-341E-4DE1-AF83-9141BCEF8C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7165C44-4823-4C56-A494-37E247E249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6B28BEB-5A21-41AF-A3DF-CD6DB69C13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10.jpeg" /><Relationship Id="rId6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16.jpeg" /><Relationship Id="rId6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0.jpeg" /><Relationship Id="rId6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2.jpeg" /><Relationship Id="rId4" Type="http://schemas.openxmlformats.org/officeDocument/2006/relationships/image" Target="../media/image23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13.jpeg" /><Relationship Id="rId4" Type="http://schemas.openxmlformats.org/officeDocument/2006/relationships/image" Target="../media/image17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9.jpeg" /><Relationship Id="rId4" Type="http://schemas.openxmlformats.org/officeDocument/2006/relationships/image" Target="../media/image24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98117121102006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99021" y="1336929"/>
            <a:ext cx="10593957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公文写作知识课件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公文写作概述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公文写作的格式与规范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公文写作的语言与技巧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公文写作的常见类型与范例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公文写作的常见问题与注意事项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8798" y="3644837"/>
            <a:ext cx="9429750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公文写作概述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0858" y="2108645"/>
            <a:ext cx="7677150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0365" r="3036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公文写作是一种正式的书面沟通方式，用于传达组织或政府机构的信息、指示、决策等，具有法律效力。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准确、简洁、正式、规范，要求语言严谨、逻辑严密，格式统一，注重行文结构和礼仪。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特点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公文写作的定义与特点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656" r="23656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484" r="484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87" r="3087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4881" r="14881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公文写作的基本原则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确保公文内容准确无误，避免歧义和误解。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遵循规定的公文格式，包括标题、发文单位、日期、正文等部分。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使用简练、明确的语言，避免冗长和繁琐的表述。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考虑读者的需求和利益，使公文易于理解和接受。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准确传达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规范格式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精炼语言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尊重读者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7903" r="7903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3450" r="13450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公文写作是法律规定的必要手段，用于保障组织或政府机构的合法权益。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法律合规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公文写作是传递重要信息、指示和决策的重要途径，有助于提高组织或政府机构的工作效率。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信息传递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公文写作代表着组织或政府机构的形象，良好的公文写作有助于树立良好的形象和声誉。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形象塑造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公文写作具有历史价值，是记录组织或政府机构发展历程的重要资料。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历史记录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公文写作的重要性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8798" y="3644837"/>
            <a:ext cx="9429750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公文写作的格式与规范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0858" y="2108645"/>
            <a:ext cx="7677150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656" r="23656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2863" r="12863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87" r="3087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3174" r="3174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TextBox 21"/>
          <p:cNvSpPr txBox="1"/>
          <p:nvPr/>
        </p:nvSpPr>
        <p:spPr>
          <a:xfrm>
            <a:off x="705451" y="3461492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3571418" y="3467100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265251" y="3471017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公文标题的写法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7" name="TextBox 47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公文标题应简明扼要，准确反映公文的主要内容。</a:t>
              </a:r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9" name="TextBox 49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公文标题通常采用居中排版，字体应加粗。</a:t>
              </a:r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51" name="TextBox 51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公文标题的长度应适中，不宜过长或过短。</a:t>
              </a:r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3" name="TextBox 53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公文标题应避免使用过于口语化或文学性的表述方式。</a:t>
              </a:r>
            </a:p>
          </p:txBody>
        </p:sp>
      </p:grpSp>
      <p:sp>
        <p:nvSpPr>
          <p:cNvPr id="54" name="TextBox 54"/>
          <p:cNvSpPr txBox="1"/>
          <p:nvPr/>
        </p:nvSpPr>
        <p:spPr>
          <a:xfrm>
            <a:off x="6416218" y="3461492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882858" y="1563009"/>
            <a:ext cx="2465519" cy="2459823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1810" r="21810"/>
          <a:stretch>
            <a:fillRect/>
          </a:stretch>
        </p:blipFill>
        <p:spPr>
          <a:xfrm>
            <a:off x="3561055" y="1563009"/>
            <a:ext cx="2465519" cy="2459823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1810" r="21810"/>
          <a:stretch>
            <a:fillRect/>
          </a:stretch>
        </p:blipFill>
        <p:spPr>
          <a:xfrm>
            <a:off x="6239251" y="1563009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2413" r="12413"/>
          <a:stretch>
            <a:fillRect/>
          </a:stretch>
        </p:blipFill>
        <p:spPr>
          <a:xfrm>
            <a:off x="8917447" y="1563009"/>
            <a:ext cx="2465519" cy="2459823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1401243" y="3336168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079439" y="3336168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9466032" y="3336168"/>
            <a:ext cx="1368351" cy="146042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757636" y="3336168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7981" y="5054414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公文正文应结构清晰，层次分明，条理清晰。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3586178" y="5054414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公文正文应使用规范的语言表达，避免使用口语化或歧义性的表述方式。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264374" y="5054414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公文中应使用正确的标点符号，避免出现无用的空格和换行。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8942570" y="5054414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公文中应保持前后文风格统一，避免出现突兀的表述方式。</a:t>
            </a:r>
            <a:endParaRPr lang="en-US" sz="1100"/>
          </a:p>
        </p:txBody>
      </p:sp>
      <p:sp>
        <p:nvSpPr>
          <p:cNvPr id="14" name="TextBox 14"/>
          <p:cNvSpPr txBox="1"/>
          <p:nvPr/>
        </p:nvSpPr>
        <p:spPr>
          <a:xfrm>
            <a:off x="1431442" y="3725383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111824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790020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468217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公文正文的写法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2700000">
            <a:off x="4679004" y="2401236"/>
            <a:ext cx="2799547" cy="2789959"/>
          </a:xfrm>
          <a:prstGeom prst="rect">
            <a:avLst/>
          </a:prstGeom>
          <a:solidFill>
            <a:schemeClr val="lt1">
              <a:alpha val="51000"/>
            </a:schemeClr>
          </a:solidFill>
          <a:ln w="28575">
            <a:solidFill>
              <a:schemeClr val="accent2">
                <a:alpha val="51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75049" y="2110528"/>
            <a:ext cx="3324353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公文结尾应对全文进行总结，呼应主题。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4507" y="2196060"/>
            <a:ext cx="1219200" cy="1219200"/>
          </a:xfrm>
          <a:prstGeom prst="roundRect">
            <a:avLst/>
          </a:prstGeom>
          <a:ln w="19050">
            <a:solidFill>
              <a:schemeClr val="accent1"/>
            </a:solidFill>
            <a:prstDash val="solid"/>
          </a:ln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t="12500" b="12500"/>
          <a:stretch>
            <a:fillRect/>
          </a:stretch>
        </p:blipFill>
        <p:spPr>
          <a:xfrm>
            <a:off x="6641641" y="2196060"/>
            <a:ext cx="1219200" cy="1219200"/>
          </a:xfrm>
          <a:prstGeom prst="roundRect">
            <a:avLst/>
          </a:prstGeom>
          <a:ln w="19050">
            <a:solidFill>
              <a:schemeClr val="accent1"/>
            </a:solidFill>
            <a:prstDash val="solid"/>
          </a:ln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4507" y="4288263"/>
            <a:ext cx="1219200" cy="1219200"/>
          </a:xfrm>
          <a:prstGeom prst="roundRect">
            <a:avLst/>
          </a:prstGeom>
          <a:ln w="19050">
            <a:solidFill>
              <a:schemeClr val="accent1"/>
            </a:solidFill>
            <a:prstDash val="solid"/>
          </a:ln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1641" y="4288263"/>
            <a:ext cx="1219200" cy="1219200"/>
          </a:xfrm>
          <a:prstGeom prst="roundRect">
            <a:avLst/>
          </a:prstGeom>
          <a:ln w="19050">
            <a:solidFill>
              <a:schemeClr val="accent1"/>
            </a:solidFill>
            <a:prstDash val="solid"/>
          </a:ln>
        </p:spPr>
      </p:pic>
      <p:sp>
        <p:nvSpPr>
          <p:cNvPr id="8" name="TextBox 8"/>
          <p:cNvSpPr txBox="1"/>
          <p:nvPr/>
        </p:nvSpPr>
        <p:spPr>
          <a:xfrm>
            <a:off x="653186" y="4288263"/>
            <a:ext cx="3324353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公文结尾应保持简洁明了，不宜过长或过于繁琐。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123483" y="2110528"/>
            <a:ext cx="3337912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公文结尾应根据公文类型选择适当的结束语，如“特此通知”、“妥否，请批示”等。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191168" y="4288263"/>
            <a:ext cx="3337912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公文结尾应避免出现多余的空格和换行。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公文结尾的写法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0800000">
            <a:off x="5310197" y="3360"/>
            <a:ext cx="6881803" cy="1578837"/>
          </a:xfrm>
          <a:prstGeom prst="rtTriangl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865044" y="1413187"/>
            <a:ext cx="48474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公文附件是对正文内容的补充说明，应简明扼要地说明附件的内容和用途。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29105" y="2538726"/>
            <a:ext cx="48474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公文附件应根据实际情况选择是否需要，避免出现不必要的附件。</a:t>
            </a:r>
          </a:p>
        </p:txBody>
      </p:sp>
      <p:sp>
        <p:nvSpPr>
          <p:cNvPr id="5" name="AutoShape 5"/>
          <p:cNvSpPr/>
          <p:nvPr/>
        </p:nvSpPr>
        <p:spPr>
          <a:xfrm>
            <a:off x="726223" y="1564498"/>
            <a:ext cx="138821" cy="13882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90284" y="2690037"/>
            <a:ext cx="138821" cy="13882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6654250" y="1413187"/>
            <a:ext cx="48474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公文附件应在正文之后、结尾之前注明附件的序号和标题。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6515429" y="1564498"/>
            <a:ext cx="138821" cy="13882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6633797" y="2538726"/>
            <a:ext cx="48474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公文附件应保持格式统一，方便阅读和使用。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6494977" y="2690037"/>
            <a:ext cx="138821" cy="13882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2"/>
          <a:srcRect t="7388" b="7388"/>
          <a:stretch>
            <a:fillRect/>
          </a:stretch>
        </p:blipFill>
        <p:spPr>
          <a:xfrm>
            <a:off x="454963" y="3801273"/>
            <a:ext cx="3547872" cy="2267712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rcRect l="5998" r="5998"/>
          <a:stretch>
            <a:fillRect/>
          </a:stretch>
        </p:blipFill>
        <p:spPr>
          <a:xfrm>
            <a:off x="4281896" y="3801273"/>
            <a:ext cx="3547872" cy="2267712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4"/>
          <a:srcRect t="18041" b="18041"/>
          <a:stretch>
            <a:fillRect/>
          </a:stretch>
        </p:blipFill>
        <p:spPr>
          <a:xfrm>
            <a:off x="8108829" y="3801273"/>
            <a:ext cx="3547872" cy="2267712"/>
          </a:xfrm>
          <a:prstGeom prst="rect">
            <a:avLst/>
          </a:prstGeom>
        </p:spPr>
      </p:pic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公文附件的写法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8798" y="3644837"/>
            <a:ext cx="9429750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公文写作的语言与技巧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0858" y="2108645"/>
            <a:ext cx="7677150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公文语言必须准确无误，符合语法和表达习惯，避免歧义和误解。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准确规范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简练明确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庄重得体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1401" r="11401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公文语言应简练明快，言简意赅，避免冗长和繁琐的表述。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公文语言应庄重严肃，措辞得体，符合公文的正式性和规范性。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公文语言的特点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https://d.book118.com/998117121102006030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76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2024-09-07T03:55:20.806</cp:lastPrinted>
  <dcterms:created xsi:type="dcterms:W3CDTF">2024-09-06T19:55:20Z</dcterms:created>
  <dcterms:modified xsi:type="dcterms:W3CDTF">2024-09-06T19:55:22Z</dcterms:modified>
</cp:coreProperties>
</file>