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48F01-66A2-472F-9DED-20F9A6633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AD653-C3D0-49A1-BB2E-71735B1C6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B7A20-4544-44BE-8A68-6CFCADFE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DE948-F8B6-4CAA-97C9-0FC91827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39ACD7-70C8-4077-B77F-76FB30E22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4BC8C6-4E2F-4D40-B976-DAF88509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5A1C4-A9F0-4D7F-A195-B8DC70D3A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832F6-146E-4F9E-9991-A1A44FB7A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25ABE-A518-4D17-B753-AD1D3F82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56301-0DC3-4AF9-B58F-3AD2668C5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85B44-D7F2-4256-A099-175CC720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17" r:id="rId2"/>
    <p:sldLayoutId id="2147485618" r:id="rId3"/>
    <p:sldLayoutId id="2147485619" r:id="rId4"/>
    <p:sldLayoutId id="2147485620" r:id="rId5"/>
    <p:sldLayoutId id="2147485621" r:id="rId6"/>
    <p:sldLayoutId id="2147485622" r:id="rId7"/>
    <p:sldLayoutId id="2147485623" r:id="rId8"/>
    <p:sldLayoutId id="2147485624" r:id="rId9"/>
    <p:sldLayoutId id="2147485625" r:id="rId10"/>
    <p:sldLayoutId id="21474856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206103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学习瓶颈突破记录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学习瓶颈的表现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突破学习瓶颈的方法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学习瓶颈突破的案例分析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学习瓶颈突破的实践经验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如何预防学习瓶颈的出现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学习瓶颈的表现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知识理解困难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无法理解新知识，思维混乱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无法将新旧知识联系起来，形成完整的知识体系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无法灵活运用所学知识解决实际问题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无法准确表达自己的观点和想法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学习进度停滞不前</a:t>
            </a:r>
            <a:endParaRPr lang="zh-CN" altLang="en-US"/>
          </a:p>
        </p:txBody>
      </p:sp>
      <p:sp>
        <p:nvSpPr>
          <p:cNvPr id="104895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无法取得明显进步，学习效果不佳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遇到困难和挫折容易放弃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学习动力和兴趣逐渐减弱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无法突破现有水平，难以更进一步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学习效果不佳</a:t>
            </a:r>
            <a:endParaRPr lang="zh-CN" altLang="en-US"/>
          </a:p>
        </p:txBody>
      </p:sp>
      <p:sp>
        <p:nvSpPr>
          <p:cNvPr id="1049014" name="弧形 58"/>
          <p:cNvSpPr/>
          <p:nvPr>
            <p:custDataLst>
              <p:tags r:id="rId2"/>
            </p:custDataLst>
          </p:nvPr>
        </p:nvSpPr>
        <p:spPr>
          <a:xfrm>
            <a:off x="8027409" y="2156012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弧形 57"/>
          <p:cNvSpPr/>
          <p:nvPr>
            <p:custDataLst>
              <p:tags r:id="rId3"/>
            </p:custDataLst>
          </p:nvPr>
        </p:nvSpPr>
        <p:spPr>
          <a:xfrm>
            <a:off x="838200" y="2156012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22"/>
          <p:cNvSpPr/>
          <p:nvPr>
            <p:custDataLst>
              <p:tags r:id="rId4"/>
            </p:custDataLst>
          </p:nvPr>
        </p:nvSpPr>
        <p:spPr>
          <a:xfrm>
            <a:off x="8354477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椭圆 23"/>
          <p:cNvSpPr/>
          <p:nvPr>
            <p:custDataLst>
              <p:tags r:id="rId5"/>
            </p:custDataLst>
          </p:nvPr>
        </p:nvSpPr>
        <p:spPr>
          <a:xfrm>
            <a:off x="8724675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正文"/>
          <p:cNvSpPr txBox="1"/>
          <p:nvPr>
            <p:custDataLst>
              <p:tags r:id="rId6"/>
            </p:custDataLst>
          </p:nvPr>
        </p:nvSpPr>
        <p:spPr>
          <a:xfrm>
            <a:off x="8788472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学习方法不当，学习效果不明显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4" name="椭圆 24"/>
          <p:cNvSpPr/>
          <p:nvPr>
            <p:custDataLst>
              <p:tags r:id="rId7"/>
            </p:custDataLst>
          </p:nvPr>
        </p:nvSpPr>
        <p:spPr>
          <a:xfrm>
            <a:off x="6022769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5"/>
          <p:cNvSpPr/>
          <p:nvPr>
            <p:custDataLst>
              <p:tags r:id="rId8"/>
            </p:custDataLst>
          </p:nvPr>
        </p:nvSpPr>
        <p:spPr>
          <a:xfrm>
            <a:off x="6392069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9"/>
            </p:custDataLst>
          </p:nvPr>
        </p:nvSpPr>
        <p:spPr>
          <a:xfrm>
            <a:off x="6456763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学习动力不足，缺乏学习热情和动力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椭圆 7"/>
          <p:cNvSpPr/>
          <p:nvPr>
            <p:custDataLst>
              <p:tags r:id="rId10"/>
            </p:custDataLst>
          </p:nvPr>
        </p:nvSpPr>
        <p:spPr>
          <a:xfrm>
            <a:off x="3691061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9"/>
          <p:cNvSpPr/>
          <p:nvPr>
            <p:custDataLst>
              <p:tags r:id="rId11"/>
            </p:custDataLst>
          </p:nvPr>
        </p:nvSpPr>
        <p:spPr>
          <a:xfrm>
            <a:off x="4060360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12"/>
            </p:custDataLst>
          </p:nvPr>
        </p:nvSpPr>
        <p:spPr>
          <a:xfrm>
            <a:off x="4125055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学习成绩不理想，成绩波动较大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6" name="椭圆 5"/>
          <p:cNvSpPr/>
          <p:nvPr>
            <p:custDataLst>
              <p:tags r:id="rId13"/>
            </p:custDataLst>
          </p:nvPr>
        </p:nvSpPr>
        <p:spPr>
          <a:xfrm>
            <a:off x="1094284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4"/>
          <p:cNvSpPr/>
          <p:nvPr>
            <p:custDataLst>
              <p:tags r:id="rId14"/>
            </p:custDataLst>
          </p:nvPr>
        </p:nvSpPr>
        <p:spPr>
          <a:xfrm>
            <a:off x="1463583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15"/>
            </p:custDataLst>
          </p:nvPr>
        </p:nvSpPr>
        <p:spPr>
          <a:xfrm>
            <a:off x="1528278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学习效率低下，无法完成学习任务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学习动力不足</a:t>
            </a:r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缺乏学习目标和计划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84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无法集中精力学习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90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对学习产生抵触情绪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96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无法克服困难和挑战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突破学习瓶颈的方法</a:t>
            </a:r>
            <a:endParaRPr lang="zh-CN" altLang="en-US"/>
          </a:p>
        </p:txBody>
      </p:sp>
      <p:sp>
        <p:nvSpPr>
          <p:cNvPr id="10491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调整学习策略</a:t>
            </a:r>
            <a:endParaRPr lang="zh-CN" altLang="en-US"/>
          </a:p>
        </p:txBody>
      </p:sp>
      <p:sp>
        <p:nvSpPr>
          <p:cNvPr id="1049180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制定合理的学习计划，根据个人情况调整学习时间和进度。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及时反馈和总结，定期回顾学习过程，发现问题并调整学习策略。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注重实践应用，将所学知识应用到实际生活中，加深理解和记忆。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多样化学习方式，结合听讲、阅读、示范等多种方式提高学习效果。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增加学习时间和精力投入</a:t>
            </a:r>
            <a:endParaRPr lang="zh-CN" altLang="en-US"/>
          </a:p>
        </p:txBody>
      </p:sp>
      <p:sp>
        <p:nvSpPr>
          <p:cNvPr id="1049260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保持精力充沛，保证充足的睡眠和饮食，适当进行锻炼。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制定合理的学习计划，确保每天有足够的时间用于学习。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专注于学习，避免分散注意力，如减少社交媒体和游戏的使用。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增加学习时间和精力投入，需要坚持不懈，避免半途而废。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寻求外部帮助和指导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请教老师或同学：寻求专业人士的建议和指导，解决学习中的困惑和难题。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参加辅导班或课程：通过系统化的学习，加深对知识点的理解和掌握。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寻求网络资源：利用在线课程、学习网站、论坛等资源，拓展学习视野和思路。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参加学术交流活动：与同行交流心得体会，了解最新的学术动态和研究成果。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培养学习兴趣和动力</a:t>
            </a:r>
            <a:endParaRPr lang="zh-CN" altLang="en-US"/>
          </a:p>
        </p:txBody>
      </p:sp>
      <p:sp>
        <p:nvSpPr>
          <p:cNvPr id="10493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设定明确的学习目标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寻找适合自己的学习方式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培养积极的学习心态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保持好奇心和求知欲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学习瓶颈突破的实践经验</a:t>
            </a:r>
            <a:endParaRPr lang="zh-CN" altLang="en-US"/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制定合理的学习计划</a:t>
            </a:r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确定学习目标，明确学习方向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64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分析学习现状，找出瓶颈所在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70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制定具体计划，包括时间安排、学习内容和进度等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76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及时调整计划，根据实际情况进行优化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注重基础知识的学习</a:t>
            </a:r>
            <a:endParaRPr lang="zh-CN" altLang="en-US"/>
          </a:p>
        </p:txBody>
      </p:sp>
      <p:sp>
        <p:nvSpPr>
          <p:cNvPr id="1049518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0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2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基础知识是学习瓶颈突破的关键，要注重基础知识的学习和掌握。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6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深入理解概念和原理，建立扎实的基础，为后续学习打下坚实的基础。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2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不断回顾和巩固基础知识，避免遗忘和混淆。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8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寻找适合自己的学习方法和策略，提高学习效率，加速突破学习瓶颈。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善于总结和反思</a:t>
            </a:r>
            <a:endParaRPr lang="zh-CN" altLang="en-US"/>
          </a:p>
        </p:txBody>
      </p:sp>
      <p:sp>
        <p:nvSpPr>
          <p:cNvPr id="10495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反思学习方法和策略是否合适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不断调整学习计划和方法，提高学习效率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总结学习过程中的问题和困难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分析问题产生的原因和解决方法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https://d.book118.com/998122061032006023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学习瓶颈突破记录</vt:lpstr>
      <vt:lpstr>目录</vt:lpstr>
      <vt:lpstr>学习瓶颈的表现</vt:lpstr>
      <vt:lpstr>知识理解困难</vt:lpstr>
      <vt:lpstr>学习进度停滞不前</vt:lpstr>
      <vt:lpstr>学习效果不佳</vt:lpstr>
      <vt:lpstr>学习动力不足</vt:lpstr>
      <vt:lpstr>突破学习瓶颈的方法</vt:lpstr>
      <vt:lpstr>调整学习策略</vt:lpstr>
      <vt:lpstr>增加学习时间和精力投入</vt:lpstr>
      <vt:lpstr>寻求外部帮助和指导</vt:lpstr>
      <vt:lpstr>培养学习兴趣和动力</vt:lpstr>
      <vt:lpstr>学习瓶颈突破的实践经验</vt:lpstr>
      <vt:lpstr>制定合理的学习计划</vt:lpstr>
      <vt:lpstr>注重基础知识的学习</vt:lpstr>
      <vt:lpstr>善于总结和反思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2024-08-29T15:36:08.091</cp:lastPrinted>
  <dcterms:created xsi:type="dcterms:W3CDTF">2024-08-29T07:36:08Z</dcterms:created>
  <dcterms:modified xsi:type="dcterms:W3CDTF">2024-08-29T07:36:10Z</dcterms:modified>
</cp:coreProperties>
</file>