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12927F3-3D10-431A-B256-BF3F65B4C62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2914658-CD36-426C-964F-F4155E5B196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35E5B3E-9697-4AD4-88A8-6F124ED15BA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5891067-3BB9-49C7-B688-E0450B1CB96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0D460BD-175A-4B8F-8398-74B069F6F55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D30806D-3187-4358-A6AE-21000AE4FEF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7AD61EF-5D3C-4C58-A8E6-D1B965AD483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F866166-BF4E-4DDC-80A4-14F6B521132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4FE9C56-64A7-4CB6-8B1E-21A4091A80B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AC4254A-DD70-48AF-9650-BD720D89CEA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7105AEF-2609-4A99-95A4-DF10F57EF5E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4.jpeg" /><Relationship Id="rId4" Type="http://schemas.openxmlformats.org/officeDocument/2006/relationships/image" Target="../media/image5.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22.jpeg" /><Relationship Id="rId4" Type="http://schemas.openxmlformats.org/officeDocument/2006/relationships/image" Target="../media/image23.jpeg" /><Relationship Id="rId5"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4.jpeg"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98124004027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249023" y="2622666"/>
            <a:ext cx="7693954" cy="929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950" b="1">
                <a:solidFill>
                  <a:schemeClr val="accent3">
                    <a:alpha val="100000"/>
                  </a:schemeClr>
                </a:solidFill>
                <a:latin typeface="Microsoft Yahei"/>
                <a:ea typeface="Microsoft Yahei"/>
                <a:cs typeface="Microsoft Yahei"/>
              </a:rPr>
              <a:t>孕妇与乳母的营养需求与宝宝学习能力</a:t>
            </a:r>
          </a:p>
        </p:txBody>
      </p:sp>
      <p:sp>
        <p:nvSpPr>
          <p:cNvPr id="3" name="TextBox 3"/>
          <p:cNvSpPr txBox="1"/>
          <p:nvPr/>
        </p:nvSpPr>
        <p:spPr>
          <a:xfrm>
            <a:off x="4490085" y="5357665"/>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汇报人：XX</a:t>
            </a:r>
          </a:p>
        </p:txBody>
      </p:sp>
      <p:sp>
        <p:nvSpPr>
          <p:cNvPr id="4" name="TextBox 4"/>
          <p:cNvSpPr txBox="1"/>
          <p:nvPr/>
        </p:nvSpPr>
        <p:spPr>
          <a:xfrm>
            <a:off x="4490085" y="5886341"/>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2024-01-29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cxnSp>
        <p:nvCxnSpPr>
          <p:cNvPr id="3" name="Connector 3"/>
          <p:cNvCxnSpPr/>
          <p:nvPr/>
        </p:nvCxnSpPr>
        <p:spPr>
          <a:xfrm>
            <a:off x="4764564" y="833217"/>
            <a:ext cx="5248275" cy="0"/>
          </a:xfrm>
          <a:prstGeom prst="line">
            <a:avLst/>
          </a:prstGeom>
          <a:ln w="6350">
            <a:solidFill>
              <a:schemeClr val="accent3"/>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AutoShape 4"/>
          <p:cNvSpPr/>
          <p:nvPr/>
        </p:nvSpPr>
        <p:spPr>
          <a:xfrm>
            <a:off x="887096" y="833217"/>
            <a:ext cx="1851660" cy="76835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5700" b="1">
                <a:solidFill>
                  <a:schemeClr val="accent3">
                    <a:alpha val="100000"/>
                  </a:schemeClr>
                </a:solidFill>
                <a:latin typeface="微软雅黑"/>
                <a:ea typeface="微软雅黑"/>
                <a:cs typeface="微软雅黑"/>
              </a:rPr>
              <a:t>目录</a:t>
            </a:r>
            <a:endParaRPr lang="en-US" sz="1100"/>
          </a:p>
        </p:txBody>
      </p:sp>
      <p:sp>
        <p:nvSpPr>
          <p:cNvPr id="5" name="AutoShape 5"/>
          <p:cNvSpPr/>
          <p:nvPr/>
        </p:nvSpPr>
        <p:spPr>
          <a:xfrm>
            <a:off x="887095" y="1677767"/>
            <a:ext cx="1851660" cy="36830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800">
                <a:solidFill>
                  <a:schemeClr val="accent3">
                    <a:alpha val="58999"/>
                  </a:schemeClr>
                </a:solidFill>
                <a:latin typeface="Arial"/>
                <a:ea typeface="Arial"/>
                <a:cs typeface="Arial"/>
              </a:rPr>
              <a:t>CONTENTS</a:t>
            </a:r>
            <a:endParaRPr lang="en-US" sz="1100"/>
          </a:p>
        </p:txBody>
      </p:sp>
      <p:sp>
        <p:nvSpPr>
          <p:cNvPr id="6" name="AutoShape 6"/>
          <p:cNvSpPr/>
          <p:nvPr/>
        </p:nvSpPr>
        <p:spPr>
          <a:xfrm>
            <a:off x="2897505" y="955137"/>
            <a:ext cx="76200" cy="922655"/>
          </a:xfrm>
          <a:prstGeom prst="rect">
            <a:avLst/>
          </a:prstGeom>
          <a:solidFill>
            <a:schemeClr val="dk1">
              <a:lumMod val="75000"/>
              <a:lumOff val="2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2933375" y="964933"/>
            <a:ext cx="13178" cy="922438"/>
          </a:xfrm>
          <a:prstGeom prst="line">
            <a:avLst/>
          </a:prstGeom>
          <a:ln w="76200">
            <a:solidFill>
              <a:schemeClr val="accent3">
                <a:lumMod val="75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8" name="TextBox 8"/>
          <p:cNvSpPr txBox="1"/>
          <p:nvPr/>
        </p:nvSpPr>
        <p:spPr>
          <a:xfrm>
            <a:off x="4701326" y="1027968"/>
            <a:ext cx="6840855" cy="49968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孕妇营养需求</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乳母营养需求</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宝宝学习能力与营养关系</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孕妇饮食建议与注意事项</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乳母饮食建议与注意事项</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宝宝辅食添加及营养补充建议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3">
                    <a:alpha val="100000"/>
                  </a:schemeClr>
                </a:solidFill>
                <a:latin typeface="Microsoft Yahei"/>
                <a:ea typeface="Microsoft Yahei"/>
                <a:cs typeface="Microsoft Yahei"/>
              </a:rPr>
              <a:t>01</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孕妇营养需求</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TextBox 2"/>
          <p:cNvSpPr txBox="1"/>
          <p:nvPr/>
        </p:nvSpPr>
        <p:spPr>
          <a:xfrm>
            <a:off x="596741" y="413783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蛋白质是胎儿生长和发育的基本构建块，对孕妇和胎儿的健康至关重要。</a:t>
            </a:r>
          </a:p>
        </p:txBody>
      </p:sp>
      <p:sp>
        <p:nvSpPr>
          <p:cNvPr id="3" name="TextBox 3"/>
          <p:cNvSpPr txBox="1"/>
          <p:nvPr/>
        </p:nvSpPr>
        <p:spPr>
          <a:xfrm>
            <a:off x="4346575" y="413783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孕妇每天需要摄入更多的蛋白质，以支持胎儿的生长和发育，以及维持自身的健康。</a:t>
            </a:r>
          </a:p>
        </p:txBody>
      </p:sp>
      <p:sp>
        <p:nvSpPr>
          <p:cNvPr id="4" name="TextBox 4"/>
          <p:cNvSpPr txBox="1"/>
          <p:nvPr/>
        </p:nvSpPr>
        <p:spPr>
          <a:xfrm>
            <a:off x="8079695" y="413783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优质蛋白质来源包括鱼、禽、肉、蛋、奶制品和豆类等。</a:t>
            </a:r>
          </a:p>
        </p:txBody>
      </p:sp>
      <p:pic>
        <p:nvPicPr>
          <p:cNvPr id="5" name="Picture 5"/>
          <p:cNvPicPr>
            <a:picLocks noChangeAspect="1"/>
          </p:cNvPicPr>
          <p:nvPr/>
        </p:nvPicPr>
        <p:blipFill>
          <a:blip r:embed="rId2"/>
          <a:srcRect t="12500" b="12500"/>
          <a:stretch>
            <a:fillRect/>
          </a:stretch>
        </p:blipFill>
        <p:spPr>
          <a:xfrm>
            <a:off x="624819" y="1389220"/>
            <a:ext cx="3505200" cy="2628900"/>
          </a:xfrm>
          <a:prstGeom prst="rect">
            <a:avLst/>
          </a:prstGeom>
        </p:spPr>
      </p:pic>
      <p:pic>
        <p:nvPicPr>
          <p:cNvPr id="6" name="Picture 6"/>
          <p:cNvPicPr>
            <a:picLocks noChangeAspect="1"/>
          </p:cNvPicPr>
          <p:nvPr/>
        </p:nvPicPr>
        <p:blipFill>
          <a:blip r:embed="rId3"/>
          <a:srcRect t="12500" b="12500"/>
          <a:stretch>
            <a:fillRect/>
          </a:stretch>
        </p:blipFill>
        <p:spPr>
          <a:xfrm>
            <a:off x="4343400" y="1390333"/>
            <a:ext cx="3505200" cy="2628900"/>
          </a:xfrm>
          <a:prstGeom prst="rect">
            <a:avLst/>
          </a:prstGeom>
        </p:spPr>
      </p:pic>
      <p:pic>
        <p:nvPicPr>
          <p:cNvPr id="7" name="Picture 7"/>
          <p:cNvPicPr>
            <a:picLocks noChangeAspect="1"/>
          </p:cNvPicPr>
          <p:nvPr/>
        </p:nvPicPr>
        <p:blipFill>
          <a:blip r:embed="rId4"/>
          <a:srcRect t="23562" b="23562"/>
          <a:stretch>
            <a:fillRect/>
          </a:stretch>
        </p:blipFill>
        <p:spPr>
          <a:xfrm>
            <a:off x="8079695" y="1390333"/>
            <a:ext cx="3505200" cy="2628900"/>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蛋白质</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8429970" y="1598804"/>
            <a:ext cx="3048265" cy="4557583"/>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33906" y="1447444"/>
            <a:ext cx="3048265" cy="4708942"/>
          </a:xfrm>
          <a:prstGeom prst="roundRect">
            <a:avLst>
              <a:gd name="adj" fmla="val 11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3186" y="1689619"/>
            <a:ext cx="3048265" cy="4466767"/>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tretch>
            <a:fillRect/>
          </a:stretch>
        </p:blipFill>
        <p:spPr>
          <a:xfrm>
            <a:off x="652455" y="1326357"/>
            <a:ext cx="3050440" cy="3050440"/>
          </a:xfrm>
          <a:prstGeom prst="roundRect">
            <a:avLst/>
          </a:prstGeom>
        </p:spPr>
      </p:pic>
      <p:pic>
        <p:nvPicPr>
          <p:cNvPr id="6" name="Picture 6"/>
          <p:cNvPicPr>
            <a:picLocks noChangeAspect="1"/>
          </p:cNvPicPr>
          <p:nvPr/>
        </p:nvPicPr>
        <p:blipFill>
          <a:blip r:embed="rId3"/>
          <a:stretch>
            <a:fillRect/>
          </a:stretch>
        </p:blipFill>
        <p:spPr>
          <a:xfrm>
            <a:off x="4533906" y="1327357"/>
            <a:ext cx="3079664" cy="3079664"/>
          </a:xfrm>
          <a:prstGeom prst="roundRect">
            <a:avLst/>
          </a:prstGeom>
        </p:spPr>
      </p:pic>
      <p:pic>
        <p:nvPicPr>
          <p:cNvPr id="7" name="Picture 7"/>
          <p:cNvPicPr>
            <a:picLocks noChangeAspect="1"/>
          </p:cNvPicPr>
          <p:nvPr/>
        </p:nvPicPr>
        <p:blipFill>
          <a:blip r:embed="rId4"/>
          <a:stretch>
            <a:fillRect/>
          </a:stretch>
        </p:blipFill>
        <p:spPr>
          <a:xfrm>
            <a:off x="8429970" y="1327357"/>
            <a:ext cx="3079664" cy="3079664"/>
          </a:xfrm>
          <a:prstGeom prst="roundRect">
            <a:avLst/>
          </a:prstGeom>
        </p:spPr>
      </p:pic>
      <p:sp>
        <p:nvSpPr>
          <p:cNvPr id="8" name="TextBox 8"/>
          <p:cNvSpPr txBox="1"/>
          <p:nvPr/>
        </p:nvSpPr>
        <p:spPr>
          <a:xfrm>
            <a:off x="769054"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脂肪是孕妇和胎儿的重要能源来源，同时也有助于细胞生长和维持体温。</a:t>
            </a:r>
          </a:p>
        </p:txBody>
      </p:sp>
      <p:sp>
        <p:nvSpPr>
          <p:cNvPr id="9" name="TextBox 9"/>
          <p:cNvSpPr txBox="1"/>
          <p:nvPr/>
        </p:nvSpPr>
        <p:spPr>
          <a:xfrm>
            <a:off x="4695472"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孕妇需要摄入适量的脂肪，特别是富含不饱和脂肪的食物，如鱼类、坚果和橄榄油等。</a:t>
            </a:r>
          </a:p>
        </p:txBody>
      </p:sp>
      <p:sp>
        <p:nvSpPr>
          <p:cNvPr id="10" name="TextBox 10"/>
          <p:cNvSpPr txBox="1"/>
          <p:nvPr/>
        </p:nvSpPr>
        <p:spPr>
          <a:xfrm>
            <a:off x="8618990"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过量摄入饱和脂肪和反式脂肪可能对孕妇和胎儿的健康产生负面影响。</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脂肪</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孕妇应选择富含纤维的复杂碳水化合物，如全谷物、水果、蔬菜和豆类等。</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避免过多摄入简单碳水化合物，如糖果、甜饮料和精制谷物等。</a:t>
            </a:r>
          </a:p>
        </p:txBody>
      </p:sp>
      <p:pic>
        <p:nvPicPr>
          <p:cNvPr id="7" name="Picture 7"/>
          <p:cNvPicPr>
            <a:picLocks noChangeAspect="1"/>
          </p:cNvPicPr>
          <p:nvPr/>
        </p:nvPicPr>
        <p:blipFill>
          <a:blip r:embed="rId2"/>
          <a:srcRect t="8771" b="8771"/>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t="8771" b="8771"/>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t="8771" b="8771"/>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碳水化合物是孕妇和胎儿的主要能源来源，对维持血糖水平和提供能量至关重要。</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碳水化合物</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维生素和矿物质对孕妇和胎儿的健康至关重要，包括钙、铁、叶酸、维生素D等。</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孕妇需要摄入足够的维生素和矿物质，以支持胎儿的生长和发育，以及维持自身的健康。</a:t>
            </a:r>
          </a:p>
        </p:txBody>
      </p:sp>
      <p:pic>
        <p:nvPicPr>
          <p:cNvPr id="6" name="Picture 6"/>
          <p:cNvPicPr>
            <a:picLocks noChangeAspect="1"/>
          </p:cNvPicPr>
          <p:nvPr/>
        </p:nvPicPr>
        <p:blipFill>
          <a:blip r:embed="rId2"/>
          <a:srcRect t="21899" b="21899"/>
          <a:stretch>
            <a:fillRect/>
          </a:stretch>
        </p:blipFill>
        <p:spPr>
          <a:xfrm>
            <a:off x="539110" y="1388510"/>
            <a:ext cx="2256056" cy="1267968"/>
          </a:xfrm>
          <a:prstGeom prst="rect">
            <a:avLst/>
          </a:prstGeom>
        </p:spPr>
      </p:pic>
      <p:pic>
        <p:nvPicPr>
          <p:cNvPr id="7" name="Picture 7"/>
          <p:cNvPicPr>
            <a:picLocks noChangeAspect="1"/>
          </p:cNvPicPr>
          <p:nvPr/>
        </p:nvPicPr>
        <p:blipFill>
          <a:blip r:embed="rId3"/>
          <a:srcRect t="21899" b="21899"/>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建议孕妇通过多样化的饮食来获取足够的维生素和矿物质，包括水果、蔬菜、全谷物、奶制品和瘦肉等。同时，可能需要在医生的指导下服用补充剂。</a:t>
            </a:r>
          </a:p>
        </p:txBody>
      </p:sp>
      <p:pic>
        <p:nvPicPr>
          <p:cNvPr id="10" name="Picture 10"/>
          <p:cNvPicPr>
            <a:picLocks noChangeAspect="1"/>
          </p:cNvPicPr>
          <p:nvPr/>
        </p:nvPicPr>
        <p:blipFill>
          <a:blip r:embed="rId4"/>
          <a:srcRect t="21899" b="21899"/>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维生素和矿物质</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3">
                    <a:alpha val="100000"/>
                  </a:schemeClr>
                </a:solidFill>
                <a:latin typeface="Microsoft Yahei"/>
                <a:ea typeface="Microsoft Yahei"/>
                <a:cs typeface="Microsoft Yahei"/>
              </a:rPr>
              <a:t>02</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乳母营养需求</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flipV="1">
            <a:off x="8281295" y="2800971"/>
            <a:ext cx="3317450" cy="3466130"/>
          </a:xfrm>
          <a:prstGeom prst="round2Same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flipV="1">
            <a:off x="4438401" y="2800971"/>
            <a:ext cx="3317450" cy="3466130"/>
          </a:xfrm>
          <a:prstGeom prst="round2Same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flipV="1">
            <a:off x="539110" y="2800971"/>
            <a:ext cx="3317450" cy="3466130"/>
          </a:xfrm>
          <a:prstGeom prst="round2Same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281295" y="1227848"/>
            <a:ext cx="3317450" cy="3317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438401" y="1227848"/>
            <a:ext cx="3317450" cy="3317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39110" y="1227848"/>
            <a:ext cx="3317450" cy="3317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60778" y="4533107"/>
            <a:ext cx="2968423"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蛋白质是乳母分泌乳汁的重要营养物质，对于维持乳汁的质量和数量至关重要。</a:t>
            </a:r>
          </a:p>
        </p:txBody>
      </p:sp>
      <p:sp>
        <p:nvSpPr>
          <p:cNvPr id="9" name="TextBox 9"/>
          <p:cNvSpPr txBox="1"/>
          <p:nvPr/>
        </p:nvSpPr>
        <p:spPr>
          <a:xfrm>
            <a:off x="4601267" y="4533107"/>
            <a:ext cx="297982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建议乳母每天摄入适量的优质蛋白质，如鱼、禽、肉、蛋、奶等。</a:t>
            </a:r>
          </a:p>
        </p:txBody>
      </p:sp>
      <p:sp>
        <p:nvSpPr>
          <p:cNvPr id="10" name="TextBox 10"/>
          <p:cNvSpPr txBox="1"/>
          <p:nvPr/>
        </p:nvSpPr>
        <p:spPr>
          <a:xfrm>
            <a:off x="8450110" y="4533107"/>
            <a:ext cx="297982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乳母在哺乳期间对蛋白质的需求量相对较高，应比平时更加注重蛋白质的补充。</a:t>
            </a:r>
          </a:p>
        </p:txBody>
      </p:sp>
      <p:pic>
        <p:nvPicPr>
          <p:cNvPr id="11" name="Picture 11"/>
          <p:cNvPicPr>
            <a:picLocks noChangeAspect="1"/>
          </p:cNvPicPr>
          <p:nvPr/>
        </p:nvPicPr>
        <p:blipFill>
          <a:blip r:embed="rId2"/>
          <a:stretch>
            <a:fillRect/>
          </a:stretch>
        </p:blipFill>
        <p:spPr>
          <a:xfrm>
            <a:off x="880299" y="1569037"/>
            <a:ext cx="2635073" cy="2635073"/>
          </a:xfrm>
          <a:prstGeom prst="ellipse">
            <a:avLst/>
          </a:prstGeom>
        </p:spPr>
      </p:pic>
      <p:pic>
        <p:nvPicPr>
          <p:cNvPr id="12" name="Picture 12"/>
          <p:cNvPicPr>
            <a:picLocks noChangeAspect="1"/>
          </p:cNvPicPr>
          <p:nvPr/>
        </p:nvPicPr>
        <p:blipFill>
          <a:blip r:embed="rId3"/>
          <a:stretch>
            <a:fillRect/>
          </a:stretch>
        </p:blipFill>
        <p:spPr>
          <a:xfrm>
            <a:off x="4779590" y="1569037"/>
            <a:ext cx="2635073" cy="2635073"/>
          </a:xfrm>
          <a:prstGeom prst="ellipse">
            <a:avLst/>
          </a:prstGeom>
        </p:spPr>
      </p:pic>
      <p:pic>
        <p:nvPicPr>
          <p:cNvPr id="13" name="Picture 13"/>
          <p:cNvPicPr>
            <a:picLocks noChangeAspect="1"/>
          </p:cNvPicPr>
          <p:nvPr/>
        </p:nvPicPr>
        <p:blipFill>
          <a:blip r:embed="rId4"/>
          <a:stretch>
            <a:fillRect/>
          </a:stretch>
        </p:blipFill>
        <p:spPr>
          <a:xfrm>
            <a:off x="8622484" y="1569037"/>
            <a:ext cx="2635073" cy="2635073"/>
          </a:xfrm>
          <a:prstGeom prst="ellipse">
            <a:avLst/>
          </a:prstGeom>
        </p:spPr>
      </p:pic>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蛋白质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脂肪</a:t>
              </a:r>
            </a:p>
          </p:txBody>
        </p:sp>
      </p:grpSp>
      <p:sp>
        <p:nvSpPr>
          <p:cNvPr id="30" name="TextBox 30"/>
          <p:cNvSpPr txBox="1"/>
          <p:nvPr/>
        </p:nvSpPr>
        <p:spPr>
          <a:xfrm>
            <a:off x="1057922"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脂肪是乳汁中的重要组成部分，为宝宝提供能量和必需脂肪酸。</a:t>
            </a:r>
          </a:p>
        </p:txBody>
      </p:sp>
      <p:sp>
        <p:nvSpPr>
          <p:cNvPr id="31" name="TextBox 31"/>
          <p:cNvSpPr txBox="1"/>
          <p:nvPr/>
        </p:nvSpPr>
        <p:spPr>
          <a:xfrm>
            <a:off x="4452917" y="3966127"/>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乳母应摄入适量的脂肪，特别是富含不饱和脂肪酸的食物，如鱼类、坚果和橄榄油等。</a:t>
            </a:r>
          </a:p>
        </p:txBody>
      </p:sp>
      <p:sp>
        <p:nvSpPr>
          <p:cNvPr id="32" name="TextBox 32"/>
          <p:cNvSpPr txBox="1"/>
          <p:nvPr/>
        </p:nvSpPr>
        <p:spPr>
          <a:xfrm>
            <a:off x="7847818"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过量摄入脂肪可能导致乳汁中脂肪含量过高，影响宝宝的消化吸收，因此应注意控制脂肪摄入量。</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480108" y="1287672"/>
            <a:ext cx="7377949" cy="135630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025751" y="1468427"/>
            <a:ext cx="6286664" cy="994791"/>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碳水化合物是乳母的主要能量来源，对于维持乳汁分泌和自身能量需求具有重要意义。</a:t>
            </a:r>
          </a:p>
        </p:txBody>
      </p:sp>
      <p:sp>
        <p:nvSpPr>
          <p:cNvPr id="4" name="AutoShape 4"/>
          <p:cNvSpPr/>
          <p:nvPr/>
        </p:nvSpPr>
        <p:spPr>
          <a:xfrm>
            <a:off x="999470" y="1050728"/>
            <a:ext cx="2132497" cy="1830189"/>
          </a:xfrm>
          <a:prstGeom prst="hexagon">
            <a:avLst>
              <a:gd name="adj" fmla="val 25000"/>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480108" y="3069093"/>
            <a:ext cx="7377949" cy="135630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2773369" y="3249848"/>
            <a:ext cx="6286500" cy="971550"/>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FFFFFF">
                    <a:alpha val="100000"/>
                  </a:srgbClr>
                </a:solidFill>
                <a:latin typeface="Microsoft Yahei"/>
                <a:ea typeface="Microsoft Yahei"/>
                <a:cs typeface="Microsoft Yahei"/>
              </a:rPr>
              <a:t>建议乳母摄入富含复杂碳水化合物的食物，如全谷类、薯类、水果和蔬菜等。</a:t>
            </a:r>
          </a:p>
        </p:txBody>
      </p:sp>
      <p:sp>
        <p:nvSpPr>
          <p:cNvPr id="7" name="AutoShape 7"/>
          <p:cNvSpPr/>
          <p:nvPr/>
        </p:nvSpPr>
        <p:spPr>
          <a:xfrm>
            <a:off x="9060033" y="2832149"/>
            <a:ext cx="2132497" cy="1830189"/>
          </a:xfrm>
          <a:prstGeom prst="hexagon">
            <a:avLst>
              <a:gd name="adj" fmla="val 25000"/>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2480108" y="4850514"/>
            <a:ext cx="7377949" cy="135630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025751" y="5031268"/>
            <a:ext cx="6286664" cy="994791"/>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适量摄入简单碳水化合物，如糖、甜食等，但应注意控制摄入量，以免影响血糖稳定和乳汁质量。</a:t>
            </a:r>
          </a:p>
        </p:txBody>
      </p:sp>
      <p:sp>
        <p:nvSpPr>
          <p:cNvPr id="10" name="AutoShape 10"/>
          <p:cNvSpPr/>
          <p:nvPr/>
        </p:nvSpPr>
        <p:spPr>
          <a:xfrm>
            <a:off x="999470" y="4613570"/>
            <a:ext cx="2132497" cy="1830189"/>
          </a:xfrm>
          <a:prstGeom prst="hexagon">
            <a:avLst>
              <a:gd name="adj" fmla="val 25000"/>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1" name="Picture 11"/>
          <p:cNvPicPr>
            <a:picLocks noChangeAspect="1"/>
          </p:cNvPicPr>
          <p:nvPr/>
        </p:nvPicPr>
        <p:blipFill>
          <a:blip r:embed="rId2"/>
          <a:srcRect t="6329" b="6329"/>
          <a:stretch>
            <a:fillRect/>
          </a:stretch>
        </p:blipFill>
        <p:spPr>
          <a:xfrm>
            <a:off x="1099415" y="1124574"/>
            <a:ext cx="1926336" cy="1682496"/>
          </a:xfrm>
          <a:prstGeom prst="hexagon">
            <a:avLst/>
          </a:prstGeom>
        </p:spPr>
      </p:pic>
      <p:pic>
        <p:nvPicPr>
          <p:cNvPr id="12" name="Picture 12"/>
          <p:cNvPicPr>
            <a:picLocks noChangeAspect="1"/>
          </p:cNvPicPr>
          <p:nvPr/>
        </p:nvPicPr>
        <p:blipFill>
          <a:blip r:embed="rId3"/>
          <a:srcRect t="6329" b="6329"/>
          <a:stretch>
            <a:fillRect/>
          </a:stretch>
        </p:blipFill>
        <p:spPr>
          <a:xfrm>
            <a:off x="9163113" y="2905301"/>
            <a:ext cx="1926336" cy="1682496"/>
          </a:xfrm>
          <a:prstGeom prst="hexagon">
            <a:avLst/>
          </a:prstGeom>
        </p:spPr>
      </p:pic>
      <p:pic>
        <p:nvPicPr>
          <p:cNvPr id="13" name="Picture 13"/>
          <p:cNvPicPr>
            <a:picLocks noChangeAspect="1"/>
          </p:cNvPicPr>
          <p:nvPr/>
        </p:nvPicPr>
        <p:blipFill>
          <a:blip r:embed="rId4"/>
          <a:srcRect t="6329" b="6329"/>
          <a:stretch>
            <a:fillRect/>
          </a:stretch>
        </p:blipFill>
        <p:spPr>
          <a:xfrm>
            <a:off x="1099415" y="4686721"/>
            <a:ext cx="1926336" cy="1682496"/>
          </a:xfrm>
          <a:prstGeom prst="hexagon">
            <a:avLst/>
          </a:prstGeom>
        </p:spPr>
      </p:pic>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碳水化合物</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0" y="1185774"/>
            <a:ext cx="9112336" cy="173231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1536246"/>
            <a:ext cx="7876972"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维生素和矿物质对于乳母和宝宝的健康都非常重要，尤其是钙、铁、锌、维生素A、维生素D等。</a:t>
            </a:r>
          </a:p>
        </p:txBody>
      </p:sp>
      <p:sp>
        <p:nvSpPr>
          <p:cNvPr id="4" name="AutoShape 4"/>
          <p:cNvSpPr/>
          <p:nvPr/>
        </p:nvSpPr>
        <p:spPr>
          <a:xfrm>
            <a:off x="3079664" y="2918085"/>
            <a:ext cx="9112336" cy="1732311"/>
          </a:xfrm>
          <a:prstGeom prst="rect">
            <a:avLst/>
          </a:prstGeom>
          <a:solidFill>
            <a:schemeClr val="accent2">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0" y="4650396"/>
            <a:ext cx="9112336" cy="173231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3798378" y="3268557"/>
            <a:ext cx="7876972"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建议乳母摄入富含维生素和矿物质的食物，如绿叶蔬菜、水果、坚果、全谷类、奶类等。</a:t>
            </a:r>
          </a:p>
        </p:txBody>
      </p:sp>
      <p:sp>
        <p:nvSpPr>
          <p:cNvPr id="7" name="TextBox 7"/>
          <p:cNvSpPr txBox="1"/>
          <p:nvPr/>
        </p:nvSpPr>
        <p:spPr>
          <a:xfrm>
            <a:off x="575049" y="5000868"/>
            <a:ext cx="7876972"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在必要时，可在医生指导下使用维生素和矿物质补充剂，以确保乳母和宝宝的营养需求得到满足。</a:t>
            </a:r>
          </a:p>
        </p:txBody>
      </p:sp>
      <p:pic>
        <p:nvPicPr>
          <p:cNvPr id="8" name="Picture 8"/>
          <p:cNvPicPr>
            <a:picLocks noChangeAspect="1"/>
          </p:cNvPicPr>
          <p:nvPr/>
        </p:nvPicPr>
        <p:blipFill>
          <a:blip r:embed="rId2"/>
          <a:srcRect t="21875" b="21875"/>
          <a:stretch>
            <a:fillRect/>
          </a:stretch>
        </p:blipFill>
        <p:spPr>
          <a:xfrm>
            <a:off x="9112336" y="1185774"/>
            <a:ext cx="3079664" cy="1732311"/>
          </a:xfrm>
          <a:prstGeom prst="rect">
            <a:avLst/>
          </a:prstGeom>
        </p:spPr>
      </p:pic>
      <p:pic>
        <p:nvPicPr>
          <p:cNvPr id="9" name="Picture 9"/>
          <p:cNvPicPr>
            <a:picLocks noChangeAspect="1"/>
          </p:cNvPicPr>
          <p:nvPr/>
        </p:nvPicPr>
        <p:blipFill>
          <a:blip r:embed="rId3"/>
          <a:srcRect t="21875" b="21875"/>
          <a:stretch>
            <a:fillRect/>
          </a:stretch>
        </p:blipFill>
        <p:spPr>
          <a:xfrm>
            <a:off x="0" y="2918085"/>
            <a:ext cx="3079664" cy="1732311"/>
          </a:xfrm>
          <a:prstGeom prst="rect">
            <a:avLst/>
          </a:prstGeom>
        </p:spPr>
      </p:pic>
      <p:pic>
        <p:nvPicPr>
          <p:cNvPr id="10" name="Picture 10"/>
          <p:cNvPicPr>
            <a:picLocks noChangeAspect="1"/>
          </p:cNvPicPr>
          <p:nvPr/>
        </p:nvPicPr>
        <p:blipFill>
          <a:blip r:embed="rId4"/>
          <a:srcRect t="21875" b="21875"/>
          <a:stretch>
            <a:fillRect/>
          </a:stretch>
        </p:blipFill>
        <p:spPr>
          <a:xfrm>
            <a:off x="9112336" y="4650396"/>
            <a:ext cx="3079664" cy="1732311"/>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维生素和矿物质</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3">
                    <a:alpha val="100000"/>
                  </a:schemeClr>
                </a:solidFill>
                <a:latin typeface="Microsoft Yahei"/>
                <a:ea typeface="Microsoft Yahei"/>
                <a:cs typeface="Microsoft Yahei"/>
              </a:rPr>
              <a:t>03</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宝宝学习能力与营养关系</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5421" b="542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胎儿的大脑发育始于孕期，尤其是孕中期和孕晚期，是大脑细胞增殖、分化的重要时期。</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婴幼儿期是大脑发育的又一关键时期，此时大脑神经元的连接和突触的形成非常活跃，对宝宝的认知、语言、运动等能力的发展至关重要。</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大脑发育关键期</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0-3岁</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孕期</a:t>
            </a:r>
            <a:endParaRPr lang="en-US" sz="1100"/>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https://d.book118.com/998124004027006035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56</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2024-09-13T21:36:14.234</cp:lastPrinted>
  <dcterms:created xsi:type="dcterms:W3CDTF">2024-09-13T13:36:14Z</dcterms:created>
  <dcterms:modified xsi:type="dcterms:W3CDTF">2024-09-13T13:36:16Z</dcterms:modified>
</cp:coreProperties>
</file>