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0B4FC-A4FF-491E-A3C7-A09130BF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AA0E5-D59A-4AC5-85EF-1674AE3F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275BF-F496-4B93-B210-89E4FB2CA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8CFAD-84D6-421F-A112-43229F154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F639D-01F3-453B-86F7-A0AF4DE6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19CCF-87CB-43D2-81FB-383648C8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575C5-CABF-49C9-A866-1965A6E6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41ACC-B244-47D9-9645-855F7724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50782-28CA-40BD-AD3D-31DE5DF5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19DA8-0B16-4C3E-B73B-39BADB79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1926B-1B4E-4A8E-A1D1-F6011585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Relationship Id="rId5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Relationship Id="rId4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7000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16"/>
          <p:cNvSpPr txBox="1"/>
          <p:nvPr/>
        </p:nvSpPr>
        <p:spPr>
          <a:xfrm>
            <a:off x="4189117" y="3365887"/>
            <a:ext cx="5174759" cy="937260"/>
          </a:xfrm>
          <a:prstGeom prst="rect">
            <a:avLst/>
          </a:prstGeom>
          <a:noFill/>
          <a:effectLst>
            <a:reflection blurRad="228600" stA="52000" endPos="8000" dist="431800" dir="5400000" sy="-100000" algn="bl" rotWithShape="0"/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500" b="1">
                <a:solidFill>
                  <a:srgbClr val="2F96E1"/>
                </a:solidFill>
              </a:rPr>
              <a:t>轻型挡墙施工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5368190" y="4283217"/>
            <a:ext cx="2816613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334963" y="469040"/>
            <a:ext cx="4616769" cy="558806"/>
            <a:chOff x="334963" y="469040"/>
            <a:chExt cx="4616769" cy="558806"/>
          </a:xfrm>
        </p:grpSpPr>
        <p:grpSp>
          <p:nvGrpSpPr>
            <p:cNvPr id="3" name="组合 2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2" name="半闭框 1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半闭框 11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半闭框 12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5" name="直接连接符 4"/>
            <p:cNvCxnSpPr/>
            <p:nvPr/>
          </p:nvCxnSpPr>
          <p:spPr>
            <a:xfrm>
              <a:off x="334963" y="964850"/>
              <a:ext cx="4582725" cy="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文本框 13"/>
            <p:cNvSpPr txBox="1"/>
            <p:nvPr/>
          </p:nvSpPr>
          <p:spPr>
            <a:xfrm>
              <a:off x="1848267" y="469040"/>
              <a:ext cx="26412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轻型挡土墙施工</a:t>
              </a:r>
            </a:p>
          </p:txBody>
        </p:sp>
        <p:sp>
          <p:nvSpPr>
            <p:cNvPr id="15" name="椭圆 14"/>
            <p:cNvSpPr/>
            <p:nvPr/>
          </p:nvSpPr>
          <p:spPr>
            <a:xfrm>
              <a:off x="4812071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50165" y="1394998"/>
            <a:ext cx="3285137" cy="645852"/>
            <a:chOff x="550883" y="1417300"/>
            <a:chExt cx="3285137" cy="645852"/>
          </a:xfrm>
        </p:grpSpPr>
        <p:grpSp>
          <p:nvGrpSpPr>
            <p:cNvPr id="18" name="组合 17"/>
            <p:cNvGrpSpPr/>
            <p:nvPr/>
          </p:nvGrpSpPr>
          <p:grpSpPr>
            <a:xfrm>
              <a:off x="550883" y="1417300"/>
              <a:ext cx="615292" cy="645852"/>
              <a:chOff x="477970" y="1183586"/>
              <a:chExt cx="794518" cy="833980"/>
            </a:xfrm>
          </p:grpSpPr>
          <p:sp>
            <p:nvSpPr>
              <p:cNvPr id="25" name="road-with-broken-line_62512"/>
              <p:cNvSpPr>
                <a:spLocks noChangeAspect="1"/>
              </p:cNvSpPr>
              <p:nvPr/>
            </p:nvSpPr>
            <p:spPr bwMode="auto">
              <a:xfrm>
                <a:off x="477970" y="1407256"/>
                <a:ext cx="794518" cy="610310"/>
              </a:xfrm>
              <a:custGeom>
                <a:gdLst>
                  <a:gd name="connsiteX0" fmla="*/ 282139 w 607497"/>
                  <a:gd name="connsiteY0" fmla="*/ 262247 h 466649"/>
                  <a:gd name="connsiteX1" fmla="*/ 277837 w 607497"/>
                  <a:gd name="connsiteY1" fmla="*/ 369942 h 466649"/>
                  <a:gd name="connsiteX2" fmla="*/ 329661 w 607497"/>
                  <a:gd name="connsiteY2" fmla="*/ 369942 h 466649"/>
                  <a:gd name="connsiteX3" fmla="*/ 325359 w 607497"/>
                  <a:gd name="connsiteY3" fmla="*/ 262247 h 466649"/>
                  <a:gd name="connsiteX4" fmla="*/ 282139 w 607497"/>
                  <a:gd name="connsiteY4" fmla="*/ 262247 h 466649"/>
                  <a:gd name="connsiteX5" fmla="*/ 288842 w 607497"/>
                  <a:gd name="connsiteY5" fmla="*/ 96607 h 466649"/>
                  <a:gd name="connsiteX6" fmla="*/ 284540 w 607497"/>
                  <a:gd name="connsiteY6" fmla="*/ 204303 h 466649"/>
                  <a:gd name="connsiteX7" fmla="*/ 322957 w 607497"/>
                  <a:gd name="connsiteY7" fmla="*/ 204303 h 466649"/>
                  <a:gd name="connsiteX8" fmla="*/ 318655 w 607497"/>
                  <a:gd name="connsiteY8" fmla="*/ 96607 h 466649"/>
                  <a:gd name="connsiteX9" fmla="*/ 288842 w 607497"/>
                  <a:gd name="connsiteY9" fmla="*/ 96607 h 466649"/>
                  <a:gd name="connsiteX10" fmla="*/ 395307 w 607497"/>
                  <a:gd name="connsiteY10" fmla="*/ 0 h 466649"/>
                  <a:gd name="connsiteX11" fmla="*/ 416116 w 607497"/>
                  <a:gd name="connsiteY11" fmla="*/ 0 h 466649"/>
                  <a:gd name="connsiteX12" fmla="*/ 607497 w 607497"/>
                  <a:gd name="connsiteY12" fmla="*/ 466649 h 466649"/>
                  <a:gd name="connsiteX13" fmla="*/ 551173 w 607497"/>
                  <a:gd name="connsiteY13" fmla="*/ 466649 h 466649"/>
                  <a:gd name="connsiteX14" fmla="*/ 395307 w 607497"/>
                  <a:gd name="connsiteY14" fmla="*/ 0 h 466649"/>
                  <a:gd name="connsiteX15" fmla="*/ 231516 w 607497"/>
                  <a:gd name="connsiteY15" fmla="*/ 0 h 466649"/>
                  <a:gd name="connsiteX16" fmla="*/ 292744 w 607497"/>
                  <a:gd name="connsiteY16" fmla="*/ 0 h 466649"/>
                  <a:gd name="connsiteX17" fmla="*/ 291143 w 607497"/>
                  <a:gd name="connsiteY17" fmla="*/ 38663 h 466649"/>
                  <a:gd name="connsiteX18" fmla="*/ 316354 w 607497"/>
                  <a:gd name="connsiteY18" fmla="*/ 38663 h 466649"/>
                  <a:gd name="connsiteX19" fmla="*/ 314754 w 607497"/>
                  <a:gd name="connsiteY19" fmla="*/ 0 h 466649"/>
                  <a:gd name="connsiteX20" fmla="*/ 375982 w 607497"/>
                  <a:gd name="connsiteY20" fmla="*/ 0 h 466649"/>
                  <a:gd name="connsiteX21" fmla="*/ 499038 w 607497"/>
                  <a:gd name="connsiteY21" fmla="*/ 466649 h 466649"/>
                  <a:gd name="connsiteX22" fmla="*/ 333562 w 607497"/>
                  <a:gd name="connsiteY22" fmla="*/ 466649 h 466649"/>
                  <a:gd name="connsiteX23" fmla="*/ 331962 w 607497"/>
                  <a:gd name="connsiteY23" fmla="*/ 427886 h 466649"/>
                  <a:gd name="connsiteX24" fmla="*/ 275536 w 607497"/>
                  <a:gd name="connsiteY24" fmla="*/ 427886 h 466649"/>
                  <a:gd name="connsiteX25" fmla="*/ 273935 w 607497"/>
                  <a:gd name="connsiteY25" fmla="*/ 466649 h 466649"/>
                  <a:gd name="connsiteX26" fmla="*/ 108459 w 607497"/>
                  <a:gd name="connsiteY26" fmla="*/ 466649 h 466649"/>
                  <a:gd name="connsiteX27" fmla="*/ 231516 w 607497"/>
                  <a:gd name="connsiteY27" fmla="*/ 0 h 466649"/>
                  <a:gd name="connsiteX28" fmla="*/ 191381 w 607497"/>
                  <a:gd name="connsiteY28" fmla="*/ 0 h 466649"/>
                  <a:gd name="connsiteX29" fmla="*/ 212190 w 607497"/>
                  <a:gd name="connsiteY29" fmla="*/ 0 h 466649"/>
                  <a:gd name="connsiteX30" fmla="*/ 56324 w 607497"/>
                  <a:gd name="connsiteY30" fmla="*/ 466649 h 466649"/>
                  <a:gd name="connsiteX31" fmla="*/ 0 w 607497"/>
                  <a:gd name="connsiteY31" fmla="*/ 466649 h 466649"/>
                  <a:gd name="connsiteX32" fmla="*/ 191381 w 607497"/>
                  <a:gd name="connsiteY32" fmla="*/ 0 h 4666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07497" h="466648">
                    <a:moveTo>
                      <a:pt x="282139" y="262247"/>
                    </a:moveTo>
                    <a:cubicBezTo>
                      <a:pt x="280738" y="298112"/>
                      <a:pt x="279337" y="334077"/>
                      <a:pt x="277837" y="369942"/>
                    </a:cubicBezTo>
                    <a:lnTo>
                      <a:pt x="329661" y="369942"/>
                    </a:lnTo>
                    <a:cubicBezTo>
                      <a:pt x="328260" y="334077"/>
                      <a:pt x="326759" y="298112"/>
                      <a:pt x="325359" y="262247"/>
                    </a:cubicBezTo>
                    <a:cubicBezTo>
                      <a:pt x="310952" y="262247"/>
                      <a:pt x="296545" y="262247"/>
                      <a:pt x="282139" y="262247"/>
                    </a:cubicBezTo>
                    <a:close/>
                    <a:moveTo>
                      <a:pt x="288842" y="96607"/>
                    </a:moveTo>
                    <a:cubicBezTo>
                      <a:pt x="287441" y="132572"/>
                      <a:pt x="285940" y="168437"/>
                      <a:pt x="284540" y="204303"/>
                    </a:cubicBezTo>
                    <a:lnTo>
                      <a:pt x="322957" y="204303"/>
                    </a:lnTo>
                    <a:cubicBezTo>
                      <a:pt x="321557" y="168437"/>
                      <a:pt x="320156" y="132572"/>
                      <a:pt x="318655" y="96607"/>
                    </a:cubicBezTo>
                    <a:cubicBezTo>
                      <a:pt x="308751" y="96607"/>
                      <a:pt x="298746" y="96607"/>
                      <a:pt x="288842" y="96607"/>
                    </a:cubicBezTo>
                    <a:close/>
                    <a:moveTo>
                      <a:pt x="395307" y="0"/>
                    </a:moveTo>
                    <a:lnTo>
                      <a:pt x="416116" y="0"/>
                    </a:lnTo>
                    <a:cubicBezTo>
                      <a:pt x="479943" y="155550"/>
                      <a:pt x="543770" y="311099"/>
                      <a:pt x="607497" y="466649"/>
                    </a:cubicBezTo>
                    <a:lnTo>
                      <a:pt x="551173" y="466649"/>
                    </a:lnTo>
                    <a:cubicBezTo>
                      <a:pt x="499251" y="311099"/>
                      <a:pt x="447229" y="155550"/>
                      <a:pt x="395307" y="0"/>
                    </a:cubicBezTo>
                    <a:close/>
                    <a:moveTo>
                      <a:pt x="231516" y="0"/>
                    </a:moveTo>
                    <a:lnTo>
                      <a:pt x="292744" y="0"/>
                    </a:lnTo>
                    <a:cubicBezTo>
                      <a:pt x="292243" y="12888"/>
                      <a:pt x="291743" y="25775"/>
                      <a:pt x="291143" y="38663"/>
                    </a:cubicBezTo>
                    <a:lnTo>
                      <a:pt x="316354" y="38663"/>
                    </a:lnTo>
                    <a:cubicBezTo>
                      <a:pt x="315854" y="25775"/>
                      <a:pt x="315254" y="12888"/>
                      <a:pt x="314754" y="0"/>
                    </a:cubicBezTo>
                    <a:lnTo>
                      <a:pt x="375982" y="0"/>
                    </a:lnTo>
                    <a:cubicBezTo>
                      <a:pt x="417001" y="155550"/>
                      <a:pt x="458019" y="311099"/>
                      <a:pt x="499038" y="466649"/>
                    </a:cubicBezTo>
                    <a:lnTo>
                      <a:pt x="333562" y="466649"/>
                    </a:lnTo>
                    <a:cubicBezTo>
                      <a:pt x="333062" y="453662"/>
                      <a:pt x="332562" y="440774"/>
                      <a:pt x="331962" y="427886"/>
                    </a:cubicBezTo>
                    <a:lnTo>
                      <a:pt x="275536" y="427886"/>
                    </a:lnTo>
                    <a:cubicBezTo>
                      <a:pt x="275035" y="440774"/>
                      <a:pt x="274535" y="453662"/>
                      <a:pt x="273935" y="466649"/>
                    </a:cubicBezTo>
                    <a:lnTo>
                      <a:pt x="108459" y="466649"/>
                    </a:lnTo>
                    <a:cubicBezTo>
                      <a:pt x="149478" y="311099"/>
                      <a:pt x="190497" y="155550"/>
                      <a:pt x="231516" y="0"/>
                    </a:cubicBezTo>
                    <a:close/>
                    <a:moveTo>
                      <a:pt x="191381" y="0"/>
                    </a:moveTo>
                    <a:lnTo>
                      <a:pt x="212190" y="0"/>
                    </a:lnTo>
                    <a:cubicBezTo>
                      <a:pt x="160268" y="155550"/>
                      <a:pt x="108346" y="311099"/>
                      <a:pt x="56324" y="466649"/>
                    </a:cubicBezTo>
                    <a:lnTo>
                      <a:pt x="0" y="466649"/>
                    </a:lnTo>
                    <a:cubicBezTo>
                      <a:pt x="63827" y="311099"/>
                      <a:pt x="127554" y="155550"/>
                      <a:pt x="191381" y="0"/>
                    </a:cubicBezTo>
                    <a:close/>
                  </a:path>
                </a:pathLst>
              </a:custGeom>
              <a:solidFill>
                <a:srgbClr val="72C0FA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503995" y="1183586"/>
                <a:ext cx="695580" cy="695580"/>
              </a:xfrm>
              <a:prstGeom prst="ellipse">
                <a:avLst/>
              </a:prstGeom>
              <a:noFill/>
              <a:ln w="38100">
                <a:gradFill>
                  <a:gsLst>
                    <a:gs pos="0">
                      <a:srgbClr val="81C7FB"/>
                    </a:gs>
                    <a:gs pos="100000">
                      <a:srgbClr val="72C0FA">
                        <a:alpha val="0"/>
                      </a:srgb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1316171" y="1466954"/>
              <a:ext cx="25198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轻型挡土墙</a:t>
              </a:r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334963" y="2820816"/>
            <a:ext cx="11522075" cy="27045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轻型挡土墙常用钢筋混凝土构件组成，墙身断面较小，墙的稳定性不是或不完全是依靠自身重量来维持。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结构较轻巧，圬工量省，占地较少。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有利于机械化施工。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轻型挡土墙的类型很多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,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本讲主要学习悬臂式挡土墙加筋土挡土墙的施工。</a:t>
            </a: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539115" y="2540"/>
            <a:ext cx="12878435" cy="693166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: 圆角 14"/>
          <p:cNvSpPr/>
          <p:nvPr/>
        </p:nvSpPr>
        <p:spPr>
          <a:xfrm>
            <a:off x="5035611" y="685801"/>
            <a:ext cx="6821427" cy="5264150"/>
          </a:xfrm>
          <a:prstGeom prst="roundRect">
            <a:avLst>
              <a:gd name="adj" fmla="val 2694"/>
            </a:avLst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组合 59"/>
          <p:cNvGrpSpPr/>
          <p:nvPr/>
        </p:nvGrpSpPr>
        <p:grpSpPr>
          <a:xfrm>
            <a:off x="6209256" y="879338"/>
            <a:ext cx="5273354" cy="951419"/>
            <a:chOff x="6209256" y="879338"/>
            <a:chExt cx="5273354" cy="951419"/>
          </a:xfrm>
        </p:grpSpPr>
        <p:sp>
          <p:nvSpPr>
            <p:cNvPr id="33" name="文本框 32"/>
            <p:cNvSpPr txBox="1"/>
            <p:nvPr/>
          </p:nvSpPr>
          <p:spPr>
            <a:xfrm>
              <a:off x="6209256" y="968983"/>
              <a:ext cx="4801936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000">
                  <a:gradFill flip="none" rotWithShape="1">
                    <a:gsLst>
                      <a:gs pos="0">
                        <a:srgbClr val="3CA7EF">
                          <a:alpha val="0"/>
                        </a:srgbClr>
                      </a:gs>
                      <a:gs pos="100000">
                        <a:srgbClr val="3CA7EF">
                          <a:alpha val="61000"/>
                        </a:srgbClr>
                      </a:gs>
                    </a:gsLst>
                    <a:lin ang="10800000" scaled="1"/>
                  </a:gradFill>
                </a:rPr>
                <a:t>CONTENTS</a:t>
              </a:r>
              <a:endParaRPr lang="zh-CN" altLang="en-US" sz="5000">
                <a:gradFill flip="none" rotWithShape="1">
                  <a:gsLst>
                    <a:gs pos="0">
                      <a:srgbClr val="3CA7EF">
                        <a:alpha val="0"/>
                      </a:srgbClr>
                    </a:gs>
                    <a:gs pos="100000">
                      <a:srgbClr val="3CA7EF">
                        <a:alpha val="61000"/>
                      </a:srgbClr>
                    </a:gs>
                  </a:gsLst>
                  <a:lin ang="10800000" scaled="1"/>
                </a:gradFill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9593040" y="879338"/>
              <a:ext cx="1889570" cy="9387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500" b="1">
                  <a:solidFill>
                    <a:srgbClr val="3CA7EF"/>
                  </a:solidFill>
                </a:rPr>
                <a:t>目录</a:t>
              </a:r>
            </a:p>
          </p:txBody>
        </p:sp>
      </p:grpSp>
      <p:sp>
        <p:nvSpPr>
          <p:cNvPr id="38" name="椭圆 37"/>
          <p:cNvSpPr/>
          <p:nvPr/>
        </p:nvSpPr>
        <p:spPr>
          <a:xfrm>
            <a:off x="4328144" y="4907553"/>
            <a:ext cx="1722301" cy="1722301"/>
          </a:xfrm>
          <a:prstGeom prst="ellipse">
            <a:avLst/>
          </a:prstGeom>
          <a:noFill/>
          <a:ln w="254000">
            <a:solidFill>
              <a:srgbClr val="FFC000">
                <a:alpha val="3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/>
        </p:nvCxnSpPr>
        <p:spPr>
          <a:xfrm>
            <a:off x="5486400" y="1849807"/>
            <a:ext cx="6139085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组合 45"/>
          <p:cNvGrpSpPr/>
          <p:nvPr/>
        </p:nvGrpSpPr>
        <p:grpSpPr>
          <a:xfrm>
            <a:off x="7046479" y="2206008"/>
            <a:ext cx="4313399" cy="492443"/>
            <a:chOff x="6200233" y="2246444"/>
            <a:chExt cx="4313399" cy="492443"/>
          </a:xfrm>
        </p:grpSpPr>
        <p:sp>
          <p:nvSpPr>
            <p:cNvPr id="43" name="文本框 42"/>
            <p:cNvSpPr txBox="1"/>
            <p:nvPr/>
          </p:nvSpPr>
          <p:spPr>
            <a:xfrm>
              <a:off x="7170308" y="2261833"/>
              <a:ext cx="33433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悬臂式和扶壁式挡土墙</a:t>
              </a: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6200233" y="2246444"/>
              <a:ext cx="5261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6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01</a:t>
              </a:r>
            </a:p>
          </p:txBody>
        </p:sp>
        <p:sp>
          <p:nvSpPr>
            <p:cNvPr id="45" name="椭圆 44"/>
            <p:cNvSpPr/>
            <p:nvPr/>
          </p:nvSpPr>
          <p:spPr>
            <a:xfrm>
              <a:off x="6907408" y="2451709"/>
              <a:ext cx="81913" cy="81913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7046479" y="3385565"/>
            <a:ext cx="4313399" cy="492443"/>
            <a:chOff x="6200233" y="2246444"/>
            <a:chExt cx="4313399" cy="492443"/>
          </a:xfrm>
        </p:grpSpPr>
        <p:sp>
          <p:nvSpPr>
            <p:cNvPr id="48" name="文本框 47"/>
            <p:cNvSpPr txBox="1"/>
            <p:nvPr/>
          </p:nvSpPr>
          <p:spPr>
            <a:xfrm>
              <a:off x="7170308" y="2261833"/>
              <a:ext cx="33433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锚杆挡土墙</a:t>
              </a: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6200233" y="2246444"/>
              <a:ext cx="5261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6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02</a:t>
              </a:r>
            </a:p>
          </p:txBody>
        </p:sp>
        <p:sp>
          <p:nvSpPr>
            <p:cNvPr id="50" name="椭圆 49"/>
            <p:cNvSpPr/>
            <p:nvPr/>
          </p:nvSpPr>
          <p:spPr>
            <a:xfrm>
              <a:off x="6907408" y="2451709"/>
              <a:ext cx="81913" cy="81913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7046479" y="4599842"/>
            <a:ext cx="4313399" cy="492443"/>
            <a:chOff x="6200233" y="2246444"/>
            <a:chExt cx="4313399" cy="492443"/>
          </a:xfrm>
        </p:grpSpPr>
        <p:sp>
          <p:nvSpPr>
            <p:cNvPr id="52" name="文本框 51"/>
            <p:cNvSpPr txBox="1"/>
            <p:nvPr/>
          </p:nvSpPr>
          <p:spPr>
            <a:xfrm>
              <a:off x="7170308" y="2261833"/>
              <a:ext cx="33433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加筋土挡土墙</a:t>
              </a:r>
            </a:p>
          </p:txBody>
        </p:sp>
        <p:sp>
          <p:nvSpPr>
            <p:cNvPr id="53" name="文本框 52"/>
            <p:cNvSpPr txBox="1"/>
            <p:nvPr/>
          </p:nvSpPr>
          <p:spPr>
            <a:xfrm>
              <a:off x="6200233" y="2246444"/>
              <a:ext cx="5261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6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03</a:t>
              </a:r>
            </a:p>
          </p:txBody>
        </p:sp>
        <p:sp>
          <p:nvSpPr>
            <p:cNvPr id="54" name="椭圆 53"/>
            <p:cNvSpPr/>
            <p:nvPr/>
          </p:nvSpPr>
          <p:spPr>
            <a:xfrm>
              <a:off x="6907408" y="2451709"/>
              <a:ext cx="81913" cy="81913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dur="1000" accel="4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2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846455" y="0"/>
            <a:ext cx="13185775" cy="693166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168400" y="368300"/>
            <a:ext cx="11033888" cy="6489700"/>
          </a:xfrm>
          <a:custGeom>
            <a:gdLst>
              <a:gd name="connsiteX0" fmla="*/ 0 w 7998588"/>
              <a:gd name="connsiteY0" fmla="*/ 0 h 6858000"/>
              <a:gd name="connsiteX1" fmla="*/ 7998588 w 7998588"/>
              <a:gd name="connsiteY1" fmla="*/ 0 h 6858000"/>
              <a:gd name="connsiteX2" fmla="*/ 7998588 w 7998588"/>
              <a:gd name="connsiteY2" fmla="*/ 6858000 h 6858000"/>
              <a:gd name="connsiteX3" fmla="*/ 0 w 7998588"/>
              <a:gd name="connsiteY3" fmla="*/ 6858000 h 6858000"/>
              <a:gd name="connsiteX4" fmla="*/ 0 w 7998588"/>
              <a:gd name="connsiteY4" fmla="*/ 0 h 6858000"/>
              <a:gd name="connsiteX0-1" fmla="*/ 2984500 w 10983088"/>
              <a:gd name="connsiteY0-2" fmla="*/ 0 h 6858000"/>
              <a:gd name="connsiteX1-3" fmla="*/ 10983088 w 10983088"/>
              <a:gd name="connsiteY1-4" fmla="*/ 0 h 6858000"/>
              <a:gd name="connsiteX2-5" fmla="*/ 10983088 w 10983088"/>
              <a:gd name="connsiteY2-6" fmla="*/ 6858000 h 6858000"/>
              <a:gd name="connsiteX3-7" fmla="*/ 0 w 10983088"/>
              <a:gd name="connsiteY3-8" fmla="*/ 6819900 h 6858000"/>
              <a:gd name="connsiteX4-9" fmla="*/ 2984500 w 10983088"/>
              <a:gd name="connsiteY4-10" fmla="*/ 0 h 6858000"/>
              <a:gd name="connsiteX0-11" fmla="*/ 3759200 w 10983088"/>
              <a:gd name="connsiteY0-12" fmla="*/ 25400 h 6858000"/>
              <a:gd name="connsiteX1-13" fmla="*/ 10983088 w 10983088"/>
              <a:gd name="connsiteY1-14" fmla="*/ 0 h 6858000"/>
              <a:gd name="connsiteX2-15" fmla="*/ 10983088 w 10983088"/>
              <a:gd name="connsiteY2-16" fmla="*/ 6858000 h 6858000"/>
              <a:gd name="connsiteX3-17" fmla="*/ 0 w 10983088"/>
              <a:gd name="connsiteY3-18" fmla="*/ 6819900 h 6858000"/>
              <a:gd name="connsiteX4-19" fmla="*/ 3759200 w 10983088"/>
              <a:gd name="connsiteY4-20" fmla="*/ 25400 h 6858000"/>
              <a:gd name="connsiteX0-21" fmla="*/ 3759200 w 10983088"/>
              <a:gd name="connsiteY0-22" fmla="*/ 0 h 6858000"/>
              <a:gd name="connsiteX1-23" fmla="*/ 10983088 w 10983088"/>
              <a:gd name="connsiteY1-24" fmla="*/ 0 h 6858000"/>
              <a:gd name="connsiteX2-25" fmla="*/ 10983088 w 10983088"/>
              <a:gd name="connsiteY2-26" fmla="*/ 6858000 h 6858000"/>
              <a:gd name="connsiteX3-27" fmla="*/ 0 w 10983088"/>
              <a:gd name="connsiteY3-28" fmla="*/ 6819900 h 6858000"/>
              <a:gd name="connsiteX4-29" fmla="*/ 3759200 w 10983088"/>
              <a:gd name="connsiteY4-30" fmla="*/ 0 h 6858000"/>
              <a:gd name="connsiteX0-31" fmla="*/ 3822700 w 11046588"/>
              <a:gd name="connsiteY0-32" fmla="*/ 0 h 6858000"/>
              <a:gd name="connsiteX1-33" fmla="*/ 11046588 w 11046588"/>
              <a:gd name="connsiteY1-34" fmla="*/ 0 h 6858000"/>
              <a:gd name="connsiteX2-35" fmla="*/ 11046588 w 11046588"/>
              <a:gd name="connsiteY2-36" fmla="*/ 6858000 h 6858000"/>
              <a:gd name="connsiteX3-37" fmla="*/ 0 w 11046588"/>
              <a:gd name="connsiteY3-38" fmla="*/ 6858000 h 6858000"/>
              <a:gd name="connsiteX4-39" fmla="*/ 3822700 w 11046588"/>
              <a:gd name="connsiteY4-40" fmla="*/ 0 h 6858000"/>
              <a:gd name="connsiteX0-41" fmla="*/ 3810000 w 11033888"/>
              <a:gd name="connsiteY0-42" fmla="*/ 0 h 6858000"/>
              <a:gd name="connsiteX1-43" fmla="*/ 11033888 w 11033888"/>
              <a:gd name="connsiteY1-44" fmla="*/ 0 h 6858000"/>
              <a:gd name="connsiteX2-45" fmla="*/ 11033888 w 11033888"/>
              <a:gd name="connsiteY2-46" fmla="*/ 6858000 h 6858000"/>
              <a:gd name="connsiteX3-47" fmla="*/ 0 w 11033888"/>
              <a:gd name="connsiteY3-48" fmla="*/ 6858000 h 6858000"/>
              <a:gd name="connsiteX4-49" fmla="*/ 3810000 w 11033888"/>
              <a:gd name="connsiteY4-50" fmla="*/ 0 h 685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1033888" h="6858000">
                <a:moveTo>
                  <a:pt x="3810000" y="0"/>
                </a:moveTo>
                <a:lnTo>
                  <a:pt x="11033888" y="0"/>
                </a:lnTo>
                <a:lnTo>
                  <a:pt x="11033888" y="6858000"/>
                </a:lnTo>
                <a:lnTo>
                  <a:pt x="0" y="6858000"/>
                </a:lnTo>
                <a:lnTo>
                  <a:pt x="3810000" y="0"/>
                </a:lnTo>
                <a:close/>
              </a:path>
            </a:pathLst>
          </a:custGeom>
          <a:noFill/>
          <a:ln w="12700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矩形 13"/>
          <p:cNvSpPr/>
          <p:nvPr/>
        </p:nvSpPr>
        <p:spPr>
          <a:xfrm>
            <a:off x="449765" y="2279649"/>
            <a:ext cx="11033888" cy="1816101"/>
          </a:xfrm>
          <a:custGeom>
            <a:gdLst>
              <a:gd name="connsiteX0" fmla="*/ 0 w 7407777"/>
              <a:gd name="connsiteY0" fmla="*/ 0 h 2466975"/>
              <a:gd name="connsiteX1" fmla="*/ 7407777 w 7407777"/>
              <a:gd name="connsiteY1" fmla="*/ 0 h 2466975"/>
              <a:gd name="connsiteX2" fmla="*/ 7407777 w 7407777"/>
              <a:gd name="connsiteY2" fmla="*/ 2466975 h 2466975"/>
              <a:gd name="connsiteX3" fmla="*/ 0 w 7407777"/>
              <a:gd name="connsiteY3" fmla="*/ 2466975 h 2466975"/>
              <a:gd name="connsiteX4" fmla="*/ 0 w 7407777"/>
              <a:gd name="connsiteY4" fmla="*/ 0 h 2466975"/>
              <a:gd name="connsiteX0-1" fmla="*/ 863600 w 7407777"/>
              <a:gd name="connsiteY0-2" fmla="*/ 12700 h 2466975"/>
              <a:gd name="connsiteX1-3" fmla="*/ 7407777 w 7407777"/>
              <a:gd name="connsiteY1-4" fmla="*/ 0 h 2466975"/>
              <a:gd name="connsiteX2-5" fmla="*/ 7407777 w 7407777"/>
              <a:gd name="connsiteY2-6" fmla="*/ 2466975 h 2466975"/>
              <a:gd name="connsiteX3-7" fmla="*/ 0 w 7407777"/>
              <a:gd name="connsiteY3-8" fmla="*/ 2466975 h 2466975"/>
              <a:gd name="connsiteX4-9" fmla="*/ 863600 w 7407777"/>
              <a:gd name="connsiteY4-10" fmla="*/ 12700 h 2466975"/>
              <a:gd name="connsiteX0-11" fmla="*/ 863600 w 8385677"/>
              <a:gd name="connsiteY0-12" fmla="*/ 0 h 2454275"/>
              <a:gd name="connsiteX1-13" fmla="*/ 8385677 w 8385677"/>
              <a:gd name="connsiteY1-14" fmla="*/ 0 h 2454275"/>
              <a:gd name="connsiteX2-15" fmla="*/ 7407777 w 8385677"/>
              <a:gd name="connsiteY2-16" fmla="*/ 2454275 h 2454275"/>
              <a:gd name="connsiteX3-17" fmla="*/ 0 w 8385677"/>
              <a:gd name="connsiteY3-18" fmla="*/ 2454275 h 2454275"/>
              <a:gd name="connsiteX4-19" fmla="*/ 863600 w 8385677"/>
              <a:gd name="connsiteY4-20" fmla="*/ 0 h 2454275"/>
              <a:gd name="connsiteX0-21" fmla="*/ 1308100 w 8385677"/>
              <a:gd name="connsiteY0-22" fmla="*/ 0 h 2454275"/>
              <a:gd name="connsiteX1-23" fmla="*/ 8385677 w 8385677"/>
              <a:gd name="connsiteY1-24" fmla="*/ 0 h 2454275"/>
              <a:gd name="connsiteX2-25" fmla="*/ 7407777 w 8385677"/>
              <a:gd name="connsiteY2-26" fmla="*/ 2454275 h 2454275"/>
              <a:gd name="connsiteX3-27" fmla="*/ 0 w 8385677"/>
              <a:gd name="connsiteY3-28" fmla="*/ 2454275 h 2454275"/>
              <a:gd name="connsiteX4-29" fmla="*/ 1308100 w 8385677"/>
              <a:gd name="connsiteY4-30" fmla="*/ 0 h 2454275"/>
              <a:gd name="connsiteX0-31" fmla="*/ 1308100 w 8601577"/>
              <a:gd name="connsiteY0-32" fmla="*/ 12700 h 2466975"/>
              <a:gd name="connsiteX1-33" fmla="*/ 8601577 w 8601577"/>
              <a:gd name="connsiteY1-34" fmla="*/ 0 h 2466975"/>
              <a:gd name="connsiteX2-35" fmla="*/ 7407777 w 8601577"/>
              <a:gd name="connsiteY2-36" fmla="*/ 2466975 h 2466975"/>
              <a:gd name="connsiteX3-37" fmla="*/ 0 w 8601577"/>
              <a:gd name="connsiteY3-38" fmla="*/ 2466975 h 2466975"/>
              <a:gd name="connsiteX4-39" fmla="*/ 1308100 w 8601577"/>
              <a:gd name="connsiteY4-40" fmla="*/ 12700 h 246697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8601577" h="2466975">
                <a:moveTo>
                  <a:pt x="1308100" y="12700"/>
                </a:moveTo>
                <a:lnTo>
                  <a:pt x="8601577" y="0"/>
                </a:lnTo>
                <a:lnTo>
                  <a:pt x="7407777" y="2466975"/>
                </a:lnTo>
                <a:lnTo>
                  <a:pt x="0" y="2466975"/>
                </a:lnTo>
                <a:lnTo>
                  <a:pt x="1308100" y="12700"/>
                </a:lnTo>
                <a:close/>
              </a:path>
            </a:pathLst>
          </a:custGeom>
          <a:gradFill>
            <a:gsLst>
              <a:gs pos="0">
                <a:schemeClr val="bg1">
                  <a:lumMod val="95000"/>
                </a:schemeClr>
              </a:gs>
              <a:gs pos="71000">
                <a:schemeClr val="bg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1778329" y="2530033"/>
            <a:ext cx="8719844" cy="938719"/>
          </a:xfrm>
          <a:prstGeom prst="rect">
            <a:avLst/>
          </a:prstGeom>
          <a:noFill/>
          <a:effectLst>
            <a:reflection blurRad="228600" stA="52000" endPos="8000" dist="431800" dir="5400000" sy="-100000" algn="bl" rotWithShape="0"/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500" b="1">
                <a:solidFill>
                  <a:srgbClr val="2F96E1"/>
                </a:solidFill>
              </a:rPr>
              <a:t>悬臂式和扶壁式挡土墙</a:t>
            </a:r>
            <a:endParaRPr lang="zh-CN" altLang="en-US" sz="5500" b="1">
              <a:solidFill>
                <a:srgbClr val="2F96E1"/>
              </a:solidFill>
              <a:effectLst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2761400" y="3488337"/>
            <a:ext cx="5177168" cy="338554"/>
          </a:xfrm>
          <a:prstGeom prst="rect">
            <a:avLst/>
          </a:prstGeom>
          <a:noFill/>
          <a:effectLst>
            <a:reflection blurRad="228600" stA="52000" endPos="8000" dist="431800" dir="5400000" sy="-100000" algn="bl" rotWithShape="0"/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</a:rPr>
              <a:t>Cantilever and buttressed retaining walls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399169" y="4195188"/>
            <a:ext cx="3739082" cy="735177"/>
            <a:chOff x="2399169" y="4271388"/>
            <a:chExt cx="3739082" cy="735177"/>
          </a:xfrm>
        </p:grpSpPr>
        <p:sp>
          <p:nvSpPr>
            <p:cNvPr id="74" name="矩形 13"/>
            <p:cNvSpPr/>
            <p:nvPr/>
          </p:nvSpPr>
          <p:spPr>
            <a:xfrm>
              <a:off x="2399169" y="4271388"/>
              <a:ext cx="3739082" cy="735177"/>
            </a:xfrm>
            <a:custGeom>
              <a:gdLst>
                <a:gd name="connsiteX0" fmla="*/ 0 w 7407777"/>
                <a:gd name="connsiteY0" fmla="*/ 0 h 2466975"/>
                <a:gd name="connsiteX1" fmla="*/ 7407777 w 7407777"/>
                <a:gd name="connsiteY1" fmla="*/ 0 h 2466975"/>
                <a:gd name="connsiteX2" fmla="*/ 7407777 w 7407777"/>
                <a:gd name="connsiteY2" fmla="*/ 2466975 h 2466975"/>
                <a:gd name="connsiteX3" fmla="*/ 0 w 7407777"/>
                <a:gd name="connsiteY3" fmla="*/ 2466975 h 2466975"/>
                <a:gd name="connsiteX4" fmla="*/ 0 w 7407777"/>
                <a:gd name="connsiteY4" fmla="*/ 0 h 2466975"/>
                <a:gd name="connsiteX0-1" fmla="*/ 863600 w 7407777"/>
                <a:gd name="connsiteY0-2" fmla="*/ 12700 h 2466975"/>
                <a:gd name="connsiteX1-3" fmla="*/ 7407777 w 7407777"/>
                <a:gd name="connsiteY1-4" fmla="*/ 0 h 2466975"/>
                <a:gd name="connsiteX2-5" fmla="*/ 7407777 w 7407777"/>
                <a:gd name="connsiteY2-6" fmla="*/ 2466975 h 2466975"/>
                <a:gd name="connsiteX3-7" fmla="*/ 0 w 7407777"/>
                <a:gd name="connsiteY3-8" fmla="*/ 2466975 h 2466975"/>
                <a:gd name="connsiteX4-9" fmla="*/ 863600 w 7407777"/>
                <a:gd name="connsiteY4-10" fmla="*/ 12700 h 2466975"/>
                <a:gd name="connsiteX0-11" fmla="*/ 863600 w 8385677"/>
                <a:gd name="connsiteY0-12" fmla="*/ 0 h 2454275"/>
                <a:gd name="connsiteX1-13" fmla="*/ 8385677 w 8385677"/>
                <a:gd name="connsiteY1-14" fmla="*/ 0 h 2454275"/>
                <a:gd name="connsiteX2-15" fmla="*/ 7407777 w 8385677"/>
                <a:gd name="connsiteY2-16" fmla="*/ 2454275 h 2454275"/>
                <a:gd name="connsiteX3-17" fmla="*/ 0 w 8385677"/>
                <a:gd name="connsiteY3-18" fmla="*/ 2454275 h 2454275"/>
                <a:gd name="connsiteX4-19" fmla="*/ 863600 w 8385677"/>
                <a:gd name="connsiteY4-20" fmla="*/ 0 h 2454275"/>
                <a:gd name="connsiteX0-21" fmla="*/ 1308100 w 8385677"/>
                <a:gd name="connsiteY0-22" fmla="*/ 0 h 2454275"/>
                <a:gd name="connsiteX1-23" fmla="*/ 8385677 w 8385677"/>
                <a:gd name="connsiteY1-24" fmla="*/ 0 h 2454275"/>
                <a:gd name="connsiteX2-25" fmla="*/ 7407777 w 8385677"/>
                <a:gd name="connsiteY2-26" fmla="*/ 2454275 h 2454275"/>
                <a:gd name="connsiteX3-27" fmla="*/ 0 w 8385677"/>
                <a:gd name="connsiteY3-28" fmla="*/ 2454275 h 2454275"/>
                <a:gd name="connsiteX4-29" fmla="*/ 1308100 w 8385677"/>
                <a:gd name="connsiteY4-30" fmla="*/ 0 h 2454275"/>
                <a:gd name="connsiteX0-31" fmla="*/ 1308100 w 8601577"/>
                <a:gd name="connsiteY0-32" fmla="*/ 12700 h 2466975"/>
                <a:gd name="connsiteX1-33" fmla="*/ 8601577 w 8601577"/>
                <a:gd name="connsiteY1-34" fmla="*/ 0 h 2466975"/>
                <a:gd name="connsiteX2-35" fmla="*/ 7407777 w 8601577"/>
                <a:gd name="connsiteY2-36" fmla="*/ 2466975 h 2466975"/>
                <a:gd name="connsiteX3-37" fmla="*/ 0 w 8601577"/>
                <a:gd name="connsiteY3-38" fmla="*/ 2466975 h 2466975"/>
                <a:gd name="connsiteX4-39" fmla="*/ 1308100 w 8601577"/>
                <a:gd name="connsiteY4-40" fmla="*/ 12700 h 2466975"/>
                <a:gd name="connsiteX0-41" fmla="*/ 1308100 w 12124407"/>
                <a:gd name="connsiteY0-42" fmla="*/ 74994 h 2529269"/>
                <a:gd name="connsiteX1-43" fmla="*/ 12124407 w 12124407"/>
                <a:gd name="connsiteY1-44" fmla="*/ 0 h 2529269"/>
                <a:gd name="connsiteX2-45" fmla="*/ 7407777 w 12124407"/>
                <a:gd name="connsiteY2-46" fmla="*/ 2529269 h 2529269"/>
                <a:gd name="connsiteX3-47" fmla="*/ 0 w 12124407"/>
                <a:gd name="connsiteY3-48" fmla="*/ 2529269 h 2529269"/>
                <a:gd name="connsiteX4-49" fmla="*/ 1308100 w 12124407"/>
                <a:gd name="connsiteY4-50" fmla="*/ 74994 h 2529269"/>
                <a:gd name="connsiteX0-51" fmla="*/ 1308100 w 12124407"/>
                <a:gd name="connsiteY0-52" fmla="*/ 74994 h 2529269"/>
                <a:gd name="connsiteX1-53" fmla="*/ 12124407 w 12124407"/>
                <a:gd name="connsiteY1-54" fmla="*/ 0 h 2529269"/>
                <a:gd name="connsiteX2-55" fmla="*/ 10901253 w 12124407"/>
                <a:gd name="connsiteY2-56" fmla="*/ 2435826 h 2529269"/>
                <a:gd name="connsiteX3-57" fmla="*/ 0 w 12124407"/>
                <a:gd name="connsiteY3-58" fmla="*/ 2529269 h 2529269"/>
                <a:gd name="connsiteX4-59" fmla="*/ 1308100 w 12124407"/>
                <a:gd name="connsiteY4-60" fmla="*/ 74994 h 252926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24407" h="2529269">
                  <a:moveTo>
                    <a:pt x="1308100" y="74994"/>
                  </a:moveTo>
                  <a:lnTo>
                    <a:pt x="12124407" y="0"/>
                  </a:lnTo>
                  <a:lnTo>
                    <a:pt x="10901253" y="2435826"/>
                  </a:lnTo>
                  <a:lnTo>
                    <a:pt x="0" y="2529269"/>
                  </a:lnTo>
                  <a:lnTo>
                    <a:pt x="1308100" y="74994"/>
                  </a:lnTo>
                  <a:close/>
                </a:path>
              </a:pathLst>
            </a:custGeom>
            <a:solidFill>
              <a:srgbClr val="72C0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3195875" y="4377366"/>
              <a:ext cx="21456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PART ONE </a:t>
              </a:r>
              <a:endPara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custDataLst>
      <p:tags r:id="rId3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8" grpId="0"/>
      <p:bldP spid="70" grpId="0"/>
      <p:bldP spid="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334963" y="469040"/>
            <a:ext cx="5637612" cy="558806"/>
            <a:chOff x="334963" y="469040"/>
            <a:chExt cx="5637612" cy="558806"/>
          </a:xfrm>
        </p:grpSpPr>
        <p:grpSp>
          <p:nvGrpSpPr>
            <p:cNvPr id="3" name="组合 2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2" name="半闭框 1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半闭框 11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半闭框 12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5" name="直接连接符 4"/>
            <p:cNvCxnSpPr>
              <a:endCxn id="15" idx="2"/>
            </p:cNvCxnSpPr>
            <p:nvPr/>
          </p:nvCxnSpPr>
          <p:spPr>
            <a:xfrm flipV="1">
              <a:off x="334963" y="958016"/>
              <a:ext cx="5497951" cy="68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文本框 13"/>
            <p:cNvSpPr txBox="1"/>
            <p:nvPr/>
          </p:nvSpPr>
          <p:spPr>
            <a:xfrm>
              <a:off x="1848267" y="469040"/>
              <a:ext cx="3928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一、悬臂式和扶壁式挡土墙</a:t>
              </a:r>
            </a:p>
          </p:txBody>
        </p:sp>
        <p:sp>
          <p:nvSpPr>
            <p:cNvPr id="15" name="椭圆 14"/>
            <p:cNvSpPr/>
            <p:nvPr/>
          </p:nvSpPr>
          <p:spPr>
            <a:xfrm>
              <a:off x="5832914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50165" y="1394998"/>
            <a:ext cx="3285137" cy="645852"/>
            <a:chOff x="550883" y="1417300"/>
            <a:chExt cx="3285137" cy="645852"/>
          </a:xfrm>
        </p:grpSpPr>
        <p:grpSp>
          <p:nvGrpSpPr>
            <p:cNvPr id="18" name="组合 17"/>
            <p:cNvGrpSpPr/>
            <p:nvPr/>
          </p:nvGrpSpPr>
          <p:grpSpPr>
            <a:xfrm>
              <a:off x="550883" y="1417300"/>
              <a:ext cx="615292" cy="645852"/>
              <a:chOff x="477970" y="1183586"/>
              <a:chExt cx="794518" cy="833980"/>
            </a:xfrm>
          </p:grpSpPr>
          <p:sp>
            <p:nvSpPr>
              <p:cNvPr id="25" name="road-with-broken-line_62512"/>
              <p:cNvSpPr>
                <a:spLocks noChangeAspect="1"/>
              </p:cNvSpPr>
              <p:nvPr/>
            </p:nvSpPr>
            <p:spPr bwMode="auto">
              <a:xfrm>
                <a:off x="477970" y="1407256"/>
                <a:ext cx="794518" cy="610310"/>
              </a:xfrm>
              <a:custGeom>
                <a:gdLst>
                  <a:gd name="connsiteX0" fmla="*/ 282139 w 607497"/>
                  <a:gd name="connsiteY0" fmla="*/ 262247 h 466649"/>
                  <a:gd name="connsiteX1" fmla="*/ 277837 w 607497"/>
                  <a:gd name="connsiteY1" fmla="*/ 369942 h 466649"/>
                  <a:gd name="connsiteX2" fmla="*/ 329661 w 607497"/>
                  <a:gd name="connsiteY2" fmla="*/ 369942 h 466649"/>
                  <a:gd name="connsiteX3" fmla="*/ 325359 w 607497"/>
                  <a:gd name="connsiteY3" fmla="*/ 262247 h 466649"/>
                  <a:gd name="connsiteX4" fmla="*/ 282139 w 607497"/>
                  <a:gd name="connsiteY4" fmla="*/ 262247 h 466649"/>
                  <a:gd name="connsiteX5" fmla="*/ 288842 w 607497"/>
                  <a:gd name="connsiteY5" fmla="*/ 96607 h 466649"/>
                  <a:gd name="connsiteX6" fmla="*/ 284540 w 607497"/>
                  <a:gd name="connsiteY6" fmla="*/ 204303 h 466649"/>
                  <a:gd name="connsiteX7" fmla="*/ 322957 w 607497"/>
                  <a:gd name="connsiteY7" fmla="*/ 204303 h 466649"/>
                  <a:gd name="connsiteX8" fmla="*/ 318655 w 607497"/>
                  <a:gd name="connsiteY8" fmla="*/ 96607 h 466649"/>
                  <a:gd name="connsiteX9" fmla="*/ 288842 w 607497"/>
                  <a:gd name="connsiteY9" fmla="*/ 96607 h 466649"/>
                  <a:gd name="connsiteX10" fmla="*/ 395307 w 607497"/>
                  <a:gd name="connsiteY10" fmla="*/ 0 h 466649"/>
                  <a:gd name="connsiteX11" fmla="*/ 416116 w 607497"/>
                  <a:gd name="connsiteY11" fmla="*/ 0 h 466649"/>
                  <a:gd name="connsiteX12" fmla="*/ 607497 w 607497"/>
                  <a:gd name="connsiteY12" fmla="*/ 466649 h 466649"/>
                  <a:gd name="connsiteX13" fmla="*/ 551173 w 607497"/>
                  <a:gd name="connsiteY13" fmla="*/ 466649 h 466649"/>
                  <a:gd name="connsiteX14" fmla="*/ 395307 w 607497"/>
                  <a:gd name="connsiteY14" fmla="*/ 0 h 466649"/>
                  <a:gd name="connsiteX15" fmla="*/ 231516 w 607497"/>
                  <a:gd name="connsiteY15" fmla="*/ 0 h 466649"/>
                  <a:gd name="connsiteX16" fmla="*/ 292744 w 607497"/>
                  <a:gd name="connsiteY16" fmla="*/ 0 h 466649"/>
                  <a:gd name="connsiteX17" fmla="*/ 291143 w 607497"/>
                  <a:gd name="connsiteY17" fmla="*/ 38663 h 466649"/>
                  <a:gd name="connsiteX18" fmla="*/ 316354 w 607497"/>
                  <a:gd name="connsiteY18" fmla="*/ 38663 h 466649"/>
                  <a:gd name="connsiteX19" fmla="*/ 314754 w 607497"/>
                  <a:gd name="connsiteY19" fmla="*/ 0 h 466649"/>
                  <a:gd name="connsiteX20" fmla="*/ 375982 w 607497"/>
                  <a:gd name="connsiteY20" fmla="*/ 0 h 466649"/>
                  <a:gd name="connsiteX21" fmla="*/ 499038 w 607497"/>
                  <a:gd name="connsiteY21" fmla="*/ 466649 h 466649"/>
                  <a:gd name="connsiteX22" fmla="*/ 333562 w 607497"/>
                  <a:gd name="connsiteY22" fmla="*/ 466649 h 466649"/>
                  <a:gd name="connsiteX23" fmla="*/ 331962 w 607497"/>
                  <a:gd name="connsiteY23" fmla="*/ 427886 h 466649"/>
                  <a:gd name="connsiteX24" fmla="*/ 275536 w 607497"/>
                  <a:gd name="connsiteY24" fmla="*/ 427886 h 466649"/>
                  <a:gd name="connsiteX25" fmla="*/ 273935 w 607497"/>
                  <a:gd name="connsiteY25" fmla="*/ 466649 h 466649"/>
                  <a:gd name="connsiteX26" fmla="*/ 108459 w 607497"/>
                  <a:gd name="connsiteY26" fmla="*/ 466649 h 466649"/>
                  <a:gd name="connsiteX27" fmla="*/ 231516 w 607497"/>
                  <a:gd name="connsiteY27" fmla="*/ 0 h 466649"/>
                  <a:gd name="connsiteX28" fmla="*/ 191381 w 607497"/>
                  <a:gd name="connsiteY28" fmla="*/ 0 h 466649"/>
                  <a:gd name="connsiteX29" fmla="*/ 212190 w 607497"/>
                  <a:gd name="connsiteY29" fmla="*/ 0 h 466649"/>
                  <a:gd name="connsiteX30" fmla="*/ 56324 w 607497"/>
                  <a:gd name="connsiteY30" fmla="*/ 466649 h 466649"/>
                  <a:gd name="connsiteX31" fmla="*/ 0 w 607497"/>
                  <a:gd name="connsiteY31" fmla="*/ 466649 h 466649"/>
                  <a:gd name="connsiteX32" fmla="*/ 191381 w 607497"/>
                  <a:gd name="connsiteY32" fmla="*/ 0 h 4666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07497" h="466648">
                    <a:moveTo>
                      <a:pt x="282139" y="262247"/>
                    </a:moveTo>
                    <a:cubicBezTo>
                      <a:pt x="280738" y="298112"/>
                      <a:pt x="279337" y="334077"/>
                      <a:pt x="277837" y="369942"/>
                    </a:cubicBezTo>
                    <a:lnTo>
                      <a:pt x="329661" y="369942"/>
                    </a:lnTo>
                    <a:cubicBezTo>
                      <a:pt x="328260" y="334077"/>
                      <a:pt x="326759" y="298112"/>
                      <a:pt x="325359" y="262247"/>
                    </a:cubicBezTo>
                    <a:cubicBezTo>
                      <a:pt x="310952" y="262247"/>
                      <a:pt x="296545" y="262247"/>
                      <a:pt x="282139" y="262247"/>
                    </a:cubicBezTo>
                    <a:close/>
                    <a:moveTo>
                      <a:pt x="288842" y="96607"/>
                    </a:moveTo>
                    <a:cubicBezTo>
                      <a:pt x="287441" y="132572"/>
                      <a:pt x="285940" y="168437"/>
                      <a:pt x="284540" y="204303"/>
                    </a:cubicBezTo>
                    <a:lnTo>
                      <a:pt x="322957" y="204303"/>
                    </a:lnTo>
                    <a:cubicBezTo>
                      <a:pt x="321557" y="168437"/>
                      <a:pt x="320156" y="132572"/>
                      <a:pt x="318655" y="96607"/>
                    </a:cubicBezTo>
                    <a:cubicBezTo>
                      <a:pt x="308751" y="96607"/>
                      <a:pt x="298746" y="96607"/>
                      <a:pt x="288842" y="96607"/>
                    </a:cubicBezTo>
                    <a:close/>
                    <a:moveTo>
                      <a:pt x="395307" y="0"/>
                    </a:moveTo>
                    <a:lnTo>
                      <a:pt x="416116" y="0"/>
                    </a:lnTo>
                    <a:cubicBezTo>
                      <a:pt x="479943" y="155550"/>
                      <a:pt x="543770" y="311099"/>
                      <a:pt x="607497" y="466649"/>
                    </a:cubicBezTo>
                    <a:lnTo>
                      <a:pt x="551173" y="466649"/>
                    </a:lnTo>
                    <a:cubicBezTo>
                      <a:pt x="499251" y="311099"/>
                      <a:pt x="447229" y="155550"/>
                      <a:pt x="395307" y="0"/>
                    </a:cubicBezTo>
                    <a:close/>
                    <a:moveTo>
                      <a:pt x="231516" y="0"/>
                    </a:moveTo>
                    <a:lnTo>
                      <a:pt x="292744" y="0"/>
                    </a:lnTo>
                    <a:cubicBezTo>
                      <a:pt x="292243" y="12888"/>
                      <a:pt x="291743" y="25775"/>
                      <a:pt x="291143" y="38663"/>
                    </a:cubicBezTo>
                    <a:lnTo>
                      <a:pt x="316354" y="38663"/>
                    </a:lnTo>
                    <a:cubicBezTo>
                      <a:pt x="315854" y="25775"/>
                      <a:pt x="315254" y="12888"/>
                      <a:pt x="314754" y="0"/>
                    </a:cubicBezTo>
                    <a:lnTo>
                      <a:pt x="375982" y="0"/>
                    </a:lnTo>
                    <a:cubicBezTo>
                      <a:pt x="417001" y="155550"/>
                      <a:pt x="458019" y="311099"/>
                      <a:pt x="499038" y="466649"/>
                    </a:cubicBezTo>
                    <a:lnTo>
                      <a:pt x="333562" y="466649"/>
                    </a:lnTo>
                    <a:cubicBezTo>
                      <a:pt x="333062" y="453662"/>
                      <a:pt x="332562" y="440774"/>
                      <a:pt x="331962" y="427886"/>
                    </a:cubicBezTo>
                    <a:lnTo>
                      <a:pt x="275536" y="427886"/>
                    </a:lnTo>
                    <a:cubicBezTo>
                      <a:pt x="275035" y="440774"/>
                      <a:pt x="274535" y="453662"/>
                      <a:pt x="273935" y="466649"/>
                    </a:cubicBezTo>
                    <a:lnTo>
                      <a:pt x="108459" y="466649"/>
                    </a:lnTo>
                    <a:cubicBezTo>
                      <a:pt x="149478" y="311099"/>
                      <a:pt x="190497" y="155550"/>
                      <a:pt x="231516" y="0"/>
                    </a:cubicBezTo>
                    <a:close/>
                    <a:moveTo>
                      <a:pt x="191381" y="0"/>
                    </a:moveTo>
                    <a:lnTo>
                      <a:pt x="212190" y="0"/>
                    </a:lnTo>
                    <a:cubicBezTo>
                      <a:pt x="160268" y="155550"/>
                      <a:pt x="108346" y="311099"/>
                      <a:pt x="56324" y="466649"/>
                    </a:cubicBezTo>
                    <a:lnTo>
                      <a:pt x="0" y="466649"/>
                    </a:lnTo>
                    <a:cubicBezTo>
                      <a:pt x="63827" y="311099"/>
                      <a:pt x="127554" y="155550"/>
                      <a:pt x="191381" y="0"/>
                    </a:cubicBezTo>
                    <a:close/>
                  </a:path>
                </a:pathLst>
              </a:custGeom>
              <a:solidFill>
                <a:srgbClr val="72C0FA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503995" y="1183586"/>
                <a:ext cx="695580" cy="695580"/>
              </a:xfrm>
              <a:prstGeom prst="ellipse">
                <a:avLst/>
              </a:prstGeom>
              <a:noFill/>
              <a:ln w="38100">
                <a:gradFill>
                  <a:gsLst>
                    <a:gs pos="0">
                      <a:srgbClr val="81C7FB"/>
                    </a:gs>
                    <a:gs pos="100000">
                      <a:srgbClr val="72C0FA">
                        <a:alpha val="0"/>
                      </a:srgb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1316171" y="1466954"/>
              <a:ext cx="25198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悬臂式挡土墙</a:t>
              </a:r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334963" y="2211219"/>
            <a:ext cx="11522075" cy="15965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由立壁、趾板和踵板组成，呈现倒“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T”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字形。</a:t>
            </a:r>
            <a:b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</a:b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立壁支撑墙后土体，踵板上方土体重量起增加挡墙抗滑和抗倾覆稳定性的作用，趾板显著增加了抗倾覆力矩的力臂，并大大减少了基底应力。</a:t>
            </a:r>
          </a:p>
        </p:txBody>
      </p:sp>
      <p:pic>
        <p:nvPicPr>
          <p:cNvPr id="29" name="Picture 2" descr="挡土墙分类大全及重力式挡土墙设计,示意图及实例照片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407513" y="4112648"/>
            <a:ext cx="3376973" cy="2532731"/>
          </a:xfrm>
          <a:prstGeom prst="rect">
            <a:avLst/>
          </a:prstGeom>
          <a:noFill/>
        </p:spPr>
      </p:pic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334963" y="469040"/>
            <a:ext cx="5637612" cy="558806"/>
            <a:chOff x="334963" y="469040"/>
            <a:chExt cx="5637612" cy="558806"/>
          </a:xfrm>
        </p:grpSpPr>
        <p:grpSp>
          <p:nvGrpSpPr>
            <p:cNvPr id="3" name="组合 2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2" name="半闭框 1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半闭框 11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半闭框 12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5" name="直接连接符 4"/>
            <p:cNvCxnSpPr>
              <a:endCxn id="15" idx="2"/>
            </p:cNvCxnSpPr>
            <p:nvPr/>
          </p:nvCxnSpPr>
          <p:spPr>
            <a:xfrm flipV="1">
              <a:off x="334963" y="958016"/>
              <a:ext cx="5497951" cy="68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文本框 13"/>
            <p:cNvSpPr txBox="1"/>
            <p:nvPr/>
          </p:nvSpPr>
          <p:spPr>
            <a:xfrm>
              <a:off x="1848267" y="469040"/>
              <a:ext cx="3928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一、悬臂式和扶壁式挡土墙</a:t>
              </a:r>
            </a:p>
          </p:txBody>
        </p:sp>
        <p:sp>
          <p:nvSpPr>
            <p:cNvPr id="15" name="椭圆 14"/>
            <p:cNvSpPr/>
            <p:nvPr/>
          </p:nvSpPr>
          <p:spPr>
            <a:xfrm>
              <a:off x="5832914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50165" y="1394998"/>
            <a:ext cx="3285137" cy="645852"/>
            <a:chOff x="550883" y="1417300"/>
            <a:chExt cx="3285137" cy="645852"/>
          </a:xfrm>
        </p:grpSpPr>
        <p:grpSp>
          <p:nvGrpSpPr>
            <p:cNvPr id="18" name="组合 17"/>
            <p:cNvGrpSpPr/>
            <p:nvPr/>
          </p:nvGrpSpPr>
          <p:grpSpPr>
            <a:xfrm>
              <a:off x="550883" y="1417300"/>
              <a:ext cx="615292" cy="645852"/>
              <a:chOff x="477970" y="1183586"/>
              <a:chExt cx="794518" cy="833980"/>
            </a:xfrm>
          </p:grpSpPr>
          <p:sp>
            <p:nvSpPr>
              <p:cNvPr id="25" name="road-with-broken-line_62512"/>
              <p:cNvSpPr>
                <a:spLocks noChangeAspect="1"/>
              </p:cNvSpPr>
              <p:nvPr/>
            </p:nvSpPr>
            <p:spPr bwMode="auto">
              <a:xfrm>
                <a:off x="477970" y="1407256"/>
                <a:ext cx="794518" cy="610310"/>
              </a:xfrm>
              <a:custGeom>
                <a:gdLst>
                  <a:gd name="connsiteX0" fmla="*/ 282139 w 607497"/>
                  <a:gd name="connsiteY0" fmla="*/ 262247 h 466649"/>
                  <a:gd name="connsiteX1" fmla="*/ 277837 w 607497"/>
                  <a:gd name="connsiteY1" fmla="*/ 369942 h 466649"/>
                  <a:gd name="connsiteX2" fmla="*/ 329661 w 607497"/>
                  <a:gd name="connsiteY2" fmla="*/ 369942 h 466649"/>
                  <a:gd name="connsiteX3" fmla="*/ 325359 w 607497"/>
                  <a:gd name="connsiteY3" fmla="*/ 262247 h 466649"/>
                  <a:gd name="connsiteX4" fmla="*/ 282139 w 607497"/>
                  <a:gd name="connsiteY4" fmla="*/ 262247 h 466649"/>
                  <a:gd name="connsiteX5" fmla="*/ 288842 w 607497"/>
                  <a:gd name="connsiteY5" fmla="*/ 96607 h 466649"/>
                  <a:gd name="connsiteX6" fmla="*/ 284540 w 607497"/>
                  <a:gd name="connsiteY6" fmla="*/ 204303 h 466649"/>
                  <a:gd name="connsiteX7" fmla="*/ 322957 w 607497"/>
                  <a:gd name="connsiteY7" fmla="*/ 204303 h 466649"/>
                  <a:gd name="connsiteX8" fmla="*/ 318655 w 607497"/>
                  <a:gd name="connsiteY8" fmla="*/ 96607 h 466649"/>
                  <a:gd name="connsiteX9" fmla="*/ 288842 w 607497"/>
                  <a:gd name="connsiteY9" fmla="*/ 96607 h 466649"/>
                  <a:gd name="connsiteX10" fmla="*/ 395307 w 607497"/>
                  <a:gd name="connsiteY10" fmla="*/ 0 h 466649"/>
                  <a:gd name="connsiteX11" fmla="*/ 416116 w 607497"/>
                  <a:gd name="connsiteY11" fmla="*/ 0 h 466649"/>
                  <a:gd name="connsiteX12" fmla="*/ 607497 w 607497"/>
                  <a:gd name="connsiteY12" fmla="*/ 466649 h 466649"/>
                  <a:gd name="connsiteX13" fmla="*/ 551173 w 607497"/>
                  <a:gd name="connsiteY13" fmla="*/ 466649 h 466649"/>
                  <a:gd name="connsiteX14" fmla="*/ 395307 w 607497"/>
                  <a:gd name="connsiteY14" fmla="*/ 0 h 466649"/>
                  <a:gd name="connsiteX15" fmla="*/ 231516 w 607497"/>
                  <a:gd name="connsiteY15" fmla="*/ 0 h 466649"/>
                  <a:gd name="connsiteX16" fmla="*/ 292744 w 607497"/>
                  <a:gd name="connsiteY16" fmla="*/ 0 h 466649"/>
                  <a:gd name="connsiteX17" fmla="*/ 291143 w 607497"/>
                  <a:gd name="connsiteY17" fmla="*/ 38663 h 466649"/>
                  <a:gd name="connsiteX18" fmla="*/ 316354 w 607497"/>
                  <a:gd name="connsiteY18" fmla="*/ 38663 h 466649"/>
                  <a:gd name="connsiteX19" fmla="*/ 314754 w 607497"/>
                  <a:gd name="connsiteY19" fmla="*/ 0 h 466649"/>
                  <a:gd name="connsiteX20" fmla="*/ 375982 w 607497"/>
                  <a:gd name="connsiteY20" fmla="*/ 0 h 466649"/>
                  <a:gd name="connsiteX21" fmla="*/ 499038 w 607497"/>
                  <a:gd name="connsiteY21" fmla="*/ 466649 h 466649"/>
                  <a:gd name="connsiteX22" fmla="*/ 333562 w 607497"/>
                  <a:gd name="connsiteY22" fmla="*/ 466649 h 466649"/>
                  <a:gd name="connsiteX23" fmla="*/ 331962 w 607497"/>
                  <a:gd name="connsiteY23" fmla="*/ 427886 h 466649"/>
                  <a:gd name="connsiteX24" fmla="*/ 275536 w 607497"/>
                  <a:gd name="connsiteY24" fmla="*/ 427886 h 466649"/>
                  <a:gd name="connsiteX25" fmla="*/ 273935 w 607497"/>
                  <a:gd name="connsiteY25" fmla="*/ 466649 h 466649"/>
                  <a:gd name="connsiteX26" fmla="*/ 108459 w 607497"/>
                  <a:gd name="connsiteY26" fmla="*/ 466649 h 466649"/>
                  <a:gd name="connsiteX27" fmla="*/ 231516 w 607497"/>
                  <a:gd name="connsiteY27" fmla="*/ 0 h 466649"/>
                  <a:gd name="connsiteX28" fmla="*/ 191381 w 607497"/>
                  <a:gd name="connsiteY28" fmla="*/ 0 h 466649"/>
                  <a:gd name="connsiteX29" fmla="*/ 212190 w 607497"/>
                  <a:gd name="connsiteY29" fmla="*/ 0 h 466649"/>
                  <a:gd name="connsiteX30" fmla="*/ 56324 w 607497"/>
                  <a:gd name="connsiteY30" fmla="*/ 466649 h 466649"/>
                  <a:gd name="connsiteX31" fmla="*/ 0 w 607497"/>
                  <a:gd name="connsiteY31" fmla="*/ 466649 h 466649"/>
                  <a:gd name="connsiteX32" fmla="*/ 191381 w 607497"/>
                  <a:gd name="connsiteY32" fmla="*/ 0 h 4666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07497" h="466648">
                    <a:moveTo>
                      <a:pt x="282139" y="262247"/>
                    </a:moveTo>
                    <a:cubicBezTo>
                      <a:pt x="280738" y="298112"/>
                      <a:pt x="279337" y="334077"/>
                      <a:pt x="277837" y="369942"/>
                    </a:cubicBezTo>
                    <a:lnTo>
                      <a:pt x="329661" y="369942"/>
                    </a:lnTo>
                    <a:cubicBezTo>
                      <a:pt x="328260" y="334077"/>
                      <a:pt x="326759" y="298112"/>
                      <a:pt x="325359" y="262247"/>
                    </a:cubicBezTo>
                    <a:cubicBezTo>
                      <a:pt x="310952" y="262247"/>
                      <a:pt x="296545" y="262247"/>
                      <a:pt x="282139" y="262247"/>
                    </a:cubicBezTo>
                    <a:close/>
                    <a:moveTo>
                      <a:pt x="288842" y="96607"/>
                    </a:moveTo>
                    <a:cubicBezTo>
                      <a:pt x="287441" y="132572"/>
                      <a:pt x="285940" y="168437"/>
                      <a:pt x="284540" y="204303"/>
                    </a:cubicBezTo>
                    <a:lnTo>
                      <a:pt x="322957" y="204303"/>
                    </a:lnTo>
                    <a:cubicBezTo>
                      <a:pt x="321557" y="168437"/>
                      <a:pt x="320156" y="132572"/>
                      <a:pt x="318655" y="96607"/>
                    </a:cubicBezTo>
                    <a:cubicBezTo>
                      <a:pt x="308751" y="96607"/>
                      <a:pt x="298746" y="96607"/>
                      <a:pt x="288842" y="96607"/>
                    </a:cubicBezTo>
                    <a:close/>
                    <a:moveTo>
                      <a:pt x="395307" y="0"/>
                    </a:moveTo>
                    <a:lnTo>
                      <a:pt x="416116" y="0"/>
                    </a:lnTo>
                    <a:cubicBezTo>
                      <a:pt x="479943" y="155550"/>
                      <a:pt x="543770" y="311099"/>
                      <a:pt x="607497" y="466649"/>
                    </a:cubicBezTo>
                    <a:lnTo>
                      <a:pt x="551173" y="466649"/>
                    </a:lnTo>
                    <a:cubicBezTo>
                      <a:pt x="499251" y="311099"/>
                      <a:pt x="447229" y="155550"/>
                      <a:pt x="395307" y="0"/>
                    </a:cubicBezTo>
                    <a:close/>
                    <a:moveTo>
                      <a:pt x="231516" y="0"/>
                    </a:moveTo>
                    <a:lnTo>
                      <a:pt x="292744" y="0"/>
                    </a:lnTo>
                    <a:cubicBezTo>
                      <a:pt x="292243" y="12888"/>
                      <a:pt x="291743" y="25775"/>
                      <a:pt x="291143" y="38663"/>
                    </a:cubicBezTo>
                    <a:lnTo>
                      <a:pt x="316354" y="38663"/>
                    </a:lnTo>
                    <a:cubicBezTo>
                      <a:pt x="315854" y="25775"/>
                      <a:pt x="315254" y="12888"/>
                      <a:pt x="314754" y="0"/>
                    </a:cubicBezTo>
                    <a:lnTo>
                      <a:pt x="375982" y="0"/>
                    </a:lnTo>
                    <a:cubicBezTo>
                      <a:pt x="417001" y="155550"/>
                      <a:pt x="458019" y="311099"/>
                      <a:pt x="499038" y="466649"/>
                    </a:cubicBezTo>
                    <a:lnTo>
                      <a:pt x="333562" y="466649"/>
                    </a:lnTo>
                    <a:cubicBezTo>
                      <a:pt x="333062" y="453662"/>
                      <a:pt x="332562" y="440774"/>
                      <a:pt x="331962" y="427886"/>
                    </a:cubicBezTo>
                    <a:lnTo>
                      <a:pt x="275536" y="427886"/>
                    </a:lnTo>
                    <a:cubicBezTo>
                      <a:pt x="275035" y="440774"/>
                      <a:pt x="274535" y="453662"/>
                      <a:pt x="273935" y="466649"/>
                    </a:cubicBezTo>
                    <a:lnTo>
                      <a:pt x="108459" y="466649"/>
                    </a:lnTo>
                    <a:cubicBezTo>
                      <a:pt x="149478" y="311099"/>
                      <a:pt x="190497" y="155550"/>
                      <a:pt x="231516" y="0"/>
                    </a:cubicBezTo>
                    <a:close/>
                    <a:moveTo>
                      <a:pt x="191381" y="0"/>
                    </a:moveTo>
                    <a:lnTo>
                      <a:pt x="212190" y="0"/>
                    </a:lnTo>
                    <a:cubicBezTo>
                      <a:pt x="160268" y="155550"/>
                      <a:pt x="108346" y="311099"/>
                      <a:pt x="56324" y="466649"/>
                    </a:cubicBezTo>
                    <a:lnTo>
                      <a:pt x="0" y="466649"/>
                    </a:lnTo>
                    <a:cubicBezTo>
                      <a:pt x="63827" y="311099"/>
                      <a:pt x="127554" y="155550"/>
                      <a:pt x="191381" y="0"/>
                    </a:cubicBezTo>
                    <a:close/>
                  </a:path>
                </a:pathLst>
              </a:custGeom>
              <a:solidFill>
                <a:srgbClr val="72C0FA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503995" y="1183586"/>
                <a:ext cx="695580" cy="695580"/>
              </a:xfrm>
              <a:prstGeom prst="ellipse">
                <a:avLst/>
              </a:prstGeom>
              <a:noFill/>
              <a:ln w="38100">
                <a:gradFill>
                  <a:gsLst>
                    <a:gs pos="0">
                      <a:srgbClr val="81C7FB"/>
                    </a:gs>
                    <a:gs pos="100000">
                      <a:srgbClr val="72C0FA">
                        <a:alpha val="0"/>
                      </a:srgb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" name="文本框 18"/>
            <p:cNvSpPr txBox="1"/>
            <p:nvPr/>
          </p:nvSpPr>
          <p:spPr>
            <a:xfrm>
              <a:off x="1316171" y="1466954"/>
              <a:ext cx="25198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扶壁式挡土墙</a:t>
              </a:r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334963" y="2211219"/>
            <a:ext cx="11522075" cy="104252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当墙高大于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6m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时，在悬臂式挡土墙的立壁与踵板间加肋板连接，以改善立壁和踵板的受力条件。此为扶壁式挡土墙。</a:t>
            </a:r>
          </a:p>
        </p:txBody>
      </p:sp>
      <p:pic>
        <p:nvPicPr>
          <p:cNvPr id="21" name="Picture 4" descr="挡土墙的介绍"/>
          <p:cNvPicPr>
            <a:picLocks noChangeAspect="1" noChangeArrowheads="1"/>
          </p:cNvPicPr>
          <p:nvPr/>
        </p:nvPicPr>
        <p:blipFill>
          <a:blip r:embed="rId2"/>
          <a:srcRect b="11155"/>
          <a:stretch>
            <a:fillRect/>
          </a:stretch>
        </p:blipFill>
        <p:spPr bwMode="auto">
          <a:xfrm>
            <a:off x="6456885" y="3604253"/>
            <a:ext cx="4389681" cy="2674307"/>
          </a:xfrm>
          <a:prstGeom prst="rect">
            <a:avLst/>
          </a:prstGeom>
          <a:noFill/>
        </p:spPr>
      </p:pic>
      <p:pic>
        <p:nvPicPr>
          <p:cNvPr id="22" name="Picture 2" descr="各种挡土墙构造与施工最全解读 看了你才真正了解 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64342" y="3604253"/>
            <a:ext cx="3945699" cy="2743201"/>
          </a:xfrm>
          <a:prstGeom prst="rect">
            <a:avLst/>
          </a:prstGeom>
          <a:noFill/>
        </p:spPr>
      </p:pic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" name="组合 58"/>
          <p:cNvGrpSpPr/>
          <p:nvPr/>
        </p:nvGrpSpPr>
        <p:grpSpPr>
          <a:xfrm>
            <a:off x="350165" y="1394998"/>
            <a:ext cx="3285137" cy="645852"/>
            <a:chOff x="550883" y="1417300"/>
            <a:chExt cx="3285137" cy="645852"/>
          </a:xfrm>
        </p:grpSpPr>
        <p:grpSp>
          <p:nvGrpSpPr>
            <p:cNvPr id="60" name="组合 59"/>
            <p:cNvGrpSpPr/>
            <p:nvPr/>
          </p:nvGrpSpPr>
          <p:grpSpPr>
            <a:xfrm>
              <a:off x="550883" y="1417300"/>
              <a:ext cx="615292" cy="645852"/>
              <a:chOff x="477970" y="1183586"/>
              <a:chExt cx="794518" cy="833980"/>
            </a:xfrm>
          </p:grpSpPr>
          <p:sp>
            <p:nvSpPr>
              <p:cNvPr id="62" name="road-with-broken-line_62512"/>
              <p:cNvSpPr>
                <a:spLocks noChangeAspect="1"/>
              </p:cNvSpPr>
              <p:nvPr/>
            </p:nvSpPr>
            <p:spPr bwMode="auto">
              <a:xfrm>
                <a:off x="477970" y="1407256"/>
                <a:ext cx="794518" cy="610310"/>
              </a:xfrm>
              <a:custGeom>
                <a:gdLst>
                  <a:gd name="connsiteX0" fmla="*/ 282139 w 607497"/>
                  <a:gd name="connsiteY0" fmla="*/ 262247 h 466649"/>
                  <a:gd name="connsiteX1" fmla="*/ 277837 w 607497"/>
                  <a:gd name="connsiteY1" fmla="*/ 369942 h 466649"/>
                  <a:gd name="connsiteX2" fmla="*/ 329661 w 607497"/>
                  <a:gd name="connsiteY2" fmla="*/ 369942 h 466649"/>
                  <a:gd name="connsiteX3" fmla="*/ 325359 w 607497"/>
                  <a:gd name="connsiteY3" fmla="*/ 262247 h 466649"/>
                  <a:gd name="connsiteX4" fmla="*/ 282139 w 607497"/>
                  <a:gd name="connsiteY4" fmla="*/ 262247 h 466649"/>
                  <a:gd name="connsiteX5" fmla="*/ 288842 w 607497"/>
                  <a:gd name="connsiteY5" fmla="*/ 96607 h 466649"/>
                  <a:gd name="connsiteX6" fmla="*/ 284540 w 607497"/>
                  <a:gd name="connsiteY6" fmla="*/ 204303 h 466649"/>
                  <a:gd name="connsiteX7" fmla="*/ 322957 w 607497"/>
                  <a:gd name="connsiteY7" fmla="*/ 204303 h 466649"/>
                  <a:gd name="connsiteX8" fmla="*/ 318655 w 607497"/>
                  <a:gd name="connsiteY8" fmla="*/ 96607 h 466649"/>
                  <a:gd name="connsiteX9" fmla="*/ 288842 w 607497"/>
                  <a:gd name="connsiteY9" fmla="*/ 96607 h 466649"/>
                  <a:gd name="connsiteX10" fmla="*/ 395307 w 607497"/>
                  <a:gd name="connsiteY10" fmla="*/ 0 h 466649"/>
                  <a:gd name="connsiteX11" fmla="*/ 416116 w 607497"/>
                  <a:gd name="connsiteY11" fmla="*/ 0 h 466649"/>
                  <a:gd name="connsiteX12" fmla="*/ 607497 w 607497"/>
                  <a:gd name="connsiteY12" fmla="*/ 466649 h 466649"/>
                  <a:gd name="connsiteX13" fmla="*/ 551173 w 607497"/>
                  <a:gd name="connsiteY13" fmla="*/ 466649 h 466649"/>
                  <a:gd name="connsiteX14" fmla="*/ 395307 w 607497"/>
                  <a:gd name="connsiteY14" fmla="*/ 0 h 466649"/>
                  <a:gd name="connsiteX15" fmla="*/ 231516 w 607497"/>
                  <a:gd name="connsiteY15" fmla="*/ 0 h 466649"/>
                  <a:gd name="connsiteX16" fmla="*/ 292744 w 607497"/>
                  <a:gd name="connsiteY16" fmla="*/ 0 h 466649"/>
                  <a:gd name="connsiteX17" fmla="*/ 291143 w 607497"/>
                  <a:gd name="connsiteY17" fmla="*/ 38663 h 466649"/>
                  <a:gd name="connsiteX18" fmla="*/ 316354 w 607497"/>
                  <a:gd name="connsiteY18" fmla="*/ 38663 h 466649"/>
                  <a:gd name="connsiteX19" fmla="*/ 314754 w 607497"/>
                  <a:gd name="connsiteY19" fmla="*/ 0 h 466649"/>
                  <a:gd name="connsiteX20" fmla="*/ 375982 w 607497"/>
                  <a:gd name="connsiteY20" fmla="*/ 0 h 466649"/>
                  <a:gd name="connsiteX21" fmla="*/ 499038 w 607497"/>
                  <a:gd name="connsiteY21" fmla="*/ 466649 h 466649"/>
                  <a:gd name="connsiteX22" fmla="*/ 333562 w 607497"/>
                  <a:gd name="connsiteY22" fmla="*/ 466649 h 466649"/>
                  <a:gd name="connsiteX23" fmla="*/ 331962 w 607497"/>
                  <a:gd name="connsiteY23" fmla="*/ 427886 h 466649"/>
                  <a:gd name="connsiteX24" fmla="*/ 275536 w 607497"/>
                  <a:gd name="connsiteY24" fmla="*/ 427886 h 466649"/>
                  <a:gd name="connsiteX25" fmla="*/ 273935 w 607497"/>
                  <a:gd name="connsiteY25" fmla="*/ 466649 h 466649"/>
                  <a:gd name="connsiteX26" fmla="*/ 108459 w 607497"/>
                  <a:gd name="connsiteY26" fmla="*/ 466649 h 466649"/>
                  <a:gd name="connsiteX27" fmla="*/ 231516 w 607497"/>
                  <a:gd name="connsiteY27" fmla="*/ 0 h 466649"/>
                  <a:gd name="connsiteX28" fmla="*/ 191381 w 607497"/>
                  <a:gd name="connsiteY28" fmla="*/ 0 h 466649"/>
                  <a:gd name="connsiteX29" fmla="*/ 212190 w 607497"/>
                  <a:gd name="connsiteY29" fmla="*/ 0 h 466649"/>
                  <a:gd name="connsiteX30" fmla="*/ 56324 w 607497"/>
                  <a:gd name="connsiteY30" fmla="*/ 466649 h 466649"/>
                  <a:gd name="connsiteX31" fmla="*/ 0 w 607497"/>
                  <a:gd name="connsiteY31" fmla="*/ 466649 h 466649"/>
                  <a:gd name="connsiteX32" fmla="*/ 191381 w 607497"/>
                  <a:gd name="connsiteY32" fmla="*/ 0 h 4666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07497" h="466648">
                    <a:moveTo>
                      <a:pt x="282139" y="262247"/>
                    </a:moveTo>
                    <a:cubicBezTo>
                      <a:pt x="280738" y="298112"/>
                      <a:pt x="279337" y="334077"/>
                      <a:pt x="277837" y="369942"/>
                    </a:cubicBezTo>
                    <a:lnTo>
                      <a:pt x="329661" y="369942"/>
                    </a:lnTo>
                    <a:cubicBezTo>
                      <a:pt x="328260" y="334077"/>
                      <a:pt x="326759" y="298112"/>
                      <a:pt x="325359" y="262247"/>
                    </a:cubicBezTo>
                    <a:cubicBezTo>
                      <a:pt x="310952" y="262247"/>
                      <a:pt x="296545" y="262247"/>
                      <a:pt x="282139" y="262247"/>
                    </a:cubicBezTo>
                    <a:close/>
                    <a:moveTo>
                      <a:pt x="288842" y="96607"/>
                    </a:moveTo>
                    <a:cubicBezTo>
                      <a:pt x="287441" y="132572"/>
                      <a:pt x="285940" y="168437"/>
                      <a:pt x="284540" y="204303"/>
                    </a:cubicBezTo>
                    <a:lnTo>
                      <a:pt x="322957" y="204303"/>
                    </a:lnTo>
                    <a:cubicBezTo>
                      <a:pt x="321557" y="168437"/>
                      <a:pt x="320156" y="132572"/>
                      <a:pt x="318655" y="96607"/>
                    </a:cubicBezTo>
                    <a:cubicBezTo>
                      <a:pt x="308751" y="96607"/>
                      <a:pt x="298746" y="96607"/>
                      <a:pt x="288842" y="96607"/>
                    </a:cubicBezTo>
                    <a:close/>
                    <a:moveTo>
                      <a:pt x="395307" y="0"/>
                    </a:moveTo>
                    <a:lnTo>
                      <a:pt x="416116" y="0"/>
                    </a:lnTo>
                    <a:cubicBezTo>
                      <a:pt x="479943" y="155550"/>
                      <a:pt x="543770" y="311099"/>
                      <a:pt x="607497" y="466649"/>
                    </a:cubicBezTo>
                    <a:lnTo>
                      <a:pt x="551173" y="466649"/>
                    </a:lnTo>
                    <a:cubicBezTo>
                      <a:pt x="499251" y="311099"/>
                      <a:pt x="447229" y="155550"/>
                      <a:pt x="395307" y="0"/>
                    </a:cubicBezTo>
                    <a:close/>
                    <a:moveTo>
                      <a:pt x="231516" y="0"/>
                    </a:moveTo>
                    <a:lnTo>
                      <a:pt x="292744" y="0"/>
                    </a:lnTo>
                    <a:cubicBezTo>
                      <a:pt x="292243" y="12888"/>
                      <a:pt x="291743" y="25775"/>
                      <a:pt x="291143" y="38663"/>
                    </a:cubicBezTo>
                    <a:lnTo>
                      <a:pt x="316354" y="38663"/>
                    </a:lnTo>
                    <a:cubicBezTo>
                      <a:pt x="315854" y="25775"/>
                      <a:pt x="315254" y="12888"/>
                      <a:pt x="314754" y="0"/>
                    </a:cubicBezTo>
                    <a:lnTo>
                      <a:pt x="375982" y="0"/>
                    </a:lnTo>
                    <a:cubicBezTo>
                      <a:pt x="417001" y="155550"/>
                      <a:pt x="458019" y="311099"/>
                      <a:pt x="499038" y="466649"/>
                    </a:cubicBezTo>
                    <a:lnTo>
                      <a:pt x="333562" y="466649"/>
                    </a:lnTo>
                    <a:cubicBezTo>
                      <a:pt x="333062" y="453662"/>
                      <a:pt x="332562" y="440774"/>
                      <a:pt x="331962" y="427886"/>
                    </a:cubicBezTo>
                    <a:lnTo>
                      <a:pt x="275536" y="427886"/>
                    </a:lnTo>
                    <a:cubicBezTo>
                      <a:pt x="275035" y="440774"/>
                      <a:pt x="274535" y="453662"/>
                      <a:pt x="273935" y="466649"/>
                    </a:cubicBezTo>
                    <a:lnTo>
                      <a:pt x="108459" y="466649"/>
                    </a:lnTo>
                    <a:cubicBezTo>
                      <a:pt x="149478" y="311099"/>
                      <a:pt x="190497" y="155550"/>
                      <a:pt x="231516" y="0"/>
                    </a:cubicBezTo>
                    <a:close/>
                    <a:moveTo>
                      <a:pt x="191381" y="0"/>
                    </a:moveTo>
                    <a:lnTo>
                      <a:pt x="212190" y="0"/>
                    </a:lnTo>
                    <a:cubicBezTo>
                      <a:pt x="160268" y="155550"/>
                      <a:pt x="108346" y="311099"/>
                      <a:pt x="56324" y="466649"/>
                    </a:cubicBezTo>
                    <a:lnTo>
                      <a:pt x="0" y="466649"/>
                    </a:lnTo>
                    <a:cubicBezTo>
                      <a:pt x="63827" y="311099"/>
                      <a:pt x="127554" y="155550"/>
                      <a:pt x="191381" y="0"/>
                    </a:cubicBezTo>
                    <a:close/>
                  </a:path>
                </a:pathLst>
              </a:custGeom>
              <a:solidFill>
                <a:srgbClr val="72C0FA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503995" y="1183586"/>
                <a:ext cx="695580" cy="695580"/>
              </a:xfrm>
              <a:prstGeom prst="ellipse">
                <a:avLst/>
              </a:prstGeom>
              <a:noFill/>
              <a:ln w="38100">
                <a:gradFill>
                  <a:gsLst>
                    <a:gs pos="0">
                      <a:srgbClr val="81C7FB"/>
                    </a:gs>
                    <a:gs pos="100000">
                      <a:srgbClr val="72C0FA">
                        <a:alpha val="0"/>
                      </a:srgb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1" name="文本框 60"/>
            <p:cNvSpPr txBox="1"/>
            <p:nvPr/>
          </p:nvSpPr>
          <p:spPr>
            <a:xfrm>
              <a:off x="1316171" y="1466954"/>
              <a:ext cx="25198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施工要点</a:t>
              </a:r>
              <a:endParaRPr lang="en-US" altLang="zh-CN" sz="2400" b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334963" y="469040"/>
            <a:ext cx="5637612" cy="558806"/>
            <a:chOff x="334963" y="469040"/>
            <a:chExt cx="5637612" cy="558806"/>
          </a:xfrm>
        </p:grpSpPr>
        <p:grpSp>
          <p:nvGrpSpPr>
            <p:cNvPr id="69" name="组合 68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73" name="半闭框 72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74" name="半闭框 73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75" name="半闭框 74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70" name="直接连接符 69"/>
            <p:cNvCxnSpPr>
              <a:endCxn id="72" idx="2"/>
            </p:cNvCxnSpPr>
            <p:nvPr/>
          </p:nvCxnSpPr>
          <p:spPr>
            <a:xfrm flipV="1">
              <a:off x="334963" y="958016"/>
              <a:ext cx="5497951" cy="68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文本框 70"/>
            <p:cNvSpPr txBox="1"/>
            <p:nvPr/>
          </p:nvSpPr>
          <p:spPr>
            <a:xfrm>
              <a:off x="1848267" y="469040"/>
              <a:ext cx="3928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一、悬臂式和扶壁式挡土墙</a:t>
              </a:r>
            </a:p>
          </p:txBody>
        </p:sp>
        <p:sp>
          <p:nvSpPr>
            <p:cNvPr id="72" name="椭圆 71"/>
            <p:cNvSpPr/>
            <p:nvPr/>
          </p:nvSpPr>
          <p:spPr>
            <a:xfrm>
              <a:off x="5832914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文本框 75"/>
          <p:cNvSpPr txBox="1"/>
          <p:nvPr/>
        </p:nvSpPr>
        <p:spPr>
          <a:xfrm>
            <a:off x="334963" y="2516013"/>
            <a:ext cx="11522075" cy="32585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1.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基坑开挖应从上至下分层分段依次进行。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2.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开挖过程中应做好临时排水设施，随时排水。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3.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基坑开挖后应及时施工挡土墙，不得长期放置。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4.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凸榫部分应与基坑同时开挖，并与墙底板一起浇筑。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5.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采用装配法施工时，基础部分应整体一次性浇筑。在基础混凝土达到设计强度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75%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前，不得安设预制墙板。</a:t>
            </a: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" name="组合 58"/>
          <p:cNvGrpSpPr/>
          <p:nvPr/>
        </p:nvGrpSpPr>
        <p:grpSpPr>
          <a:xfrm>
            <a:off x="350165" y="1394998"/>
            <a:ext cx="3285137" cy="645852"/>
            <a:chOff x="550883" y="1417300"/>
            <a:chExt cx="3285137" cy="645852"/>
          </a:xfrm>
        </p:grpSpPr>
        <p:grpSp>
          <p:nvGrpSpPr>
            <p:cNvPr id="60" name="组合 59"/>
            <p:cNvGrpSpPr/>
            <p:nvPr/>
          </p:nvGrpSpPr>
          <p:grpSpPr>
            <a:xfrm>
              <a:off x="550883" y="1417300"/>
              <a:ext cx="615292" cy="645852"/>
              <a:chOff x="477970" y="1183586"/>
              <a:chExt cx="794518" cy="833980"/>
            </a:xfrm>
          </p:grpSpPr>
          <p:sp>
            <p:nvSpPr>
              <p:cNvPr id="62" name="road-with-broken-line_62512"/>
              <p:cNvSpPr>
                <a:spLocks noChangeAspect="1"/>
              </p:cNvSpPr>
              <p:nvPr/>
            </p:nvSpPr>
            <p:spPr bwMode="auto">
              <a:xfrm>
                <a:off x="477970" y="1407256"/>
                <a:ext cx="794518" cy="610310"/>
              </a:xfrm>
              <a:custGeom>
                <a:gdLst>
                  <a:gd name="connsiteX0" fmla="*/ 282139 w 607497"/>
                  <a:gd name="connsiteY0" fmla="*/ 262247 h 466649"/>
                  <a:gd name="connsiteX1" fmla="*/ 277837 w 607497"/>
                  <a:gd name="connsiteY1" fmla="*/ 369942 h 466649"/>
                  <a:gd name="connsiteX2" fmla="*/ 329661 w 607497"/>
                  <a:gd name="connsiteY2" fmla="*/ 369942 h 466649"/>
                  <a:gd name="connsiteX3" fmla="*/ 325359 w 607497"/>
                  <a:gd name="connsiteY3" fmla="*/ 262247 h 466649"/>
                  <a:gd name="connsiteX4" fmla="*/ 282139 w 607497"/>
                  <a:gd name="connsiteY4" fmla="*/ 262247 h 466649"/>
                  <a:gd name="connsiteX5" fmla="*/ 288842 w 607497"/>
                  <a:gd name="connsiteY5" fmla="*/ 96607 h 466649"/>
                  <a:gd name="connsiteX6" fmla="*/ 284540 w 607497"/>
                  <a:gd name="connsiteY6" fmla="*/ 204303 h 466649"/>
                  <a:gd name="connsiteX7" fmla="*/ 322957 w 607497"/>
                  <a:gd name="connsiteY7" fmla="*/ 204303 h 466649"/>
                  <a:gd name="connsiteX8" fmla="*/ 318655 w 607497"/>
                  <a:gd name="connsiteY8" fmla="*/ 96607 h 466649"/>
                  <a:gd name="connsiteX9" fmla="*/ 288842 w 607497"/>
                  <a:gd name="connsiteY9" fmla="*/ 96607 h 466649"/>
                  <a:gd name="connsiteX10" fmla="*/ 395307 w 607497"/>
                  <a:gd name="connsiteY10" fmla="*/ 0 h 466649"/>
                  <a:gd name="connsiteX11" fmla="*/ 416116 w 607497"/>
                  <a:gd name="connsiteY11" fmla="*/ 0 h 466649"/>
                  <a:gd name="connsiteX12" fmla="*/ 607497 w 607497"/>
                  <a:gd name="connsiteY12" fmla="*/ 466649 h 466649"/>
                  <a:gd name="connsiteX13" fmla="*/ 551173 w 607497"/>
                  <a:gd name="connsiteY13" fmla="*/ 466649 h 466649"/>
                  <a:gd name="connsiteX14" fmla="*/ 395307 w 607497"/>
                  <a:gd name="connsiteY14" fmla="*/ 0 h 466649"/>
                  <a:gd name="connsiteX15" fmla="*/ 231516 w 607497"/>
                  <a:gd name="connsiteY15" fmla="*/ 0 h 466649"/>
                  <a:gd name="connsiteX16" fmla="*/ 292744 w 607497"/>
                  <a:gd name="connsiteY16" fmla="*/ 0 h 466649"/>
                  <a:gd name="connsiteX17" fmla="*/ 291143 w 607497"/>
                  <a:gd name="connsiteY17" fmla="*/ 38663 h 466649"/>
                  <a:gd name="connsiteX18" fmla="*/ 316354 w 607497"/>
                  <a:gd name="connsiteY18" fmla="*/ 38663 h 466649"/>
                  <a:gd name="connsiteX19" fmla="*/ 314754 w 607497"/>
                  <a:gd name="connsiteY19" fmla="*/ 0 h 466649"/>
                  <a:gd name="connsiteX20" fmla="*/ 375982 w 607497"/>
                  <a:gd name="connsiteY20" fmla="*/ 0 h 466649"/>
                  <a:gd name="connsiteX21" fmla="*/ 499038 w 607497"/>
                  <a:gd name="connsiteY21" fmla="*/ 466649 h 466649"/>
                  <a:gd name="connsiteX22" fmla="*/ 333562 w 607497"/>
                  <a:gd name="connsiteY22" fmla="*/ 466649 h 466649"/>
                  <a:gd name="connsiteX23" fmla="*/ 331962 w 607497"/>
                  <a:gd name="connsiteY23" fmla="*/ 427886 h 466649"/>
                  <a:gd name="connsiteX24" fmla="*/ 275536 w 607497"/>
                  <a:gd name="connsiteY24" fmla="*/ 427886 h 466649"/>
                  <a:gd name="connsiteX25" fmla="*/ 273935 w 607497"/>
                  <a:gd name="connsiteY25" fmla="*/ 466649 h 466649"/>
                  <a:gd name="connsiteX26" fmla="*/ 108459 w 607497"/>
                  <a:gd name="connsiteY26" fmla="*/ 466649 h 466649"/>
                  <a:gd name="connsiteX27" fmla="*/ 231516 w 607497"/>
                  <a:gd name="connsiteY27" fmla="*/ 0 h 466649"/>
                  <a:gd name="connsiteX28" fmla="*/ 191381 w 607497"/>
                  <a:gd name="connsiteY28" fmla="*/ 0 h 466649"/>
                  <a:gd name="connsiteX29" fmla="*/ 212190 w 607497"/>
                  <a:gd name="connsiteY29" fmla="*/ 0 h 466649"/>
                  <a:gd name="connsiteX30" fmla="*/ 56324 w 607497"/>
                  <a:gd name="connsiteY30" fmla="*/ 466649 h 466649"/>
                  <a:gd name="connsiteX31" fmla="*/ 0 w 607497"/>
                  <a:gd name="connsiteY31" fmla="*/ 466649 h 466649"/>
                  <a:gd name="connsiteX32" fmla="*/ 191381 w 607497"/>
                  <a:gd name="connsiteY32" fmla="*/ 0 h 4666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607497" h="466648">
                    <a:moveTo>
                      <a:pt x="282139" y="262247"/>
                    </a:moveTo>
                    <a:cubicBezTo>
                      <a:pt x="280738" y="298112"/>
                      <a:pt x="279337" y="334077"/>
                      <a:pt x="277837" y="369942"/>
                    </a:cubicBezTo>
                    <a:lnTo>
                      <a:pt x="329661" y="369942"/>
                    </a:lnTo>
                    <a:cubicBezTo>
                      <a:pt x="328260" y="334077"/>
                      <a:pt x="326759" y="298112"/>
                      <a:pt x="325359" y="262247"/>
                    </a:cubicBezTo>
                    <a:cubicBezTo>
                      <a:pt x="310952" y="262247"/>
                      <a:pt x="296545" y="262247"/>
                      <a:pt x="282139" y="262247"/>
                    </a:cubicBezTo>
                    <a:close/>
                    <a:moveTo>
                      <a:pt x="288842" y="96607"/>
                    </a:moveTo>
                    <a:cubicBezTo>
                      <a:pt x="287441" y="132572"/>
                      <a:pt x="285940" y="168437"/>
                      <a:pt x="284540" y="204303"/>
                    </a:cubicBezTo>
                    <a:lnTo>
                      <a:pt x="322957" y="204303"/>
                    </a:lnTo>
                    <a:cubicBezTo>
                      <a:pt x="321557" y="168437"/>
                      <a:pt x="320156" y="132572"/>
                      <a:pt x="318655" y="96607"/>
                    </a:cubicBezTo>
                    <a:cubicBezTo>
                      <a:pt x="308751" y="96607"/>
                      <a:pt x="298746" y="96607"/>
                      <a:pt x="288842" y="96607"/>
                    </a:cubicBezTo>
                    <a:close/>
                    <a:moveTo>
                      <a:pt x="395307" y="0"/>
                    </a:moveTo>
                    <a:lnTo>
                      <a:pt x="416116" y="0"/>
                    </a:lnTo>
                    <a:cubicBezTo>
                      <a:pt x="479943" y="155550"/>
                      <a:pt x="543770" y="311099"/>
                      <a:pt x="607497" y="466649"/>
                    </a:cubicBezTo>
                    <a:lnTo>
                      <a:pt x="551173" y="466649"/>
                    </a:lnTo>
                    <a:cubicBezTo>
                      <a:pt x="499251" y="311099"/>
                      <a:pt x="447229" y="155550"/>
                      <a:pt x="395307" y="0"/>
                    </a:cubicBezTo>
                    <a:close/>
                    <a:moveTo>
                      <a:pt x="231516" y="0"/>
                    </a:moveTo>
                    <a:lnTo>
                      <a:pt x="292744" y="0"/>
                    </a:lnTo>
                    <a:cubicBezTo>
                      <a:pt x="292243" y="12888"/>
                      <a:pt x="291743" y="25775"/>
                      <a:pt x="291143" y="38663"/>
                    </a:cubicBezTo>
                    <a:lnTo>
                      <a:pt x="316354" y="38663"/>
                    </a:lnTo>
                    <a:cubicBezTo>
                      <a:pt x="315854" y="25775"/>
                      <a:pt x="315254" y="12888"/>
                      <a:pt x="314754" y="0"/>
                    </a:cubicBezTo>
                    <a:lnTo>
                      <a:pt x="375982" y="0"/>
                    </a:lnTo>
                    <a:cubicBezTo>
                      <a:pt x="417001" y="155550"/>
                      <a:pt x="458019" y="311099"/>
                      <a:pt x="499038" y="466649"/>
                    </a:cubicBezTo>
                    <a:lnTo>
                      <a:pt x="333562" y="466649"/>
                    </a:lnTo>
                    <a:cubicBezTo>
                      <a:pt x="333062" y="453662"/>
                      <a:pt x="332562" y="440774"/>
                      <a:pt x="331962" y="427886"/>
                    </a:cubicBezTo>
                    <a:lnTo>
                      <a:pt x="275536" y="427886"/>
                    </a:lnTo>
                    <a:cubicBezTo>
                      <a:pt x="275035" y="440774"/>
                      <a:pt x="274535" y="453662"/>
                      <a:pt x="273935" y="466649"/>
                    </a:cubicBezTo>
                    <a:lnTo>
                      <a:pt x="108459" y="466649"/>
                    </a:lnTo>
                    <a:cubicBezTo>
                      <a:pt x="149478" y="311099"/>
                      <a:pt x="190497" y="155550"/>
                      <a:pt x="231516" y="0"/>
                    </a:cubicBezTo>
                    <a:close/>
                    <a:moveTo>
                      <a:pt x="191381" y="0"/>
                    </a:moveTo>
                    <a:lnTo>
                      <a:pt x="212190" y="0"/>
                    </a:lnTo>
                    <a:cubicBezTo>
                      <a:pt x="160268" y="155550"/>
                      <a:pt x="108346" y="311099"/>
                      <a:pt x="56324" y="466649"/>
                    </a:cubicBezTo>
                    <a:lnTo>
                      <a:pt x="0" y="466649"/>
                    </a:lnTo>
                    <a:cubicBezTo>
                      <a:pt x="63827" y="311099"/>
                      <a:pt x="127554" y="155550"/>
                      <a:pt x="191381" y="0"/>
                    </a:cubicBezTo>
                    <a:close/>
                  </a:path>
                </a:pathLst>
              </a:custGeom>
              <a:solidFill>
                <a:srgbClr val="72C0FA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503995" y="1183586"/>
                <a:ext cx="695580" cy="695580"/>
              </a:xfrm>
              <a:prstGeom prst="ellipse">
                <a:avLst/>
              </a:prstGeom>
              <a:noFill/>
              <a:ln w="38100">
                <a:gradFill>
                  <a:gsLst>
                    <a:gs pos="0">
                      <a:srgbClr val="81C7FB"/>
                    </a:gs>
                    <a:gs pos="100000">
                      <a:srgbClr val="72C0FA">
                        <a:alpha val="0"/>
                      </a:srgb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1" name="文本框 60"/>
            <p:cNvSpPr txBox="1"/>
            <p:nvPr/>
          </p:nvSpPr>
          <p:spPr>
            <a:xfrm>
              <a:off x="1316171" y="1466954"/>
              <a:ext cx="25198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施工要点</a:t>
              </a:r>
              <a:endParaRPr lang="en-US" altLang="zh-CN" sz="2400" b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334963" y="469040"/>
            <a:ext cx="5637612" cy="558806"/>
            <a:chOff x="334963" y="469040"/>
            <a:chExt cx="5637612" cy="558806"/>
          </a:xfrm>
        </p:grpSpPr>
        <p:grpSp>
          <p:nvGrpSpPr>
            <p:cNvPr id="69" name="组合 68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73" name="半闭框 72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74" name="半闭框 73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75" name="半闭框 74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70" name="直接连接符 69"/>
            <p:cNvCxnSpPr>
              <a:endCxn id="72" idx="2"/>
            </p:cNvCxnSpPr>
            <p:nvPr/>
          </p:nvCxnSpPr>
          <p:spPr>
            <a:xfrm flipV="1">
              <a:off x="334963" y="958016"/>
              <a:ext cx="5497951" cy="68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文本框 70"/>
            <p:cNvSpPr txBox="1"/>
            <p:nvPr/>
          </p:nvSpPr>
          <p:spPr>
            <a:xfrm>
              <a:off x="1848267" y="469040"/>
              <a:ext cx="3928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一、悬臂式和扶壁式挡土墙</a:t>
              </a:r>
            </a:p>
          </p:txBody>
        </p:sp>
        <p:sp>
          <p:nvSpPr>
            <p:cNvPr id="72" name="椭圆 71"/>
            <p:cNvSpPr/>
            <p:nvPr/>
          </p:nvSpPr>
          <p:spPr>
            <a:xfrm>
              <a:off x="5832914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文本框 75"/>
          <p:cNvSpPr txBox="1"/>
          <p:nvPr/>
        </p:nvSpPr>
        <p:spPr>
          <a:xfrm>
            <a:off x="334963" y="2847325"/>
            <a:ext cx="11522075" cy="21043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hangingPunct="0">
              <a:lnSpc>
                <a:spcPct val="20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6.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混凝土浇筑后应及时进行养护，养护时间宜不少于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7d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。</a:t>
            </a:r>
          </a:p>
          <a:p>
            <a:pPr marL="342900" indent="-342900" algn="just" hangingPunct="0">
              <a:lnSpc>
                <a:spcPct val="20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7.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在墙体混凝土达到设计强度的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75%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后应进行墙背回填。分层填筑并压实。</a:t>
            </a:r>
          </a:p>
          <a:p>
            <a:pPr marL="342900" indent="-342900" algn="just" hangingPunct="0">
              <a:lnSpc>
                <a:spcPct val="20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8.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扶壁式挡土墙回填应按先墙趾、后墙踵的顺序进行。</a:t>
            </a: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846455" y="0"/>
            <a:ext cx="13185775" cy="693166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168400" y="368300"/>
            <a:ext cx="11033888" cy="6489700"/>
          </a:xfrm>
          <a:custGeom>
            <a:gdLst>
              <a:gd name="connsiteX0" fmla="*/ 0 w 7998588"/>
              <a:gd name="connsiteY0" fmla="*/ 0 h 6858000"/>
              <a:gd name="connsiteX1" fmla="*/ 7998588 w 7998588"/>
              <a:gd name="connsiteY1" fmla="*/ 0 h 6858000"/>
              <a:gd name="connsiteX2" fmla="*/ 7998588 w 7998588"/>
              <a:gd name="connsiteY2" fmla="*/ 6858000 h 6858000"/>
              <a:gd name="connsiteX3" fmla="*/ 0 w 7998588"/>
              <a:gd name="connsiteY3" fmla="*/ 6858000 h 6858000"/>
              <a:gd name="connsiteX4" fmla="*/ 0 w 7998588"/>
              <a:gd name="connsiteY4" fmla="*/ 0 h 6858000"/>
              <a:gd name="connsiteX0-1" fmla="*/ 2984500 w 10983088"/>
              <a:gd name="connsiteY0-2" fmla="*/ 0 h 6858000"/>
              <a:gd name="connsiteX1-3" fmla="*/ 10983088 w 10983088"/>
              <a:gd name="connsiteY1-4" fmla="*/ 0 h 6858000"/>
              <a:gd name="connsiteX2-5" fmla="*/ 10983088 w 10983088"/>
              <a:gd name="connsiteY2-6" fmla="*/ 6858000 h 6858000"/>
              <a:gd name="connsiteX3-7" fmla="*/ 0 w 10983088"/>
              <a:gd name="connsiteY3-8" fmla="*/ 6819900 h 6858000"/>
              <a:gd name="connsiteX4-9" fmla="*/ 2984500 w 10983088"/>
              <a:gd name="connsiteY4-10" fmla="*/ 0 h 6858000"/>
              <a:gd name="connsiteX0-11" fmla="*/ 3759200 w 10983088"/>
              <a:gd name="connsiteY0-12" fmla="*/ 25400 h 6858000"/>
              <a:gd name="connsiteX1-13" fmla="*/ 10983088 w 10983088"/>
              <a:gd name="connsiteY1-14" fmla="*/ 0 h 6858000"/>
              <a:gd name="connsiteX2-15" fmla="*/ 10983088 w 10983088"/>
              <a:gd name="connsiteY2-16" fmla="*/ 6858000 h 6858000"/>
              <a:gd name="connsiteX3-17" fmla="*/ 0 w 10983088"/>
              <a:gd name="connsiteY3-18" fmla="*/ 6819900 h 6858000"/>
              <a:gd name="connsiteX4-19" fmla="*/ 3759200 w 10983088"/>
              <a:gd name="connsiteY4-20" fmla="*/ 25400 h 6858000"/>
              <a:gd name="connsiteX0-21" fmla="*/ 3759200 w 10983088"/>
              <a:gd name="connsiteY0-22" fmla="*/ 0 h 6858000"/>
              <a:gd name="connsiteX1-23" fmla="*/ 10983088 w 10983088"/>
              <a:gd name="connsiteY1-24" fmla="*/ 0 h 6858000"/>
              <a:gd name="connsiteX2-25" fmla="*/ 10983088 w 10983088"/>
              <a:gd name="connsiteY2-26" fmla="*/ 6858000 h 6858000"/>
              <a:gd name="connsiteX3-27" fmla="*/ 0 w 10983088"/>
              <a:gd name="connsiteY3-28" fmla="*/ 6819900 h 6858000"/>
              <a:gd name="connsiteX4-29" fmla="*/ 3759200 w 10983088"/>
              <a:gd name="connsiteY4-30" fmla="*/ 0 h 6858000"/>
              <a:gd name="connsiteX0-31" fmla="*/ 3822700 w 11046588"/>
              <a:gd name="connsiteY0-32" fmla="*/ 0 h 6858000"/>
              <a:gd name="connsiteX1-33" fmla="*/ 11046588 w 11046588"/>
              <a:gd name="connsiteY1-34" fmla="*/ 0 h 6858000"/>
              <a:gd name="connsiteX2-35" fmla="*/ 11046588 w 11046588"/>
              <a:gd name="connsiteY2-36" fmla="*/ 6858000 h 6858000"/>
              <a:gd name="connsiteX3-37" fmla="*/ 0 w 11046588"/>
              <a:gd name="connsiteY3-38" fmla="*/ 6858000 h 6858000"/>
              <a:gd name="connsiteX4-39" fmla="*/ 3822700 w 11046588"/>
              <a:gd name="connsiteY4-40" fmla="*/ 0 h 6858000"/>
              <a:gd name="connsiteX0-41" fmla="*/ 3810000 w 11033888"/>
              <a:gd name="connsiteY0-42" fmla="*/ 0 h 6858000"/>
              <a:gd name="connsiteX1-43" fmla="*/ 11033888 w 11033888"/>
              <a:gd name="connsiteY1-44" fmla="*/ 0 h 6858000"/>
              <a:gd name="connsiteX2-45" fmla="*/ 11033888 w 11033888"/>
              <a:gd name="connsiteY2-46" fmla="*/ 6858000 h 6858000"/>
              <a:gd name="connsiteX3-47" fmla="*/ 0 w 11033888"/>
              <a:gd name="connsiteY3-48" fmla="*/ 6858000 h 6858000"/>
              <a:gd name="connsiteX4-49" fmla="*/ 3810000 w 11033888"/>
              <a:gd name="connsiteY4-50" fmla="*/ 0 h 685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1033888" h="6858000">
                <a:moveTo>
                  <a:pt x="3810000" y="0"/>
                </a:moveTo>
                <a:lnTo>
                  <a:pt x="11033888" y="0"/>
                </a:lnTo>
                <a:lnTo>
                  <a:pt x="11033888" y="6858000"/>
                </a:lnTo>
                <a:lnTo>
                  <a:pt x="0" y="6858000"/>
                </a:lnTo>
                <a:lnTo>
                  <a:pt x="3810000" y="0"/>
                </a:lnTo>
                <a:close/>
              </a:path>
            </a:pathLst>
          </a:custGeom>
          <a:noFill/>
          <a:ln w="12700"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2763809" y="2588089"/>
            <a:ext cx="5174759" cy="938719"/>
          </a:xfrm>
          <a:prstGeom prst="rect">
            <a:avLst/>
          </a:prstGeom>
          <a:noFill/>
          <a:effectLst>
            <a:reflection blurRad="228600" stA="52000" endPos="8000" dist="431800" dir="5400000" sy="-100000" algn="bl" rotWithShape="0"/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500" b="1">
                <a:solidFill>
                  <a:srgbClr val="2F96E1"/>
                </a:solidFill>
              </a:rPr>
              <a:t>锚杆挡土墙</a:t>
            </a:r>
          </a:p>
        </p:txBody>
      </p:sp>
      <p:sp>
        <p:nvSpPr>
          <p:cNvPr id="71" name="文本框 70"/>
          <p:cNvSpPr txBox="1"/>
          <p:nvPr/>
        </p:nvSpPr>
        <p:spPr>
          <a:xfrm>
            <a:off x="2761400" y="3488337"/>
            <a:ext cx="5177168" cy="338554"/>
          </a:xfrm>
          <a:prstGeom prst="rect">
            <a:avLst/>
          </a:prstGeom>
          <a:noFill/>
          <a:effectLst>
            <a:reflection blurRad="228600" stA="52000" endPos="8000" dist="431800" dir="5400000" sy="-100000" algn="bl" rotWithShape="0"/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</a:rPr>
              <a:t>Anchor retaining wall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399169" y="4195188"/>
            <a:ext cx="3739082" cy="735177"/>
            <a:chOff x="2399169" y="4271388"/>
            <a:chExt cx="3739082" cy="735177"/>
          </a:xfrm>
        </p:grpSpPr>
        <p:sp>
          <p:nvSpPr>
            <p:cNvPr id="74" name="矩形 13"/>
            <p:cNvSpPr/>
            <p:nvPr/>
          </p:nvSpPr>
          <p:spPr>
            <a:xfrm>
              <a:off x="2399169" y="4271388"/>
              <a:ext cx="3739082" cy="735177"/>
            </a:xfrm>
            <a:custGeom>
              <a:gdLst>
                <a:gd name="connsiteX0" fmla="*/ 0 w 7407777"/>
                <a:gd name="connsiteY0" fmla="*/ 0 h 2466975"/>
                <a:gd name="connsiteX1" fmla="*/ 7407777 w 7407777"/>
                <a:gd name="connsiteY1" fmla="*/ 0 h 2466975"/>
                <a:gd name="connsiteX2" fmla="*/ 7407777 w 7407777"/>
                <a:gd name="connsiteY2" fmla="*/ 2466975 h 2466975"/>
                <a:gd name="connsiteX3" fmla="*/ 0 w 7407777"/>
                <a:gd name="connsiteY3" fmla="*/ 2466975 h 2466975"/>
                <a:gd name="connsiteX4" fmla="*/ 0 w 7407777"/>
                <a:gd name="connsiteY4" fmla="*/ 0 h 2466975"/>
                <a:gd name="connsiteX0-1" fmla="*/ 863600 w 7407777"/>
                <a:gd name="connsiteY0-2" fmla="*/ 12700 h 2466975"/>
                <a:gd name="connsiteX1-3" fmla="*/ 7407777 w 7407777"/>
                <a:gd name="connsiteY1-4" fmla="*/ 0 h 2466975"/>
                <a:gd name="connsiteX2-5" fmla="*/ 7407777 w 7407777"/>
                <a:gd name="connsiteY2-6" fmla="*/ 2466975 h 2466975"/>
                <a:gd name="connsiteX3-7" fmla="*/ 0 w 7407777"/>
                <a:gd name="connsiteY3-8" fmla="*/ 2466975 h 2466975"/>
                <a:gd name="connsiteX4-9" fmla="*/ 863600 w 7407777"/>
                <a:gd name="connsiteY4-10" fmla="*/ 12700 h 2466975"/>
                <a:gd name="connsiteX0-11" fmla="*/ 863600 w 8385677"/>
                <a:gd name="connsiteY0-12" fmla="*/ 0 h 2454275"/>
                <a:gd name="connsiteX1-13" fmla="*/ 8385677 w 8385677"/>
                <a:gd name="connsiteY1-14" fmla="*/ 0 h 2454275"/>
                <a:gd name="connsiteX2-15" fmla="*/ 7407777 w 8385677"/>
                <a:gd name="connsiteY2-16" fmla="*/ 2454275 h 2454275"/>
                <a:gd name="connsiteX3-17" fmla="*/ 0 w 8385677"/>
                <a:gd name="connsiteY3-18" fmla="*/ 2454275 h 2454275"/>
                <a:gd name="connsiteX4-19" fmla="*/ 863600 w 8385677"/>
                <a:gd name="connsiteY4-20" fmla="*/ 0 h 2454275"/>
                <a:gd name="connsiteX0-21" fmla="*/ 1308100 w 8385677"/>
                <a:gd name="connsiteY0-22" fmla="*/ 0 h 2454275"/>
                <a:gd name="connsiteX1-23" fmla="*/ 8385677 w 8385677"/>
                <a:gd name="connsiteY1-24" fmla="*/ 0 h 2454275"/>
                <a:gd name="connsiteX2-25" fmla="*/ 7407777 w 8385677"/>
                <a:gd name="connsiteY2-26" fmla="*/ 2454275 h 2454275"/>
                <a:gd name="connsiteX3-27" fmla="*/ 0 w 8385677"/>
                <a:gd name="connsiteY3-28" fmla="*/ 2454275 h 2454275"/>
                <a:gd name="connsiteX4-29" fmla="*/ 1308100 w 8385677"/>
                <a:gd name="connsiteY4-30" fmla="*/ 0 h 2454275"/>
                <a:gd name="connsiteX0-31" fmla="*/ 1308100 w 8601577"/>
                <a:gd name="connsiteY0-32" fmla="*/ 12700 h 2466975"/>
                <a:gd name="connsiteX1-33" fmla="*/ 8601577 w 8601577"/>
                <a:gd name="connsiteY1-34" fmla="*/ 0 h 2466975"/>
                <a:gd name="connsiteX2-35" fmla="*/ 7407777 w 8601577"/>
                <a:gd name="connsiteY2-36" fmla="*/ 2466975 h 2466975"/>
                <a:gd name="connsiteX3-37" fmla="*/ 0 w 8601577"/>
                <a:gd name="connsiteY3-38" fmla="*/ 2466975 h 2466975"/>
                <a:gd name="connsiteX4-39" fmla="*/ 1308100 w 8601577"/>
                <a:gd name="connsiteY4-40" fmla="*/ 12700 h 2466975"/>
                <a:gd name="connsiteX0-41" fmla="*/ 1308100 w 12124407"/>
                <a:gd name="connsiteY0-42" fmla="*/ 74994 h 2529269"/>
                <a:gd name="connsiteX1-43" fmla="*/ 12124407 w 12124407"/>
                <a:gd name="connsiteY1-44" fmla="*/ 0 h 2529269"/>
                <a:gd name="connsiteX2-45" fmla="*/ 7407777 w 12124407"/>
                <a:gd name="connsiteY2-46" fmla="*/ 2529269 h 2529269"/>
                <a:gd name="connsiteX3-47" fmla="*/ 0 w 12124407"/>
                <a:gd name="connsiteY3-48" fmla="*/ 2529269 h 2529269"/>
                <a:gd name="connsiteX4-49" fmla="*/ 1308100 w 12124407"/>
                <a:gd name="connsiteY4-50" fmla="*/ 74994 h 2529269"/>
                <a:gd name="connsiteX0-51" fmla="*/ 1308100 w 12124407"/>
                <a:gd name="connsiteY0-52" fmla="*/ 74994 h 2529269"/>
                <a:gd name="connsiteX1-53" fmla="*/ 12124407 w 12124407"/>
                <a:gd name="connsiteY1-54" fmla="*/ 0 h 2529269"/>
                <a:gd name="connsiteX2-55" fmla="*/ 10901253 w 12124407"/>
                <a:gd name="connsiteY2-56" fmla="*/ 2435826 h 2529269"/>
                <a:gd name="connsiteX3-57" fmla="*/ 0 w 12124407"/>
                <a:gd name="connsiteY3-58" fmla="*/ 2529269 h 2529269"/>
                <a:gd name="connsiteX4-59" fmla="*/ 1308100 w 12124407"/>
                <a:gd name="connsiteY4-60" fmla="*/ 74994 h 252926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24407" h="2529269">
                  <a:moveTo>
                    <a:pt x="1308100" y="74994"/>
                  </a:moveTo>
                  <a:lnTo>
                    <a:pt x="12124407" y="0"/>
                  </a:lnTo>
                  <a:lnTo>
                    <a:pt x="10901253" y="2435826"/>
                  </a:lnTo>
                  <a:lnTo>
                    <a:pt x="0" y="2529269"/>
                  </a:lnTo>
                  <a:lnTo>
                    <a:pt x="1308100" y="74994"/>
                  </a:lnTo>
                  <a:close/>
                </a:path>
              </a:pathLst>
            </a:custGeom>
            <a:solidFill>
              <a:srgbClr val="72C0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3195875" y="4377366"/>
              <a:ext cx="21456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PART TWO </a:t>
              </a:r>
              <a:endPara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custDataLst>
      <p:tags r:id="rId3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0" grpId="0"/>
      <p:bldP spid="7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文本框 75"/>
          <p:cNvSpPr txBox="1"/>
          <p:nvPr/>
        </p:nvSpPr>
        <p:spPr>
          <a:xfrm>
            <a:off x="334964" y="1693857"/>
            <a:ext cx="7779040" cy="436651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由钢筋混凝土墙面系和锚杆组成。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锚杆插入并锚固在稳定的岩层或土层中。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作用于墙面系的土压力由锚杆埋入地层的抗拔力来平衡。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多用于岩质、半岩质深路堑和陡坡路堤地段。</a:t>
            </a:r>
          </a:p>
          <a:p>
            <a:pPr marL="342900" indent="-342900" algn="just" hangingPunct="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适用于缺乏石料的地区和挖基困难的地段，一般用于岩质路堑路段，但其他具有锚固条件的路堑墙也可使用，还可应用于陡坡路堤。</a:t>
            </a:r>
          </a:p>
        </p:txBody>
      </p:sp>
      <p:pic>
        <p:nvPicPr>
          <p:cNvPr id="16" name="Picture 2" descr="七种常用挡土墙施工技术介绍,你该学习了"/>
          <p:cNvPicPr>
            <a:picLocks noChangeAspect="1" noChangeArrowheads="1"/>
          </p:cNvPicPr>
          <p:nvPr/>
        </p:nvPicPr>
        <p:blipFill>
          <a:blip r:embed="rId2"/>
          <a:srcRect b="20000"/>
          <a:stretch>
            <a:fillRect/>
          </a:stretch>
        </p:blipFill>
        <p:spPr bwMode="auto">
          <a:xfrm>
            <a:off x="8421978" y="2655035"/>
            <a:ext cx="3435058" cy="2810501"/>
          </a:xfrm>
          <a:prstGeom prst="rect">
            <a:avLst/>
          </a:prstGeom>
          <a:noFill/>
        </p:spPr>
      </p:pic>
      <p:grpSp>
        <p:nvGrpSpPr>
          <p:cNvPr id="17" name="组合 16"/>
          <p:cNvGrpSpPr/>
          <p:nvPr/>
        </p:nvGrpSpPr>
        <p:grpSpPr>
          <a:xfrm>
            <a:off x="334963" y="469040"/>
            <a:ext cx="4616769" cy="558806"/>
            <a:chOff x="334963" y="469040"/>
            <a:chExt cx="4616769" cy="558806"/>
          </a:xfrm>
        </p:grpSpPr>
        <p:grpSp>
          <p:nvGrpSpPr>
            <p:cNvPr id="18" name="组合 17"/>
            <p:cNvGrpSpPr/>
            <p:nvPr/>
          </p:nvGrpSpPr>
          <p:grpSpPr>
            <a:xfrm>
              <a:off x="609941" y="549557"/>
              <a:ext cx="971518" cy="300633"/>
              <a:chOff x="609941" y="549557"/>
              <a:chExt cx="971518" cy="300633"/>
            </a:xfrm>
          </p:grpSpPr>
          <p:sp>
            <p:nvSpPr>
              <p:cNvPr id="22" name="半闭框 21"/>
              <p:cNvSpPr/>
              <p:nvPr/>
            </p:nvSpPr>
            <p:spPr>
              <a:xfrm rot="8121582">
                <a:off x="609941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3" name="半闭框 22"/>
              <p:cNvSpPr/>
              <p:nvPr/>
            </p:nvSpPr>
            <p:spPr>
              <a:xfrm rot="8121582">
                <a:off x="934287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半闭框 23"/>
              <p:cNvSpPr/>
              <p:nvPr/>
            </p:nvSpPr>
            <p:spPr>
              <a:xfrm rot="8121582">
                <a:off x="1258633" y="549557"/>
                <a:ext cx="322826" cy="300633"/>
              </a:xfrm>
              <a:prstGeom prst="halfFrame">
                <a:avLst/>
              </a:prstGeom>
              <a:gradFill flip="none" rotWithShape="1">
                <a:gsLst>
                  <a:gs pos="0">
                    <a:srgbClr val="72C0FA"/>
                  </a:gs>
                  <a:gs pos="100000">
                    <a:srgbClr val="72C0FA">
                      <a:alpha val="0"/>
                    </a:srgbClr>
                  </a:gs>
                </a:gsLst>
                <a:lin ang="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19" name="直接连接符 18"/>
            <p:cNvCxnSpPr/>
            <p:nvPr/>
          </p:nvCxnSpPr>
          <p:spPr>
            <a:xfrm>
              <a:off x="334963" y="964850"/>
              <a:ext cx="4582725" cy="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文本框 19"/>
            <p:cNvSpPr txBox="1"/>
            <p:nvPr/>
          </p:nvSpPr>
          <p:spPr>
            <a:xfrm>
              <a:off x="1848267" y="469040"/>
              <a:ext cx="26412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二、锚杆挡土墙</a:t>
              </a:r>
            </a:p>
          </p:txBody>
        </p:sp>
        <p:sp>
          <p:nvSpPr>
            <p:cNvPr id="21" name="椭圆 20"/>
            <p:cNvSpPr/>
            <p:nvPr/>
          </p:nvSpPr>
          <p:spPr>
            <a:xfrm>
              <a:off x="4812071" y="888185"/>
              <a:ext cx="139661" cy="139661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ac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https://d.book118.com/998127000123006030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ICON" val="#95748;#37376;#73812;"/>
</p:tagLst>
</file>

<file path=ppt/tags/tag2.xml><?xml version="1.0" encoding="utf-8"?>
<p:tagLst xmlns:p="http://schemas.openxmlformats.org/presentationml/2006/main">
  <p:tag name="ISLIDE.ICON" val="#95748;#37376;#73812;#95748;"/>
</p:tagLst>
</file>

<file path=ppt/tags/tag3.xml><?xml version="1.0" encoding="utf-8"?>
<p:tagLst xmlns:p="http://schemas.openxmlformats.org/presentationml/2006/main">
  <p:tag name="ISLIDE.ICON" val="#95748;#37376;#73812;#95748;"/>
</p:tagLst>
</file>

<file path=ppt/tags/tag4.xml><?xml version="1.0" encoding="utf-8"?>
<p:tagLst xmlns:p="http://schemas.openxmlformats.org/presentationml/2006/main">
  <p:tag name="ISLIDE.ICON" val="#95748;#37376;#73812;#95748;"/>
</p:tagLst>
</file>

<file path=ppt/tags/tag5.xml><?xml version="1.0" encoding="utf-8"?>
<p:tagLst xmlns:p="http://schemas.openxmlformats.org/presentationml/2006/main">
  <p:tag name="ISLIDE.ICON" val="#95748;#37376;#73812;#95748;"/>
</p:tagLst>
</file>

<file path=ppt/tags/tag6.xml><?xml version="1.0" encoding="utf-8"?>
<p:tagLst xmlns:p="http://schemas.openxmlformats.org/presentationml/2006/main">
  <p:tag name="ISLIDE.ICON" val="#95748;#37376;#73812;#95748;"/>
</p:tagLst>
</file>

<file path=ppt/tags/tag7.xml><?xml version="1.0" encoding="utf-8"?>
<p:tagLst xmlns:p="http://schemas.openxmlformats.org/presentationml/2006/main">
  <p:tag name="ISLIDE.ICON" val="#95748;#37376;#73812;#95748;"/>
</p:tagLst>
</file>

<file path=ppt/tags/tag8.xml><?xml version="1.0" encoding="utf-8"?>
<p:tagLst xmlns:p="http://schemas.openxmlformats.org/presentationml/2006/main">
  <p:tag name="ISLIDE.ICON" val="#95748;#37376;#73812;#95748;"/>
</p:tagLst>
</file>

<file path=ppt/tags/tag9.xml><?xml version="1.0" encoding="utf-8"?>
<p:tagLst xmlns:p="http://schemas.openxmlformats.org/presentationml/2006/main">
  <p:tag name="ISLIDE.ICON" val="#95748;#37376;#73812;#95748;"/>
</p:tagLst>
</file>

<file path=ppt/tags/tag10.xml><?xml version="1.0" encoding="utf-8"?>
<p:tagLst xmlns:p="http://schemas.openxmlformats.org/presentationml/2006/main">
  <p:tag name="ISLIDE.ICON" val="#95748;#37376;#73812;#95748;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29">
      <a:majorFont>
        <a:latin typeface="Times New Roman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Times New Roman</vt:lpstr>
      <vt:lpstr>微软雅黑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2024-09-07T10:39:38.357</cp:lastPrinted>
  <dcterms:created xsi:type="dcterms:W3CDTF">2024-09-07T02:39:38Z</dcterms:created>
  <dcterms:modified xsi:type="dcterms:W3CDTF">2024-09-07T02:39:39Z</dcterms:modified>
</cp:coreProperties>
</file>