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0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1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image" Target="../media/image4.png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5.png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image" Target="../media/image1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image" Target="../media/image6.png" /><Relationship Id="rId7" Type="http://schemas.openxmlformats.org/officeDocument/2006/relationships/tags" Target="../tags/tag83.xml" /><Relationship Id="rId8" Type="http://schemas.openxmlformats.org/officeDocument/2006/relationships/image" Target="../media/image3.png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4572F-7DFD-4E67-91DE-F4D4C7AFC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93DD2-85F2-43EC-8756-C0C96879D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2984C-6EBE-4297-A68C-6E1EC8B94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B3978-F365-4434-9A49-7C43F8421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4EC88C-4D69-4E91-B490-0B31C588B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43173B-FA5E-49B0-A4BA-BB952F139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6017A6-BDD3-4575-A8B4-0A2637497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C50A3-42F4-4DF7-B857-4A0285991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470DC-7B94-48FE-A6E8-462BE5C51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DE701-891D-4A3F-86CB-2762D84CA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1BFAB-82AC-4F44-968F-DB17C55A1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任意多边形: 形状 37"/>
          <p:cNvSpPr/>
          <p:nvPr>
            <p:custDataLst>
              <p:tags r:id="rId3"/>
            </p:custDataLst>
          </p:nvPr>
        </p:nvSpPr>
        <p:spPr>
          <a:xfrm flipH="1" flipV="1">
            <a:off x="0" y="-4767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椭圆 15"/>
          <p:cNvSpPr/>
          <p:nvPr>
            <p:custDataLst>
              <p:tags r:id="rId4"/>
            </p:custDataLst>
          </p:nvPr>
        </p:nvSpPr>
        <p:spPr>
          <a:xfrm>
            <a:off x="9721215" y="1270"/>
            <a:ext cx="2416810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椭圆 10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7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sp>
        <p:nvSpPr>
          <p:cNvPr id="1048674" name="标题" descr="7b0a20202020227461726765744d6f64756c65223a202270726f636573734f6e6c696e65466f6e7473220a7d0a"/>
          <p:cNvSpPr txBox="1">
            <a:spLocks noGrp="1"/>
          </p:cNvSpPr>
          <p:nvPr>
            <p:ph type="title" idx="5" hasCustomPrompt="1"/>
            <p:custDataLst>
              <p:tags r:id="rId8"/>
            </p:custDataLst>
          </p:nvPr>
        </p:nvSpPr>
        <p:spPr>
          <a:xfrm>
            <a:off x="1551940" y="1732280"/>
            <a:ext cx="9091295" cy="218249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159" name="图形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pic>
        <p:nvPicPr>
          <p:cNvPr id="2097161" name="图形 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76" name="副标题" descr="7b0a20202020227461726765744d6f64756c65223a202270726f636573734f6e6c696e65466f6e7473220a7d0a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18160" y="5792470"/>
            <a:ext cx="2536825" cy="6997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 descr="7b0a20202020227461726765744d6f64756c65223a202270726f636573734f6e6c696e65466f6e7473220a7d0a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551940" y="3914775"/>
            <a:ext cx="8883015" cy="7747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500" normalizeH="0" baseline="0" noProof="1">
                <a:ln>
                  <a:noFill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 descr="7b0a20202020227461726765744d6f64756c65223a202270726f636573734f6e6c696e65466f6e7473220a7d0a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 descr="7b0a20202020227461726765744d6f64756c65223a202270726f636573734f6e6c696e65466f6e7473220a7d0a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任意多边形: 形状 37"/>
          <p:cNvSpPr/>
          <p:nvPr>
            <p:custDataLst>
              <p:tags r:id="rId5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8" name="椭圆 22"/>
          <p:cNvSpPr/>
          <p:nvPr>
            <p:custDataLst>
              <p:tags r:id="rId3"/>
            </p:custDataLst>
          </p:nvPr>
        </p:nvSpPr>
        <p:spPr>
          <a:xfrm>
            <a:off x="10795" y="3653790"/>
            <a:ext cx="3129915" cy="3204210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</a:ln>
          <a:effectLst>
            <a:softEdge rad="762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</a:endParaRPr>
          </a:p>
        </p:txBody>
      </p:sp>
      <p:sp>
        <p:nvSpPr>
          <p:cNvPr id="1048700" name="内容占位符 6"/>
          <p:cNvSpPr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820490" y="1561381"/>
            <a:ext cx="10248193" cy="4246963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820489" y="734130"/>
            <a:ext cx="10248193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0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椭圆 9"/>
          <p:cNvSpPr/>
          <p:nvPr>
            <p:custDataLst>
              <p:tags r:id="rId3"/>
            </p:custDataLst>
          </p:nvPr>
        </p:nvSpPr>
        <p:spPr>
          <a:xfrm>
            <a:off x="635" y="2720975"/>
            <a:ext cx="4062095" cy="4137025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  <a:effectLst>
            <a:softEdge rad="1155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12" name="椭圆 8"/>
          <p:cNvSpPr/>
          <p:nvPr>
            <p:custDataLst>
              <p:tags r:id="rId4"/>
            </p:custDataLst>
          </p:nvPr>
        </p:nvSpPr>
        <p:spPr>
          <a:xfrm>
            <a:off x="9669780" y="635"/>
            <a:ext cx="2522855" cy="234886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2014220" y="2289811"/>
            <a:ext cx="2496820" cy="21177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4511040" y="2289810"/>
            <a:ext cx="3531235" cy="21170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形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205136" y="3207049"/>
            <a:ext cx="2155313" cy="352463"/>
          </a:xfrm>
          <a:prstGeom prst="rect">
            <a:avLst/>
          </a:prstGeom>
        </p:spPr>
      </p:pic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2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5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正文"/>
          <p:cNvSpPr txBox="1">
            <a:spLocks noGrp="1"/>
          </p:cNvSpPr>
          <p:nvPr>
            <p:ph idx="5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6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: 形状 37"/>
          <p:cNvSpPr/>
          <p:nvPr>
            <p:custDataLst>
              <p:tags r:id="rId1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图片 9" descr="雪地上  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6" name="正文" descr="7b0a20202020227461726765744d6f64756c65223a202270726f636573734f6e6c696e65466f6e7473220a7d0a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3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6" name="椭圆 11"/>
          <p:cNvSpPr/>
          <p:nvPr>
            <p:custDataLst>
              <p:tags r:id="rId3"/>
            </p:custDataLst>
          </p:nvPr>
        </p:nvSpPr>
        <p:spPr>
          <a:xfrm>
            <a:off x="9721215" y="1270"/>
            <a:ext cx="2470785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7"/>
          <p:cNvSpPr/>
          <p:nvPr>
            <p:custDataLst>
              <p:tags r:id="rId4"/>
            </p:custDataLst>
          </p:nvPr>
        </p:nvSpPr>
        <p:spPr>
          <a:xfrm flipH="1" flipV="1">
            <a:off x="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9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85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pic>
        <p:nvPicPr>
          <p:cNvPr id="2097187" name="图形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sp>
        <p:nvSpPr>
          <p:cNvPr id="1048802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525270" y="1951355"/>
            <a:ext cx="9239250" cy="21463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4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18160" y="5717540"/>
            <a:ext cx="2536825" cy="8128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 descr="雪地上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37"/>
          <p:cNvSpPr/>
          <p:nvPr>
            <p:custDataLst>
              <p:tags r:id="rId14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29310" y="1673225"/>
            <a:ext cx="10534650" cy="45034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lvl="2"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lvl="3"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457200"/>
            <a:ext cx="10515600" cy="10795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397" r:id="rId2"/>
    <p:sldLayoutId id="2147485398" r:id="rId3"/>
    <p:sldLayoutId id="2147485399" r:id="rId4"/>
    <p:sldLayoutId id="2147485400" r:id="rId5"/>
    <p:sldLayoutId id="2147485401" r:id="rId6"/>
    <p:sldLayoutId id="2147485402" r:id="rId7"/>
    <p:sldLayoutId id="2147485403" r:id="rId8"/>
    <p:sldLayoutId id="2147485404" r:id="rId9"/>
    <p:sldLayoutId id="2147485405" r:id="rId10"/>
    <p:sldLayoutId id="214748540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22" Type="http://schemas.openxmlformats.org/officeDocument/2006/relationships/tags" Target="../tags/tag171.xml" /><Relationship Id="rId23" Type="http://schemas.openxmlformats.org/officeDocument/2006/relationships/tags" Target="../tags/tag172.xml" /><Relationship Id="rId24" Type="http://schemas.openxmlformats.org/officeDocument/2006/relationships/tags" Target="../tags/tag173.xml" /><Relationship Id="rId25" Type="http://schemas.openxmlformats.org/officeDocument/2006/relationships/tags" Target="../tags/tag174.xml" /><Relationship Id="rId26" Type="http://schemas.openxmlformats.org/officeDocument/2006/relationships/tags" Target="../tags/tag175.xml" /><Relationship Id="rId27" Type="http://schemas.openxmlformats.org/officeDocument/2006/relationships/tags" Target="../tags/tag176.xml" /><Relationship Id="rId28" Type="http://schemas.openxmlformats.org/officeDocument/2006/relationships/tags" Target="../tags/tag177.xml" /><Relationship Id="rId29" Type="http://schemas.openxmlformats.org/officeDocument/2006/relationships/tags" Target="../tags/tag178.xml" /><Relationship Id="rId3" Type="http://schemas.openxmlformats.org/officeDocument/2006/relationships/tags" Target="../tags/tag152.xml" /><Relationship Id="rId30" Type="http://schemas.openxmlformats.org/officeDocument/2006/relationships/tags" Target="../tags/tag179.xml" /><Relationship Id="rId31" Type="http://schemas.openxmlformats.org/officeDocument/2006/relationships/tags" Target="../tags/tag180.xml" /><Relationship Id="rId32" Type="http://schemas.openxmlformats.org/officeDocument/2006/relationships/tags" Target="../tags/tag181.xml" /><Relationship Id="rId33" Type="http://schemas.openxmlformats.org/officeDocument/2006/relationships/tags" Target="../tags/tag182.xml" /><Relationship Id="rId34" Type="http://schemas.openxmlformats.org/officeDocument/2006/relationships/tags" Target="../tags/tag183.xml" /><Relationship Id="rId35" Type="http://schemas.openxmlformats.org/officeDocument/2006/relationships/tags" Target="../tags/tag184.xml" /><Relationship Id="rId36" Type="http://schemas.openxmlformats.org/officeDocument/2006/relationships/tags" Target="../tags/tag185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3403102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任务型学习与项目学习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2" name="矩形: 圆角 6"/>
          <p:cNvSpPr/>
          <p:nvPr>
            <p:custDataLst>
              <p:tags r:id="rId4"/>
            </p:custDataLst>
          </p:nvPr>
        </p:nvSpPr>
        <p:spPr>
          <a:xfrm>
            <a:off x="222631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5"/>
            </p:custDataLst>
          </p:nvPr>
        </p:nvSpPr>
        <p:spPr>
          <a:xfrm>
            <a:off x="44196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6"/>
            </p:custDataLst>
          </p:nvPr>
        </p:nvSpPr>
        <p:spPr>
          <a:xfrm>
            <a:off x="44196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目录标题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8" name="矩形: 圆角 6"/>
          <p:cNvSpPr/>
          <p:nvPr>
            <p:custDataLst>
              <p:tags r:id="rId7"/>
            </p:custDataLst>
          </p:nvPr>
        </p:nvSpPr>
        <p:spPr>
          <a:xfrm>
            <a:off x="29845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242951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标题"/>
          <p:cNvSpPr txBox="1"/>
          <p:nvPr>
            <p:custDataLst>
              <p:tags r:id="rId9"/>
            </p:custDataLst>
          </p:nvPr>
        </p:nvSpPr>
        <p:spPr>
          <a:xfrm>
            <a:off x="236982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任务型学习与项目学习的定义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436753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11"/>
            </p:custDataLst>
          </p:nvPr>
        </p:nvSpPr>
        <p:spPr>
          <a:xfrm>
            <a:off x="429768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任务型学习与项目学习的特点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6"/>
          <p:cNvSpPr/>
          <p:nvPr>
            <p:custDataLst>
              <p:tags r:id="rId12"/>
            </p:custDataLst>
          </p:nvPr>
        </p:nvSpPr>
        <p:spPr>
          <a:xfrm>
            <a:off x="415417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13"/>
            </p:custDataLst>
          </p:nvPr>
        </p:nvSpPr>
        <p:spPr>
          <a:xfrm>
            <a:off x="629539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4"/>
            </p:custDataLst>
          </p:nvPr>
        </p:nvSpPr>
        <p:spPr>
          <a:xfrm>
            <a:off x="622554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任务型学习与项目学习的实施方式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6"/>
          <p:cNvSpPr/>
          <p:nvPr>
            <p:custDataLst>
              <p:tags r:id="rId15"/>
            </p:custDataLst>
          </p:nvPr>
        </p:nvSpPr>
        <p:spPr>
          <a:xfrm>
            <a:off x="608203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6"/>
            </p:custDataLst>
          </p:nvPr>
        </p:nvSpPr>
        <p:spPr>
          <a:xfrm>
            <a:off x="8195945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7"/>
            </p:custDataLst>
          </p:nvPr>
        </p:nvSpPr>
        <p:spPr>
          <a:xfrm>
            <a:off x="8156575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任务型学习与项目学习的优缺点比较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6"/>
          <p:cNvSpPr/>
          <p:nvPr>
            <p:custDataLst>
              <p:tags r:id="rId18"/>
            </p:custDataLst>
          </p:nvPr>
        </p:nvSpPr>
        <p:spPr>
          <a:xfrm>
            <a:off x="800989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9"/>
            </p:custDataLst>
          </p:nvPr>
        </p:nvSpPr>
        <p:spPr>
          <a:xfrm>
            <a:off x="1012317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20"/>
            </p:custDataLst>
          </p:nvPr>
        </p:nvSpPr>
        <p:spPr>
          <a:xfrm>
            <a:off x="1008380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任务型学习与项目学习的教学应用场景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6"/>
          <p:cNvSpPr/>
          <p:nvPr>
            <p:custDataLst>
              <p:tags r:id="rId21"/>
            </p:custDataLst>
          </p:nvPr>
        </p:nvSpPr>
        <p:spPr>
          <a:xfrm>
            <a:off x="9937115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PART-01</a:t>
            </a:r>
            <a:endParaRPr lang="zh-CN" altLang="en-US"/>
          </a:p>
        </p:txBody>
      </p:sp>
      <p:sp>
        <p:nvSpPr>
          <p:cNvPr id="104890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PART-02</a:t>
            </a:r>
            <a:endParaRPr lang="zh-CN" altLang="en-US"/>
          </a:p>
        </p:txBody>
      </p:sp>
      <p:sp>
        <p:nvSpPr>
          <p:cNvPr id="1048954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任务型学习与项目学习的定义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任务型学习</a:t>
            </a:r>
            <a:endParaRPr lang="zh-CN" altLang="en-US"/>
          </a:p>
        </p:txBody>
      </p:sp>
      <p:sp>
        <p:nvSpPr>
          <p:cNvPr id="104900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特点：强调实践操作，注重解决问题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定义：以完成任务为目标的学习方式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优点：提高学生的动手能力和创新能力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应用：广泛应用于各种学科和领域，如科学、技术、工程、数学等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项目学习</a:t>
            </a:r>
            <a:endParaRPr lang="zh-CN" altLang="en-US"/>
          </a:p>
        </p:txBody>
      </p:sp>
      <p:sp>
        <p:nvSpPr>
          <p:cNvPr id="104905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定义：以项目为载体，通过完成项目任务来学习知识和技能的一种教学方法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特点：强调实践性、合作性、创新性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优势：提高学生的动手能力、团队协作能力、创新能力和问题解决能力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应用：广泛应用于各个学科领域，如科学、技术、工程、数学等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PART-03</a:t>
            </a:r>
            <a:endParaRPr lang="zh-CN" altLang="en-US"/>
          </a:p>
        </p:txBody>
      </p:sp>
      <p:sp>
        <p:nvSpPr>
          <p:cNvPr id="1049120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任务型学习与项目学习的特点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任务型学习的特点</a:t>
            </a:r>
            <a:endParaRPr lang="zh-CN" altLang="en-US"/>
          </a:p>
        </p:txBody>
      </p:sp>
      <p:sp>
        <p:nvSpPr>
          <p:cNvPr id="1049166" name="矩形 26"/>
          <p:cNvSpPr/>
          <p:nvPr>
            <p:custDataLst>
              <p:tags r:id="rId2"/>
            </p:custDataLst>
          </p:nvPr>
        </p:nvSpPr>
        <p:spPr>
          <a:xfrm>
            <a:off x="608400" y="4838806"/>
            <a:ext cx="5387699" cy="1408999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68" name="矩形 32"/>
          <p:cNvSpPr/>
          <p:nvPr>
            <p:custDataLst>
              <p:tags r:id="rId3"/>
            </p:custDataLst>
          </p:nvPr>
        </p:nvSpPr>
        <p:spPr>
          <a:xfrm>
            <a:off x="793510" y="5286632"/>
            <a:ext cx="564872" cy="76970"/>
          </a:xfrm>
          <a:prstGeom prst="rect">
            <a:avLst/>
          </a:pr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70" name="矩形 34"/>
          <p:cNvSpPr/>
          <p:nvPr>
            <p:custDataLst>
              <p:tags r:id="rId4"/>
            </p:custDataLst>
          </p:nvPr>
        </p:nvSpPr>
        <p:spPr>
          <a:xfrm>
            <a:off x="734987" y="5242740"/>
            <a:ext cx="564872" cy="7697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72" name="文本框 36"/>
          <p:cNvSpPr txBox="1"/>
          <p:nvPr>
            <p:custDataLst>
              <p:tags r:id="rId5"/>
            </p:custDataLst>
          </p:nvPr>
        </p:nvSpPr>
        <p:spPr>
          <a:xfrm>
            <a:off x="735623" y="5409403"/>
            <a:ext cx="4984395" cy="783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多元化评价：对学生完成任务的过程和结果进行多元化的评价，以促进学生的全面发展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三角形 33"/>
          <p:cNvSpPr/>
          <p:nvPr>
            <p:custDataLst>
              <p:tags r:id="rId6"/>
            </p:custDataLst>
          </p:nvPr>
        </p:nvSpPr>
        <p:spPr>
          <a:xfrm>
            <a:off x="5762219" y="6086231"/>
            <a:ext cx="111320" cy="96054"/>
          </a:xfrm>
          <a:prstGeom prst="triangle">
            <a:avLst>
              <a:gd name="adj" fmla="val 50000"/>
            </a:avLst>
          </a:pr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76" name="三角形 7"/>
          <p:cNvSpPr/>
          <p:nvPr>
            <p:custDataLst>
              <p:tags r:id="rId7"/>
            </p:custDataLst>
          </p:nvPr>
        </p:nvSpPr>
        <p:spPr>
          <a:xfrm>
            <a:off x="5720872" y="6063331"/>
            <a:ext cx="111320" cy="96054"/>
          </a:xfrm>
          <a:prstGeom prst="triangle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78" name="文本框 60"/>
          <p:cNvSpPr txBox="1"/>
          <p:nvPr>
            <p:custDataLst>
              <p:tags r:id="rId8"/>
            </p:custDataLst>
          </p:nvPr>
        </p:nvSpPr>
        <p:spPr>
          <a:xfrm>
            <a:off x="628120" y="4803820"/>
            <a:ext cx="782424" cy="6482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05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1049180" name="矩形 39"/>
          <p:cNvSpPr/>
          <p:nvPr>
            <p:custDataLst>
              <p:tags r:id="rId9"/>
            </p:custDataLst>
          </p:nvPr>
        </p:nvSpPr>
        <p:spPr>
          <a:xfrm>
            <a:off x="608400" y="3183630"/>
            <a:ext cx="5387699" cy="1408999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82" name="矩形 42"/>
          <p:cNvSpPr/>
          <p:nvPr>
            <p:custDataLst>
              <p:tags r:id="rId10"/>
            </p:custDataLst>
          </p:nvPr>
        </p:nvSpPr>
        <p:spPr>
          <a:xfrm>
            <a:off x="793510" y="3631456"/>
            <a:ext cx="564872" cy="76970"/>
          </a:xfrm>
          <a:prstGeom prst="rect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84" name="矩形 43"/>
          <p:cNvSpPr/>
          <p:nvPr>
            <p:custDataLst>
              <p:tags r:id="rId11"/>
            </p:custDataLst>
          </p:nvPr>
        </p:nvSpPr>
        <p:spPr>
          <a:xfrm>
            <a:off x="734987" y="3588200"/>
            <a:ext cx="564872" cy="7697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86" name="文本框 13"/>
          <p:cNvSpPr txBox="1"/>
          <p:nvPr>
            <p:custDataLst>
              <p:tags r:id="rId12"/>
            </p:custDataLst>
          </p:nvPr>
        </p:nvSpPr>
        <p:spPr>
          <a:xfrm>
            <a:off x="735623" y="3754227"/>
            <a:ext cx="4984395" cy="783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自主学习：学生自主选择任务、制定计划、实施任务和评估任务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三角形 33"/>
          <p:cNvSpPr/>
          <p:nvPr>
            <p:custDataLst>
              <p:tags r:id="rId13"/>
            </p:custDataLst>
          </p:nvPr>
        </p:nvSpPr>
        <p:spPr>
          <a:xfrm>
            <a:off x="5762219" y="4431055"/>
            <a:ext cx="111320" cy="96054"/>
          </a:xfrm>
          <a:prstGeom prst="triangle">
            <a:avLst>
              <a:gd name="adj" fmla="val 50000"/>
            </a:avLst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90" name="三角形 7"/>
          <p:cNvSpPr/>
          <p:nvPr>
            <p:custDataLst>
              <p:tags r:id="rId14"/>
            </p:custDataLst>
          </p:nvPr>
        </p:nvSpPr>
        <p:spPr>
          <a:xfrm>
            <a:off x="5720872" y="4408155"/>
            <a:ext cx="111320" cy="96054"/>
          </a:xfrm>
          <a:prstGeom prst="triangle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92" name="文本框 61"/>
          <p:cNvSpPr txBox="1"/>
          <p:nvPr>
            <p:custDataLst>
              <p:tags r:id="rId15"/>
            </p:custDataLst>
          </p:nvPr>
        </p:nvSpPr>
        <p:spPr>
          <a:xfrm>
            <a:off x="628120" y="3148643"/>
            <a:ext cx="782424" cy="6482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03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1049194" name="矩形 19"/>
          <p:cNvSpPr/>
          <p:nvPr>
            <p:custDataLst>
              <p:tags r:id="rId16"/>
            </p:custDataLst>
          </p:nvPr>
        </p:nvSpPr>
        <p:spPr>
          <a:xfrm>
            <a:off x="6189690" y="4001040"/>
            <a:ext cx="5387699" cy="1408999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96" name="矩形 20"/>
          <p:cNvSpPr/>
          <p:nvPr>
            <p:custDataLst>
              <p:tags r:id="rId17"/>
            </p:custDataLst>
          </p:nvPr>
        </p:nvSpPr>
        <p:spPr>
          <a:xfrm>
            <a:off x="6374164" y="4448866"/>
            <a:ext cx="564872" cy="76970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98" name="矩形 21"/>
          <p:cNvSpPr/>
          <p:nvPr>
            <p:custDataLst>
              <p:tags r:id="rId18"/>
            </p:custDataLst>
          </p:nvPr>
        </p:nvSpPr>
        <p:spPr>
          <a:xfrm>
            <a:off x="6316277" y="4405610"/>
            <a:ext cx="564872" cy="7697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00" name="文本框 22"/>
          <p:cNvSpPr txBox="1"/>
          <p:nvPr>
            <p:custDataLst>
              <p:tags r:id="rId19"/>
            </p:custDataLst>
          </p:nvPr>
        </p:nvSpPr>
        <p:spPr>
          <a:xfrm>
            <a:off x="6316913" y="4571637"/>
            <a:ext cx="4984395" cy="783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合作学习：学生通过团队合作来完成任务，培养合作精神和沟通能力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三角形 33"/>
          <p:cNvSpPr/>
          <p:nvPr>
            <p:custDataLst>
              <p:tags r:id="rId20"/>
            </p:custDataLst>
          </p:nvPr>
        </p:nvSpPr>
        <p:spPr>
          <a:xfrm>
            <a:off x="11342873" y="5248465"/>
            <a:ext cx="111320" cy="96054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04" name="三角形 7"/>
          <p:cNvSpPr/>
          <p:nvPr>
            <p:custDataLst>
              <p:tags r:id="rId21"/>
            </p:custDataLst>
          </p:nvPr>
        </p:nvSpPr>
        <p:spPr>
          <a:xfrm>
            <a:off x="11300889" y="5225565"/>
            <a:ext cx="111320" cy="96054"/>
          </a:xfrm>
          <a:prstGeom prst="triangle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06" name="文本框 25"/>
          <p:cNvSpPr txBox="1"/>
          <p:nvPr>
            <p:custDataLst>
              <p:tags r:id="rId22"/>
            </p:custDataLst>
          </p:nvPr>
        </p:nvSpPr>
        <p:spPr>
          <a:xfrm>
            <a:off x="6209409" y="3966054"/>
            <a:ext cx="782424" cy="6482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04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1049208" name="矩形 28"/>
          <p:cNvSpPr/>
          <p:nvPr>
            <p:custDataLst>
              <p:tags r:id="rId23"/>
            </p:custDataLst>
          </p:nvPr>
        </p:nvSpPr>
        <p:spPr>
          <a:xfrm>
            <a:off x="608400" y="1527817"/>
            <a:ext cx="5387699" cy="14089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10" name="矩形 29"/>
          <p:cNvSpPr/>
          <p:nvPr>
            <p:custDataLst>
              <p:tags r:id="rId24"/>
            </p:custDataLst>
          </p:nvPr>
        </p:nvSpPr>
        <p:spPr>
          <a:xfrm>
            <a:off x="793510" y="1976280"/>
            <a:ext cx="564872" cy="76970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12" name="矩形 30"/>
          <p:cNvSpPr/>
          <p:nvPr>
            <p:custDataLst>
              <p:tags r:id="rId25"/>
            </p:custDataLst>
          </p:nvPr>
        </p:nvSpPr>
        <p:spPr>
          <a:xfrm>
            <a:off x="734987" y="1932388"/>
            <a:ext cx="564872" cy="7697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14" name="文本框 31"/>
          <p:cNvSpPr txBox="1"/>
          <p:nvPr>
            <p:custDataLst>
              <p:tags r:id="rId26"/>
            </p:custDataLst>
          </p:nvPr>
        </p:nvSpPr>
        <p:spPr>
          <a:xfrm>
            <a:off x="735623" y="2099050"/>
            <a:ext cx="4984395" cy="783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以任务为导向：学生通过完成任务来学习知识、技能和态度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三角形 33"/>
          <p:cNvSpPr/>
          <p:nvPr>
            <p:custDataLst>
              <p:tags r:id="rId27"/>
            </p:custDataLst>
          </p:nvPr>
        </p:nvSpPr>
        <p:spPr>
          <a:xfrm>
            <a:off x="5762219" y="2775879"/>
            <a:ext cx="111320" cy="96054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18" name="三角形 7"/>
          <p:cNvSpPr/>
          <p:nvPr>
            <p:custDataLst>
              <p:tags r:id="rId28"/>
            </p:custDataLst>
          </p:nvPr>
        </p:nvSpPr>
        <p:spPr>
          <a:xfrm>
            <a:off x="5720872" y="2752979"/>
            <a:ext cx="111320" cy="96054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20" name="文本框 38"/>
          <p:cNvSpPr txBox="1"/>
          <p:nvPr>
            <p:custDataLst>
              <p:tags r:id="rId29"/>
            </p:custDataLst>
          </p:nvPr>
        </p:nvSpPr>
        <p:spPr>
          <a:xfrm>
            <a:off x="628120" y="1492831"/>
            <a:ext cx="782424" cy="6482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01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1049222" name="矩形 41"/>
          <p:cNvSpPr/>
          <p:nvPr>
            <p:custDataLst>
              <p:tags r:id="rId30"/>
            </p:custDataLst>
          </p:nvPr>
        </p:nvSpPr>
        <p:spPr>
          <a:xfrm>
            <a:off x="6189690" y="2345228"/>
            <a:ext cx="5387699" cy="1408999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24" name="矩形 63"/>
          <p:cNvSpPr/>
          <p:nvPr>
            <p:custDataLst>
              <p:tags r:id="rId31"/>
            </p:custDataLst>
          </p:nvPr>
        </p:nvSpPr>
        <p:spPr>
          <a:xfrm>
            <a:off x="6374164" y="2793690"/>
            <a:ext cx="564872" cy="76970"/>
          </a:xfrm>
          <a:prstGeom prst="rect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26" name="矩形 64"/>
          <p:cNvSpPr/>
          <p:nvPr>
            <p:custDataLst>
              <p:tags r:id="rId32"/>
            </p:custDataLst>
          </p:nvPr>
        </p:nvSpPr>
        <p:spPr>
          <a:xfrm>
            <a:off x="6316277" y="2749798"/>
            <a:ext cx="564872" cy="7697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28" name="文本框 65"/>
          <p:cNvSpPr txBox="1"/>
          <p:nvPr>
            <p:custDataLst>
              <p:tags r:id="rId33"/>
            </p:custDataLst>
          </p:nvPr>
        </p:nvSpPr>
        <p:spPr>
          <a:xfrm>
            <a:off x="6316913" y="2916461"/>
            <a:ext cx="4984395" cy="783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强调实践操作：学生通过实际操作来掌握知识和技能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三角形 33"/>
          <p:cNvSpPr/>
          <p:nvPr>
            <p:custDataLst>
              <p:tags r:id="rId34"/>
            </p:custDataLst>
          </p:nvPr>
        </p:nvSpPr>
        <p:spPr>
          <a:xfrm>
            <a:off x="11342873" y="3593289"/>
            <a:ext cx="111320" cy="96054"/>
          </a:xfrm>
          <a:prstGeom prst="triangle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32" name="三角形 7"/>
          <p:cNvSpPr/>
          <p:nvPr>
            <p:custDataLst>
              <p:tags r:id="rId35"/>
            </p:custDataLst>
          </p:nvPr>
        </p:nvSpPr>
        <p:spPr>
          <a:xfrm>
            <a:off x="11300889" y="3570389"/>
            <a:ext cx="111320" cy="9605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234" name="文本框 68"/>
          <p:cNvSpPr txBox="1"/>
          <p:nvPr>
            <p:custDataLst>
              <p:tags r:id="rId36"/>
            </p:custDataLst>
          </p:nvPr>
        </p:nvSpPr>
        <p:spPr>
          <a:xfrm>
            <a:off x="6209409" y="2310241"/>
            <a:ext cx="782424" cy="6482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02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项目学习的特点</a:t>
            </a:r>
            <a:endParaRPr lang="zh-CN" altLang="en-US"/>
          </a:p>
        </p:txBody>
      </p:sp>
      <p:sp>
        <p:nvSpPr>
          <p:cNvPr id="10492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强调实践：通过实际项目来学习，提高学生的实践能力和创新能力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团队合作：学生需要与同伴合作，共同完成项目，培养团队合作精神和沟通能力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自主学习：学生需要自主制定计划、解决问题，提高自主学习能力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多元评价：项目学习采用多元化的评价方式，注重过程评价和结果评价相结合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PART-04</a:t>
            </a:r>
            <a:endParaRPr lang="zh-CN" altLang="en-US"/>
          </a:p>
        </p:txBody>
      </p:sp>
      <p:sp>
        <p:nvSpPr>
          <p:cNvPr id="1049340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任务型学习与项目学习的实施方式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任务型学习的实施方式</a:t>
            </a:r>
            <a:endParaRPr lang="zh-CN" altLang="en-US"/>
          </a:p>
        </p:txBody>
      </p:sp>
      <p:sp>
        <p:nvSpPr>
          <p:cNvPr id="1049386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确定任务目标：明确任务的具体要求和预期成果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分组合作：将学生分成小组，共同完成任务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制定计划：小组成员共同制定完成任务的计划和时间表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实施任务：按照计划，小组成员分工合作，完成任务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评估与反馈：教师对学生完成任务的过程和成果进行评估，并提供反馈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总结与反思：学生总结完成任务的经验和教训，进行反思和改进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https://d.book118.com/998134031026006027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SLIDE_CONTENT_AREA" val="{&quot;left&quot;:&quot;64.60551&quot;,&quot;top&quot;:&quot;122.9434&quot;,&quot;width&quot;:&quot;806.9443&quot;,&quot;height&quot;:&quot;334.4065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15.4&quot;,&quot;top&quot;:&quot;72.4&quot;,&quot;width&quot;:&quot;732.2&quot;,&quot;height&quot;:&quot;358&quot;}"/>
  <p:tag name="KSO_WM_SLIDE_ID" val="custom2023025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2"/>
  <p:tag name="KSO_WM_UNIT_INDEX" val="1_6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2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3"/>
  <p:tag name="KSO_WM_UNIT_TYPE" val="e"/>
  <p:tag name="KSO_WM_UNIT_VALUE" val="6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5_2"/>
  <p:tag name="KSO_WM_UNIT_INDEX" val="1_5_2"/>
  <p:tag name="KSO_WM_UNIT_LAYERLEVEL" val="1_1_1"/>
  <p:tag name="KSO_WM_UNIT_LINE_FORE_SCHEMECOLOR_INDEX" val="9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5_4*l_h_i*1_5_3"/>
  <p:tag name="KSO_WM_UNIT_INDEX" val="1_5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5_4*l_h_i*1_5_4"/>
  <p:tag name="KSO_WM_UNIT_INDEX" val="1_5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5_4*l_h_i*1_5_6"/>
  <p:tag name="KSO_WM_UNIT_INDEX" val="1_5_6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5_4*l_h_i*1_5_5"/>
  <p:tag name="KSO_WM_UNIT_INDEX" val="1_5_5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5_1"/>
  <p:tag name="KSO_WM_UNIT_INDEX" val="1_5_1"/>
  <p:tag name="KSO_WM_UNIT_LAYERLEVEL" val="1_1_1"/>
  <p:tag name="KSO_WM_UNIT_SUBTYPE" val="d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3_2"/>
  <p:tag name="KSO_WM_UNIT_INDEX" val="1_3_2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5_4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5_4*l_h_i*1_3_4"/>
  <p:tag name="KSO_WM_UNIT_INDEX" val="1_3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5_4*l_h_i*1_3_5"/>
  <p:tag name="KSO_WM_UNIT_INDEX" val="1_3_5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5_4*l_h_i*1_3_6"/>
  <p:tag name="KSO_WM_UNIT_INDEX" val="1_3_6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3_1"/>
  <p:tag name="KSO_WM_UNIT_INDEX" val="1_3_1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4_2"/>
  <p:tag name="KSO_WM_UNIT_INDEX" val="1_4_2"/>
  <p:tag name="KSO_WM_UNIT_LAYERLEVEL" val="1_1_1"/>
  <p:tag name="KSO_WM_UNIT_LINE_FORE_SCHEMECOLOR_INDEX" val="8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5_4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5_4*l_h_i*1_4_4"/>
  <p:tag name="KSO_WM_UNIT_INDEX" val="1_4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5_4*l_h_i*1_4_6"/>
  <p:tag name="KSO_WM_UNIT_INDEX" val="1_4_6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5_4*l_h_i*1_4_5"/>
  <p:tag name="KSO_WM_UNIT_INDEX" val="1_4_5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4_1"/>
  <p:tag name="KSO_WM_UNIT_INDEX" val="1_4_1"/>
  <p:tag name="KSO_WM_UNIT_LAYERLEVEL" val="1_1_1"/>
  <p:tag name="KSO_WM_UNIT_SUBTYPE" val="d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1_2"/>
  <p:tag name="KSO_WM_UNIT_INDEX" val="1_1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5_4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5_4*l_h_i*1_1_4"/>
  <p:tag name="KSO_WM_UNIT_INDEX" val="1_1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5_4*l_h_i*1_1_6"/>
  <p:tag name="KSO_WM_UNIT_INDEX" val="1_1_6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5_4*l_h_i*1_1_5"/>
  <p:tag name="KSO_WM_UNIT_INDEX" val="1_1_5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1_1"/>
  <p:tag name="KSO_WM_UNIT_INDEX" val="1_1_1"/>
  <p:tag name="KSO_WM_UNIT_LAYERLEVEL" val="1_1_1"/>
  <p:tag name="KSO_WM_UNIT_SUBTYPE" val="d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2_2"/>
  <p:tag name="KSO_WM_UNIT_INDEX" val="1_2_2"/>
  <p:tag name="KSO_WM_UNIT_LAYERLEVEL" val="1_1_1"/>
  <p:tag name="KSO_WM_UNIT_LINE_FORE_SCHEMECOLOR_INDEX" val="6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5_4*l_h_i*1_2_4"/>
  <p:tag name="KSO_WM_UNIT_INDEX" val="1_2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5_4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5_4*l_h_i*1_2_6"/>
  <p:tag name="KSO_WM_UNIT_INDEX" val="1_2_6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5_4*l_h_i*1_2_5"/>
  <p:tag name="KSO_WM_UNIT_INDEX" val="1_2_5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2_1"/>
  <p:tag name="KSO_WM_UNIT_INDEX" val="1_2_1"/>
  <p:tag name="KSO_WM_UNIT_LAYERLEVEL" val="1_1_1"/>
  <p:tag name="KSO_WM_UNIT_SUBTYPE" val="d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4"/>
  <p:tag name="KSO_WM_UNIT_TYPE" val="e"/>
  <p:tag name="KSO_WM_UNIT_VALUE" val="6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7">
      <a:dk1>
        <a:sysClr val="windowText" lastClr="000000"/>
      </a:dk1>
      <a:lt1>
        <a:sysClr val="window" lastClr="FFFFFF"/>
      </a:lt1>
      <a:dk2>
        <a:srgbClr val="283B19"/>
      </a:dk2>
      <a:lt2>
        <a:srgbClr val="E3EDE4"/>
      </a:lt2>
      <a:accent1>
        <a:srgbClr val="548235"/>
      </a:accent1>
      <a:accent2>
        <a:srgbClr val="507952"/>
      </a:accent2>
      <a:accent3>
        <a:srgbClr val="4C706E"/>
      </a:accent3>
      <a:accent4>
        <a:srgbClr val="48688B"/>
      </a:accent4>
      <a:accent5>
        <a:srgbClr val="445FA7"/>
      </a:accent5>
      <a:accent6>
        <a:srgbClr val="4056C4"/>
      </a:accent6>
      <a:hlink>
        <a:srgbClr val="0563C1"/>
      </a:hlink>
      <a:folHlink>
        <a:srgbClr val="954F72"/>
      </a:folHlink>
    </a:clrScheme>
    <a:fontScheme name="自定义 21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任务型学习与项目学习</vt:lpstr>
      <vt:lpstr>目录</vt:lpstr>
      <vt:lpstr>添加章节标题</vt:lpstr>
      <vt:lpstr>任务型学习与项目学习的定义</vt:lpstr>
      <vt:lpstr>任务型学习</vt:lpstr>
      <vt:lpstr>项目学习</vt:lpstr>
      <vt:lpstr>任务型学习与项目学习的特点</vt:lpstr>
      <vt:lpstr>任务型学习的特点</vt:lpstr>
      <vt:lpstr>项目学习的特点</vt:lpstr>
      <vt:lpstr>任务型学习与项目学习的实施方式</vt:lpstr>
      <vt:lpstr>任务型学习的实施方式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2024-09-04T21:29:36.825</cp:lastPrinted>
  <dcterms:created xsi:type="dcterms:W3CDTF">2024-09-04T13:29:36Z</dcterms:created>
  <dcterms:modified xsi:type="dcterms:W3CDTF">2024-09-04T13:29:39Z</dcterms:modified>
</cp:coreProperties>
</file>