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4.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4.xml" TargetMode="Internal"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4.xml" TargetMode="In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4.xml" TargetMode="In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4.xml" TargetMode="Internal"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3050A1-4131-4D6C-A273-3FEEB078E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67370-0ABA-41AF-A5BB-2E9C19480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FB0BC-0BEE-4A4F-8C37-50769E4E4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6F3566-4C9F-42DB-92FB-505E49F50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8DF1B5-831F-441F-9890-3C82C5B8BC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1B642E-0F86-4CED-AD14-79D27B09B9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52471B-AEB6-46F0-BE81-6D5A5A37DF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B6B272-37F3-4328-B765-09CA5CDC2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F9E10-3143-4399-9A95-B00E4B494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816EA0-F8D0-463F-8AB1-FA2381303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6A958-B8FD-48F9-98EA-1B1A04AF9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一级大标题">
    <p:bg>
      <p:bgPr>
        <a:solidFill>
          <a:srgbClr val="F7F7F7"/>
        </a:solidFill>
        <a:effectLst/>
      </p:bgPr>
    </p:bg>
    <p:spTree>
      <p:nvGrpSpPr>
        <p:cNvPr id="1" name=""/>
        <p:cNvGrpSpPr/>
        <p:nvPr/>
      </p:nvGrpSpPr>
      <p:grpSpPr>
        <a:xfrm>
          <a:off x="0" y="0"/>
          <a:ext cx="0" cy="0"/>
        </a:xfrm>
      </p:grpSpPr>
      <p:sp>
        <p:nvSpPr>
          <p:cNvPr id="3" name="矩形 2"/>
          <p:cNvSpPr/>
          <p:nvPr userDrawn="1"/>
        </p:nvSpPr>
        <p:spPr>
          <a:xfrm>
            <a:off x="814917" y="0"/>
            <a:ext cx="1056216" cy="1200150"/>
          </a:xfrm>
          <a:prstGeom prst="rect">
            <a:avLst/>
          </a:prstGeom>
          <a:solidFill>
            <a:srgbClr val="0078D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71220" eaLnBrk="1" fontAlgn="auto" hangingPunct="1">
              <a:spcBef>
                <a:spcPct val="0"/>
              </a:spcBef>
              <a:spcAft>
                <a:spcPct val="0"/>
              </a:spcAft>
              <a:defRPr/>
            </a:pPr>
            <a:endParaRPr lang="zh-CN" altLang="en-US" sz="930"/>
          </a:p>
        </p:txBody>
      </p:sp>
      <p:sp>
        <p:nvSpPr>
          <p:cNvPr id="2" name="标题 1"/>
          <p:cNvSpPr>
            <a:spLocks noGrp="1"/>
          </p:cNvSpPr>
          <p:nvPr>
            <p:ph type="title" hasCustomPrompt="1"/>
          </p:nvPr>
        </p:nvSpPr>
        <p:spPr>
          <a:xfrm>
            <a:off x="1871134" y="2160802"/>
            <a:ext cx="9213508" cy="1268198"/>
          </a:xfrm>
          <a:prstGeom prst="rect">
            <a:avLst/>
          </a:prstGeom>
        </p:spPr>
        <p:txBody>
          <a:bodyPr anchor="ctr"/>
          <a:lstStyle>
            <a:lvl1pPr algn="l">
              <a:defRPr sz="4800" b="1">
                <a:solidFill>
                  <a:schemeClr val="tx1"/>
                </a:solidFill>
                <a:latin typeface="微软雅黑" panose="020b0503020204020204" pitchFamily="34" charset="-122"/>
                <a:ea typeface="微软雅黑" panose="020b0503020204020204" pitchFamily="34" charset="-122"/>
              </a:defRPr>
            </a:lvl1pPr>
          </a:lstStyle>
          <a:p>
            <a:r>
              <a:rPr lang="zh-CN" altLang="en-US"/>
              <a:t>单击此处编辑母版标题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1_一级大标题">
    <p:bg>
      <p:bgPr>
        <a:solidFill>
          <a:srgbClr val="F7F7F7"/>
        </a:solidFill>
        <a:effectLst/>
      </p:bgPr>
    </p:bg>
    <p:spTree>
      <p:nvGrpSpPr>
        <p:cNvPr id="1" name=""/>
        <p:cNvGrpSpPr/>
        <p:nvPr/>
      </p:nvGrpSpPr>
      <p:grpSpPr>
        <a:xfrm>
          <a:off x="0" y="0"/>
          <a:ext cx="0" cy="0"/>
        </a:xfrm>
      </p:grpSpPr>
      <p:sp>
        <p:nvSpPr>
          <p:cNvPr id="3" name="矩形 2"/>
          <p:cNvSpPr/>
          <p:nvPr userDrawn="1"/>
        </p:nvSpPr>
        <p:spPr>
          <a:xfrm>
            <a:off x="814917" y="0"/>
            <a:ext cx="1056216" cy="1200150"/>
          </a:xfrm>
          <a:prstGeom prst="rect">
            <a:avLst/>
          </a:prstGeom>
          <a:solidFill>
            <a:srgbClr val="0078D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71220" eaLnBrk="1" fontAlgn="auto" hangingPunct="1">
              <a:spcBef>
                <a:spcPct val="0"/>
              </a:spcBef>
              <a:spcAft>
                <a:spcPct val="0"/>
              </a:spcAft>
              <a:defRPr/>
            </a:pPr>
            <a:endParaRPr lang="zh-CN" altLang="en-US" sz="930"/>
          </a:p>
        </p:txBody>
      </p:sp>
      <p:sp>
        <p:nvSpPr>
          <p:cNvPr id="2" name="标题 1"/>
          <p:cNvSpPr>
            <a:spLocks noGrp="1"/>
          </p:cNvSpPr>
          <p:nvPr>
            <p:ph type="title" hasCustomPrompt="1"/>
          </p:nvPr>
        </p:nvSpPr>
        <p:spPr>
          <a:xfrm>
            <a:off x="4318930" y="2777732"/>
            <a:ext cx="3772125" cy="1008112"/>
          </a:xfrm>
          <a:prstGeom prst="rect">
            <a:avLst/>
          </a:prstGeom>
        </p:spPr>
        <p:txBody>
          <a:bodyPr anchor="ctr"/>
          <a:lstStyle>
            <a:lvl1pPr algn="l">
              <a:defRPr sz="4800" b="1">
                <a:solidFill>
                  <a:schemeClr val="tx1"/>
                </a:solidFill>
                <a:latin typeface="微软雅黑" panose="020b0503020204020204" pitchFamily="34" charset="-122"/>
                <a:ea typeface="微软雅黑" panose="020b0503020204020204" pitchFamily="34" charset="-122"/>
              </a:defRPr>
            </a:lvl1pPr>
          </a:lstStyle>
          <a:p>
            <a:r>
              <a:rPr lang="zh-CN" altLang="en-US"/>
              <a:t>单击此处</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无强调板块片">
    <p:spTree>
      <p:nvGrpSpPr>
        <p:cNvPr id="1" name=""/>
        <p:cNvGrpSpPr/>
        <p:nvPr/>
      </p:nvGrpSpPr>
      <p:grpSpPr>
        <a:xfrm>
          <a:off x="0" y="0"/>
          <a:ext cx="0" cy="0"/>
        </a:xfrm>
      </p:grpSpPr>
      <p:grpSp>
        <p:nvGrpSpPr>
          <p:cNvPr id="2" name="组合 3"/>
          <p:cNvGrpSpPr/>
          <p:nvPr userDrawn="1"/>
        </p:nvGrpSpPr>
        <p:grpSpPr>
          <a:xfrm>
            <a:off x="0" y="254000"/>
            <a:ext cx="12192000" cy="392113"/>
            <a:chOff x="0" y="190143"/>
            <a:chExt cx="6858000" cy="293251"/>
          </a:xfrm>
        </p:grpSpPr>
        <p:sp>
          <p:nvSpPr>
            <p:cNvPr id="3" name="矩形 2"/>
            <p:cNvSpPr/>
            <p:nvPr/>
          </p:nvSpPr>
          <p:spPr bwMode="auto">
            <a:xfrm>
              <a:off x="675085" y="190143"/>
              <a:ext cx="6182915" cy="293251"/>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4" name="矩形 3"/>
            <p:cNvSpPr/>
            <p:nvPr userDrawn="1"/>
          </p:nvSpPr>
          <p:spPr bwMode="auto">
            <a:xfrm>
              <a:off x="0" y="190143"/>
              <a:ext cx="134541" cy="293251"/>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pic>
        <p:nvPicPr>
          <p:cNvPr id="5" name="图片 5"/>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400052" y="161925"/>
            <a:ext cx="639233"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Subtitle 2"/>
          <p:cNvSpPr>
            <a:spLocks noGrp="1"/>
          </p:cNvSpPr>
          <p:nvPr>
            <p:ph type="subTitle" idx="1"/>
          </p:nvPr>
        </p:nvSpPr>
        <p:spPr>
          <a:xfrm>
            <a:off x="239185" y="897467"/>
            <a:ext cx="11644343" cy="5520266"/>
          </a:xfrm>
          <a:prstGeom prst="rect">
            <a:avLst/>
          </a:prstGeom>
        </p:spPr>
        <p:txBody>
          <a:bodyPr/>
          <a:lstStyle>
            <a:lvl1pPr marL="0" indent="0" algn="l">
              <a:lnSpc>
                <a:spcPct val="150000"/>
              </a:lnSpc>
              <a:buNone/>
              <a:defRPr sz="24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文体知识">
    <p:spTree>
      <p:nvGrpSpPr>
        <p:cNvPr id="1" name=""/>
        <p:cNvGrpSpPr/>
        <p:nvPr/>
      </p:nvGrpSpPr>
      <p:grpSpPr>
        <a:xfrm>
          <a:off x="0" y="0"/>
          <a:ext cx="0" cy="0"/>
        </a:xfrm>
      </p:grpSpPr>
      <p:grpSp>
        <p:nvGrpSpPr>
          <p:cNvPr id="2" name="组合 2"/>
          <p:cNvGrpSpPr/>
          <p:nvPr userDrawn="1"/>
        </p:nvGrpSpPr>
        <p:grpSpPr>
          <a:xfrm>
            <a:off x="0" y="254000"/>
            <a:ext cx="12192000" cy="388938"/>
            <a:chOff x="0" y="288890"/>
            <a:chExt cx="9144000" cy="390735"/>
          </a:xfrm>
        </p:grpSpPr>
        <p:sp>
          <p:nvSpPr>
            <p:cNvPr id="3" name="矩形 2"/>
            <p:cNvSpPr/>
            <p:nvPr/>
          </p:nvSpPr>
          <p:spPr>
            <a:xfrm>
              <a:off x="900113" y="288890"/>
              <a:ext cx="8243887"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4" name="同侧圆角矩形 8">
              <a:hlinkClick r:id="rId1" action="ppaction://hlinksldjump"/>
            </p:cNvPr>
            <p:cNvSpPr/>
            <p:nvPr userDrawn="1"/>
          </p:nvSpPr>
          <p:spPr>
            <a:xfrm>
              <a:off x="7605713" y="362252"/>
              <a:ext cx="1262062" cy="306208"/>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考点特训</a:t>
              </a:r>
              <a:endParaRPr lang="zh-CN" altLang="en-US" sz="1600" b="1">
                <a:latin typeface="微软雅黑" panose="020b0503020204020204" pitchFamily="34" charset="-122"/>
                <a:ea typeface="微软雅黑" panose="020b0503020204020204" pitchFamily="34" charset="-122"/>
              </a:endParaRPr>
            </a:p>
          </p:txBody>
        </p:sp>
        <p:sp>
          <p:nvSpPr>
            <p:cNvPr id="5" name="矩形 4"/>
            <p:cNvSpPr/>
            <p:nvPr userDrawn="1"/>
          </p:nvSpPr>
          <p:spPr>
            <a:xfrm>
              <a:off x="0" y="288890"/>
              <a:ext cx="179388"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pic>
        <p:nvPicPr>
          <p:cNvPr id="6" name="图片 10"/>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70418" y="134939"/>
            <a:ext cx="662516" cy="51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同侧圆角矩形 8">
            <a:hlinkClick r:id="rId1" action="ppaction://hlinksldjump"/>
          </p:cNvPr>
          <p:cNvSpPr/>
          <p:nvPr userDrawn="1"/>
        </p:nvSpPr>
        <p:spPr bwMode="auto">
          <a:xfrm>
            <a:off x="8265584" y="319088"/>
            <a:ext cx="1682749"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典例精析</a:t>
            </a:r>
            <a:endParaRPr lang="zh-CN" altLang="en-US" sz="1600" b="1">
              <a:latin typeface="微软雅黑" panose="020b0503020204020204" pitchFamily="34" charset="-122"/>
              <a:ea typeface="微软雅黑" panose="020b0503020204020204" pitchFamily="34" charset="-122"/>
            </a:endParaRPr>
          </a:p>
        </p:txBody>
      </p:sp>
      <p:sp>
        <p:nvSpPr>
          <p:cNvPr id="8" name="同侧圆角矩形 2"/>
          <p:cNvSpPr/>
          <p:nvPr userDrawn="1"/>
        </p:nvSpPr>
        <p:spPr bwMode="auto">
          <a:xfrm>
            <a:off x="4536018" y="328613"/>
            <a:ext cx="1682749" cy="317500"/>
          </a:xfrm>
          <a:prstGeom prst="round2Same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文体知识</a:t>
            </a:r>
            <a:endParaRPr lang="zh-CN" altLang="en-US" sz="1600" b="1">
              <a:latin typeface="微软雅黑" panose="020b0503020204020204" pitchFamily="34" charset="-122"/>
              <a:ea typeface="微软雅黑" panose="020b0503020204020204" pitchFamily="34" charset="-122"/>
            </a:endParaRPr>
          </a:p>
        </p:txBody>
      </p:sp>
      <p:sp>
        <p:nvSpPr>
          <p:cNvPr id="9" name="同侧圆角矩形 8">
            <a:hlinkClick r:id="rId1" action="ppaction://hlinksldjump"/>
          </p:cNvPr>
          <p:cNvSpPr/>
          <p:nvPr userDrawn="1"/>
        </p:nvSpPr>
        <p:spPr bwMode="auto">
          <a:xfrm>
            <a:off x="6430434" y="327025"/>
            <a:ext cx="1682751"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考点讲解</a:t>
            </a:r>
            <a:endParaRPr lang="zh-CN" altLang="en-US" sz="1600" b="1">
              <a:latin typeface="微软雅黑" panose="020b0503020204020204" pitchFamily="34" charset="-122"/>
              <a:ea typeface="微软雅黑" panose="020b0503020204020204" pitchFamily="34" charset="-122"/>
            </a:endParaRPr>
          </a:p>
        </p:txBody>
      </p:sp>
      <p:sp>
        <p:nvSpPr>
          <p:cNvPr id="13" name="Subtitle 2"/>
          <p:cNvSpPr>
            <a:spLocks noGrp="1"/>
          </p:cNvSpPr>
          <p:nvPr>
            <p:ph type="subTitle" idx="1"/>
          </p:nvPr>
        </p:nvSpPr>
        <p:spPr>
          <a:xfrm>
            <a:off x="370418" y="897467"/>
            <a:ext cx="11499445" cy="5520266"/>
          </a:xfrm>
          <a:prstGeom prst="rect">
            <a:avLst/>
          </a:prstGeom>
        </p:spPr>
        <p:txBody>
          <a:bodyPr/>
          <a:lstStyle>
            <a:lvl1pPr marL="0" indent="0" algn="l">
              <a:lnSpc>
                <a:spcPct val="150000"/>
              </a:lnSpc>
              <a:buNone/>
              <a:defRPr sz="24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考点讲解">
    <p:spTree>
      <p:nvGrpSpPr>
        <p:cNvPr id="1" name=""/>
        <p:cNvGrpSpPr/>
        <p:nvPr/>
      </p:nvGrpSpPr>
      <p:grpSpPr>
        <a:xfrm>
          <a:off x="0" y="0"/>
          <a:ext cx="0" cy="0"/>
        </a:xfrm>
      </p:grpSpPr>
      <p:grpSp>
        <p:nvGrpSpPr>
          <p:cNvPr id="2" name="组合 2"/>
          <p:cNvGrpSpPr/>
          <p:nvPr userDrawn="1"/>
        </p:nvGrpSpPr>
        <p:grpSpPr>
          <a:xfrm>
            <a:off x="0" y="254000"/>
            <a:ext cx="12192000" cy="388938"/>
            <a:chOff x="0" y="288890"/>
            <a:chExt cx="9144000" cy="390735"/>
          </a:xfrm>
        </p:grpSpPr>
        <p:sp>
          <p:nvSpPr>
            <p:cNvPr id="3" name="矩形 2"/>
            <p:cNvSpPr/>
            <p:nvPr/>
          </p:nvSpPr>
          <p:spPr>
            <a:xfrm>
              <a:off x="900113" y="288890"/>
              <a:ext cx="8243887"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4" name="同侧圆角矩形 8">
              <a:hlinkClick r:id="rId1" action="ppaction://hlinksldjump"/>
            </p:cNvPr>
            <p:cNvSpPr/>
            <p:nvPr userDrawn="1"/>
          </p:nvSpPr>
          <p:spPr>
            <a:xfrm>
              <a:off x="7605713" y="362252"/>
              <a:ext cx="1262062" cy="306208"/>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考点特训</a:t>
              </a:r>
              <a:endParaRPr lang="zh-CN" altLang="en-US" sz="1600" b="1">
                <a:latin typeface="微软雅黑" panose="020b0503020204020204" pitchFamily="34" charset="-122"/>
                <a:ea typeface="微软雅黑" panose="020b0503020204020204" pitchFamily="34" charset="-122"/>
              </a:endParaRPr>
            </a:p>
          </p:txBody>
        </p:sp>
        <p:sp>
          <p:nvSpPr>
            <p:cNvPr id="5" name="矩形 4"/>
            <p:cNvSpPr/>
            <p:nvPr userDrawn="1"/>
          </p:nvSpPr>
          <p:spPr>
            <a:xfrm>
              <a:off x="0" y="288890"/>
              <a:ext cx="179388"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sp>
        <p:nvSpPr>
          <p:cNvPr id="6" name="同侧圆角矩形 8">
            <a:hlinkClick r:id="rId1" action="ppaction://hlinksldjump"/>
          </p:cNvPr>
          <p:cNvSpPr/>
          <p:nvPr userDrawn="1"/>
        </p:nvSpPr>
        <p:spPr bwMode="auto">
          <a:xfrm>
            <a:off x="8265584" y="327025"/>
            <a:ext cx="1682749"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典例精析</a:t>
            </a:r>
            <a:endParaRPr lang="zh-CN" altLang="en-US" sz="1600" b="1">
              <a:latin typeface="微软雅黑" panose="020b0503020204020204" pitchFamily="34" charset="-122"/>
              <a:ea typeface="微软雅黑" panose="020b0503020204020204" pitchFamily="34" charset="-122"/>
            </a:endParaRPr>
          </a:p>
        </p:txBody>
      </p:sp>
      <p:sp>
        <p:nvSpPr>
          <p:cNvPr id="7" name="同侧圆角矩形 2"/>
          <p:cNvSpPr/>
          <p:nvPr userDrawn="1"/>
        </p:nvSpPr>
        <p:spPr bwMode="auto">
          <a:xfrm>
            <a:off x="6415618" y="322263"/>
            <a:ext cx="1682749" cy="317500"/>
          </a:xfrm>
          <a:prstGeom prst="round2Same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考点讲解</a:t>
            </a:r>
            <a:endParaRPr lang="zh-CN" altLang="en-US" sz="1600" b="1">
              <a:latin typeface="微软雅黑" panose="020b0503020204020204" pitchFamily="34" charset="-122"/>
              <a:ea typeface="微软雅黑" panose="020b0503020204020204" pitchFamily="34" charset="-122"/>
            </a:endParaRPr>
          </a:p>
        </p:txBody>
      </p:sp>
      <p:sp>
        <p:nvSpPr>
          <p:cNvPr id="8" name="同侧圆角矩形 8">
            <a:hlinkClick r:id="rId1" action="ppaction://hlinksldjump"/>
          </p:cNvPr>
          <p:cNvSpPr/>
          <p:nvPr userDrawn="1"/>
        </p:nvSpPr>
        <p:spPr bwMode="auto">
          <a:xfrm>
            <a:off x="4565651" y="330200"/>
            <a:ext cx="1682749"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文体知识</a:t>
            </a:r>
            <a:endParaRPr lang="zh-CN" altLang="en-US" sz="1600" b="1">
              <a:latin typeface="微软雅黑" panose="020b0503020204020204" pitchFamily="34" charset="-122"/>
              <a:ea typeface="微软雅黑" panose="020b0503020204020204" pitchFamily="34" charset="-122"/>
            </a:endParaRPr>
          </a:p>
        </p:txBody>
      </p:sp>
      <p:pic>
        <p:nvPicPr>
          <p:cNvPr id="9" name="图片 9"/>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00052" y="161925"/>
            <a:ext cx="639233"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Subtitle 2"/>
          <p:cNvSpPr>
            <a:spLocks noGrp="1"/>
          </p:cNvSpPr>
          <p:nvPr>
            <p:ph type="subTitle" idx="1"/>
          </p:nvPr>
        </p:nvSpPr>
        <p:spPr>
          <a:xfrm>
            <a:off x="370418" y="897467"/>
            <a:ext cx="11499445" cy="5520266"/>
          </a:xfrm>
          <a:prstGeom prst="rect">
            <a:avLst/>
          </a:prstGeom>
        </p:spPr>
        <p:txBody>
          <a:bodyPr/>
          <a:lstStyle>
            <a:lvl1pPr marL="0" indent="0" algn="l">
              <a:lnSpc>
                <a:spcPct val="150000"/>
              </a:lnSpc>
              <a:buNone/>
              <a:defRPr sz="24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spd="slow"/>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典例精析">
    <p:spTree>
      <p:nvGrpSpPr>
        <p:cNvPr id="1" name=""/>
        <p:cNvGrpSpPr/>
        <p:nvPr/>
      </p:nvGrpSpPr>
      <p:grpSpPr>
        <a:xfrm>
          <a:off x="0" y="0"/>
          <a:ext cx="0" cy="0"/>
        </a:xfrm>
      </p:grpSpPr>
      <p:sp>
        <p:nvSpPr>
          <p:cNvPr id="2" name="同侧圆角矩形 8">
            <a:hlinkClick r:id="rId1" action="ppaction://hlinksldjump"/>
          </p:cNvPr>
          <p:cNvSpPr/>
          <p:nvPr userDrawn="1"/>
        </p:nvSpPr>
        <p:spPr bwMode="auto">
          <a:xfrm>
            <a:off x="7234767" y="319088"/>
            <a:ext cx="2012951"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典题精析</a:t>
            </a:r>
            <a:endParaRPr lang="zh-CN" altLang="en-US" sz="1600" b="1">
              <a:latin typeface="微软雅黑" panose="020b0503020204020204" pitchFamily="34" charset="-122"/>
              <a:ea typeface="微软雅黑" panose="020b0503020204020204" pitchFamily="34" charset="-122"/>
            </a:endParaRPr>
          </a:p>
        </p:txBody>
      </p:sp>
      <p:grpSp>
        <p:nvGrpSpPr>
          <p:cNvPr id="3" name="组合 3"/>
          <p:cNvGrpSpPr/>
          <p:nvPr userDrawn="1"/>
        </p:nvGrpSpPr>
        <p:grpSpPr>
          <a:xfrm>
            <a:off x="0" y="254000"/>
            <a:ext cx="12192000" cy="388938"/>
            <a:chOff x="-49878" y="254000"/>
            <a:chExt cx="9144000" cy="388939"/>
          </a:xfrm>
        </p:grpSpPr>
        <p:grpSp>
          <p:nvGrpSpPr>
            <p:cNvPr id="4" name="组合 4"/>
            <p:cNvGrpSpPr/>
            <p:nvPr userDrawn="1"/>
          </p:nvGrpSpPr>
          <p:grpSpPr>
            <a:xfrm>
              <a:off x="-49878" y="254000"/>
              <a:ext cx="9144000" cy="388939"/>
              <a:chOff x="0" y="254153"/>
              <a:chExt cx="9144000" cy="390735"/>
            </a:xfrm>
          </p:grpSpPr>
          <p:grpSp>
            <p:nvGrpSpPr>
              <p:cNvPr id="6" name="组合 6"/>
              <p:cNvGrpSpPr/>
              <p:nvPr userDrawn="1"/>
            </p:nvGrpSpPr>
            <p:grpSpPr>
              <a:xfrm>
                <a:off x="0" y="254153"/>
                <a:ext cx="9144000" cy="390735"/>
                <a:chOff x="0" y="288890"/>
                <a:chExt cx="9144000" cy="390735"/>
              </a:xfrm>
            </p:grpSpPr>
            <p:sp>
              <p:nvSpPr>
                <p:cNvPr id="8" name="矩形 7"/>
                <p:cNvSpPr/>
                <p:nvPr/>
              </p:nvSpPr>
              <p:spPr>
                <a:xfrm>
                  <a:off x="900113" y="288890"/>
                  <a:ext cx="8243887"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9" name="同侧圆角矩形 8">
                  <a:hlinkClick r:id="rId1" action="ppaction://hlinksldjump"/>
                </p:cNvPr>
                <p:cNvSpPr/>
                <p:nvPr userDrawn="1"/>
              </p:nvSpPr>
              <p:spPr>
                <a:xfrm>
                  <a:off x="7572375" y="362252"/>
                  <a:ext cx="1244600" cy="306208"/>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考点特训</a:t>
                  </a:r>
                  <a:endParaRPr lang="zh-CN" altLang="en-US" sz="1600" b="1">
                    <a:latin typeface="微软雅黑" panose="020b0503020204020204" pitchFamily="34" charset="-122"/>
                    <a:ea typeface="微软雅黑" panose="020b0503020204020204" pitchFamily="34" charset="-122"/>
                  </a:endParaRPr>
                </a:p>
              </p:txBody>
            </p:sp>
            <p:sp>
              <p:nvSpPr>
                <p:cNvPr id="10" name="矩形 9"/>
                <p:cNvSpPr/>
                <p:nvPr userDrawn="1"/>
              </p:nvSpPr>
              <p:spPr>
                <a:xfrm>
                  <a:off x="0" y="288890"/>
                  <a:ext cx="179388" cy="39073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sp>
            <p:nvSpPr>
              <p:cNvPr id="7" name="同侧圆角矩形 2"/>
              <p:cNvSpPr/>
              <p:nvPr userDrawn="1"/>
            </p:nvSpPr>
            <p:spPr>
              <a:xfrm>
                <a:off x="4781550" y="321136"/>
                <a:ext cx="1244600" cy="318967"/>
              </a:xfrm>
              <a:prstGeom prst="round2SameRect">
                <a:avLst/>
              </a:prstGeom>
              <a:gradFill>
                <a:gsLst>
                  <a:gs pos="0">
                    <a:srgbClr val="00B0F0">
                      <a:shade val="30000"/>
                      <a:satMod val="115000"/>
                    </a:srgbClr>
                  </a:gs>
                  <a:gs pos="50000">
                    <a:srgbClr val="017DC7"/>
                  </a:gs>
                  <a:gs pos="100000">
                    <a:srgbClr val="00B0F0">
                      <a:shade val="100000"/>
                      <a:satMod val="115000"/>
                    </a:srgbClr>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考点讲解</a:t>
                </a:r>
                <a:endParaRPr lang="zh-CN" altLang="en-US" sz="1600" b="1">
                  <a:latin typeface="微软雅黑" panose="020b0503020204020204" pitchFamily="34" charset="-122"/>
                  <a:ea typeface="微软雅黑" panose="020b0503020204020204" pitchFamily="34" charset="-122"/>
                </a:endParaRPr>
              </a:p>
            </p:txBody>
          </p:sp>
        </p:grpSp>
        <p:sp>
          <p:nvSpPr>
            <p:cNvPr id="5" name="同侧圆角矩形 2"/>
            <p:cNvSpPr/>
            <p:nvPr userDrawn="1"/>
          </p:nvSpPr>
          <p:spPr bwMode="auto">
            <a:xfrm>
              <a:off x="6131847" y="323850"/>
              <a:ext cx="1244600" cy="317501"/>
            </a:xfrm>
            <a:prstGeom prst="round2Same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典例精析</a:t>
              </a:r>
              <a:endParaRPr lang="zh-CN" altLang="en-US" sz="1600" b="1">
                <a:latin typeface="微软雅黑" panose="020b0503020204020204" pitchFamily="34" charset="-122"/>
                <a:ea typeface="微软雅黑" panose="020b0503020204020204" pitchFamily="34" charset="-122"/>
              </a:endParaRPr>
            </a:p>
          </p:txBody>
        </p:sp>
      </p:grpSp>
      <p:sp>
        <p:nvSpPr>
          <p:cNvPr id="11" name="同侧圆角矩形 2"/>
          <p:cNvSpPr/>
          <p:nvPr userDrawn="1"/>
        </p:nvSpPr>
        <p:spPr bwMode="auto">
          <a:xfrm>
            <a:off x="4459817" y="320675"/>
            <a:ext cx="1659467" cy="317500"/>
          </a:xfrm>
          <a:prstGeom prst="round2SameRect">
            <a:avLst/>
          </a:prstGeom>
          <a:gradFill>
            <a:gsLst>
              <a:gs pos="0">
                <a:srgbClr val="00B0F0">
                  <a:shade val="30000"/>
                  <a:satMod val="115000"/>
                </a:srgbClr>
              </a:gs>
              <a:gs pos="50000">
                <a:srgbClr val="017DC7"/>
              </a:gs>
              <a:gs pos="100000">
                <a:srgbClr val="00B0F0">
                  <a:shade val="100000"/>
                  <a:satMod val="115000"/>
                </a:srgbClr>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文体知识</a:t>
            </a:r>
            <a:endParaRPr lang="zh-CN" altLang="en-US" sz="1600" b="1">
              <a:latin typeface="微软雅黑" panose="020b0503020204020204" pitchFamily="34" charset="-122"/>
              <a:ea typeface="微软雅黑" panose="020b0503020204020204" pitchFamily="34" charset="-122"/>
            </a:endParaRPr>
          </a:p>
        </p:txBody>
      </p:sp>
      <p:pic>
        <p:nvPicPr>
          <p:cNvPr id="12" name="图片 1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00052" y="161925"/>
            <a:ext cx="639233"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Subtitle 2"/>
          <p:cNvSpPr>
            <a:spLocks noGrp="1"/>
          </p:cNvSpPr>
          <p:nvPr>
            <p:ph type="subTitle" idx="1"/>
          </p:nvPr>
        </p:nvSpPr>
        <p:spPr>
          <a:xfrm>
            <a:off x="370418" y="897467"/>
            <a:ext cx="11499445" cy="5520266"/>
          </a:xfrm>
          <a:prstGeom prst="rect">
            <a:avLst/>
          </a:prstGeom>
        </p:spPr>
        <p:txBody>
          <a:bodyPr/>
          <a:lstStyle>
            <a:lvl1pPr marL="0" indent="0" algn="l">
              <a:lnSpc>
                <a:spcPct val="150000"/>
              </a:lnSpc>
              <a:buNone/>
              <a:defRPr sz="22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考点特训">
    <p:spTree>
      <p:nvGrpSpPr>
        <p:cNvPr id="1" name=""/>
        <p:cNvGrpSpPr/>
        <p:nvPr/>
      </p:nvGrpSpPr>
      <p:grpSpPr>
        <a:xfrm>
          <a:off x="0" y="0"/>
          <a:ext cx="0" cy="0"/>
        </a:xfrm>
      </p:grpSpPr>
      <p:grpSp>
        <p:nvGrpSpPr>
          <p:cNvPr id="2" name="组合 2"/>
          <p:cNvGrpSpPr/>
          <p:nvPr userDrawn="1"/>
        </p:nvGrpSpPr>
        <p:grpSpPr>
          <a:xfrm>
            <a:off x="-10583" y="254001"/>
            <a:ext cx="12192001" cy="390525"/>
            <a:chOff x="-8313" y="254000"/>
            <a:chExt cx="9144000" cy="390525"/>
          </a:xfrm>
        </p:grpSpPr>
        <p:sp>
          <p:nvSpPr>
            <p:cNvPr id="3" name="同侧圆角矩形 8">
              <a:hlinkClick r:id="rId1" action="ppaction://hlinksldjump"/>
            </p:cNvPr>
            <p:cNvSpPr/>
            <p:nvPr userDrawn="1"/>
          </p:nvSpPr>
          <p:spPr bwMode="auto">
            <a:xfrm>
              <a:off x="5425699" y="319088"/>
              <a:ext cx="1509713" cy="304800"/>
            </a:xfrm>
            <a:prstGeom prst="round2SameRect">
              <a:avLst/>
            </a:prstGeom>
            <a:gradFill flip="none" rotWithShape="1">
              <a:gsLst>
                <a:gs pos="0">
                  <a:srgbClr val="00B0F0">
                    <a:shade val="30000"/>
                    <a:satMod val="115000"/>
                  </a:srgbClr>
                </a:gs>
                <a:gs pos="50000">
                  <a:srgbClr val="017DC7"/>
                </a:gs>
                <a:gs pos="100000">
                  <a:srgbClr val="00B0F0">
                    <a:shade val="100000"/>
                    <a:satMod val="11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典题精析</a:t>
              </a:r>
              <a:endParaRPr lang="zh-CN" altLang="en-US" sz="1600" b="1">
                <a:latin typeface="微软雅黑" panose="020b0503020204020204" pitchFamily="34" charset="-122"/>
                <a:ea typeface="微软雅黑" panose="020b0503020204020204" pitchFamily="34" charset="-122"/>
              </a:endParaRPr>
            </a:p>
          </p:txBody>
        </p:sp>
        <p:grpSp>
          <p:nvGrpSpPr>
            <p:cNvPr id="4" name="组合 4"/>
            <p:cNvGrpSpPr/>
            <p:nvPr userDrawn="1"/>
          </p:nvGrpSpPr>
          <p:grpSpPr>
            <a:xfrm>
              <a:off x="-8313" y="254000"/>
              <a:ext cx="9144000" cy="390525"/>
              <a:chOff x="-8313" y="254000"/>
              <a:chExt cx="9144000" cy="390525"/>
            </a:xfrm>
          </p:grpSpPr>
          <p:grpSp>
            <p:nvGrpSpPr>
              <p:cNvPr id="5" name="组合 5"/>
              <p:cNvGrpSpPr/>
              <p:nvPr userDrawn="1"/>
            </p:nvGrpSpPr>
            <p:grpSpPr>
              <a:xfrm>
                <a:off x="-8313" y="254000"/>
                <a:ext cx="9144000" cy="388938"/>
                <a:chOff x="0" y="254153"/>
                <a:chExt cx="9144000" cy="390734"/>
              </a:xfrm>
            </p:grpSpPr>
            <p:grpSp>
              <p:nvGrpSpPr>
                <p:cNvPr id="7" name="组合 7"/>
                <p:cNvGrpSpPr/>
                <p:nvPr userDrawn="1"/>
              </p:nvGrpSpPr>
              <p:grpSpPr>
                <a:xfrm>
                  <a:off x="0" y="254153"/>
                  <a:ext cx="9144000" cy="390734"/>
                  <a:chOff x="0" y="288890"/>
                  <a:chExt cx="9144000" cy="390734"/>
                </a:xfrm>
              </p:grpSpPr>
              <p:sp>
                <p:nvSpPr>
                  <p:cNvPr id="9" name="矩形 8"/>
                  <p:cNvSpPr/>
                  <p:nvPr/>
                </p:nvSpPr>
                <p:spPr>
                  <a:xfrm>
                    <a:off x="900113" y="288890"/>
                    <a:ext cx="8243887" cy="390734"/>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10" name="矩形 9"/>
                  <p:cNvSpPr/>
                  <p:nvPr userDrawn="1"/>
                </p:nvSpPr>
                <p:spPr>
                  <a:xfrm>
                    <a:off x="0" y="288890"/>
                    <a:ext cx="179388" cy="390734"/>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sp>
              <p:nvSpPr>
                <p:cNvPr id="8" name="同侧圆角矩形 2"/>
                <p:cNvSpPr/>
                <p:nvPr userDrawn="1"/>
              </p:nvSpPr>
              <p:spPr>
                <a:xfrm>
                  <a:off x="3916363" y="321136"/>
                  <a:ext cx="1136650" cy="318966"/>
                </a:xfrm>
                <a:prstGeom prst="round2SameRect">
                  <a:avLst/>
                </a:prstGeom>
                <a:gradFill>
                  <a:gsLst>
                    <a:gs pos="0">
                      <a:srgbClr val="00B0F0">
                        <a:shade val="30000"/>
                        <a:satMod val="115000"/>
                      </a:srgbClr>
                    </a:gs>
                    <a:gs pos="50000">
                      <a:srgbClr val="017DC7"/>
                    </a:gs>
                    <a:gs pos="100000">
                      <a:srgbClr val="00B0F0">
                        <a:shade val="100000"/>
                        <a:satMod val="115000"/>
                      </a:srgbClr>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文体知识</a:t>
                  </a:r>
                  <a:endParaRPr lang="zh-CN" altLang="en-US" sz="1600" b="1">
                    <a:latin typeface="微软雅黑" panose="020b0503020204020204" pitchFamily="34" charset="-122"/>
                    <a:ea typeface="微软雅黑" panose="020b0503020204020204" pitchFamily="34" charset="-122"/>
                  </a:endParaRPr>
                </a:p>
              </p:txBody>
            </p:sp>
          </p:grpSp>
          <p:sp>
            <p:nvSpPr>
              <p:cNvPr id="6" name="同侧圆角矩形 2"/>
              <p:cNvSpPr/>
              <p:nvPr userDrawn="1"/>
            </p:nvSpPr>
            <p:spPr bwMode="auto">
              <a:xfrm>
                <a:off x="7697412" y="327025"/>
                <a:ext cx="1136650" cy="317500"/>
              </a:xfrm>
              <a:prstGeom prst="round2Same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考点特训</a:t>
                </a:r>
                <a:endParaRPr lang="zh-CN" altLang="en-US" sz="1600" b="1">
                  <a:latin typeface="微软雅黑" panose="020b0503020204020204" pitchFamily="34" charset="-122"/>
                  <a:ea typeface="微软雅黑" panose="020b0503020204020204" pitchFamily="34" charset="-122"/>
                </a:endParaRPr>
              </a:p>
            </p:txBody>
          </p:sp>
        </p:grpSp>
      </p:grpSp>
      <p:sp>
        <p:nvSpPr>
          <p:cNvPr id="11" name="同侧圆角矩形 2"/>
          <p:cNvSpPr/>
          <p:nvPr userDrawn="1"/>
        </p:nvSpPr>
        <p:spPr bwMode="auto">
          <a:xfrm>
            <a:off x="6893984" y="322263"/>
            <a:ext cx="1515533" cy="317500"/>
          </a:xfrm>
          <a:prstGeom prst="round2SameRect">
            <a:avLst/>
          </a:prstGeom>
          <a:gradFill>
            <a:gsLst>
              <a:gs pos="0">
                <a:srgbClr val="00B0F0">
                  <a:shade val="30000"/>
                  <a:satMod val="115000"/>
                </a:srgbClr>
              </a:gs>
              <a:gs pos="50000">
                <a:srgbClr val="017DC7"/>
              </a:gs>
              <a:gs pos="100000">
                <a:srgbClr val="00B0F0">
                  <a:shade val="100000"/>
                  <a:satMod val="115000"/>
                </a:srgbClr>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考点讲解</a:t>
            </a:r>
            <a:endParaRPr lang="zh-CN" altLang="en-US" sz="1600" b="1">
              <a:latin typeface="微软雅黑" panose="020b0503020204020204" pitchFamily="34" charset="-122"/>
              <a:ea typeface="微软雅黑" panose="020b0503020204020204" pitchFamily="34" charset="-122"/>
            </a:endParaRPr>
          </a:p>
        </p:txBody>
      </p:sp>
      <p:sp>
        <p:nvSpPr>
          <p:cNvPr id="12" name="同侧圆角矩形 2"/>
          <p:cNvSpPr/>
          <p:nvPr userDrawn="1"/>
        </p:nvSpPr>
        <p:spPr bwMode="auto">
          <a:xfrm>
            <a:off x="8580967" y="333375"/>
            <a:ext cx="1515533" cy="317500"/>
          </a:xfrm>
          <a:prstGeom prst="round2SameRect">
            <a:avLst/>
          </a:prstGeom>
          <a:gradFill>
            <a:gsLst>
              <a:gs pos="0">
                <a:srgbClr val="00B0F0">
                  <a:shade val="30000"/>
                  <a:satMod val="115000"/>
                </a:srgbClr>
              </a:gs>
              <a:gs pos="50000">
                <a:srgbClr val="017DC7"/>
              </a:gs>
              <a:gs pos="100000">
                <a:srgbClr val="00B0F0">
                  <a:shade val="100000"/>
                  <a:satMod val="115000"/>
                </a:srgbClr>
              </a:gs>
            </a:gsLst>
            <a:lin ang="5400000" scaled="1"/>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r>
              <a:rPr lang="zh-CN" altLang="en-US" sz="1600" b="1">
                <a:latin typeface="微软雅黑" panose="020b0503020204020204" pitchFamily="34" charset="-122"/>
                <a:ea typeface="微软雅黑" panose="020b0503020204020204" pitchFamily="34" charset="-122"/>
              </a:rPr>
              <a:t>典例精析</a:t>
            </a:r>
            <a:endParaRPr lang="zh-CN" altLang="en-US" sz="1600" b="1">
              <a:latin typeface="微软雅黑" panose="020b0503020204020204" pitchFamily="34" charset="-122"/>
              <a:ea typeface="微软雅黑" panose="020b0503020204020204" pitchFamily="34" charset="-122"/>
            </a:endParaRPr>
          </a:p>
        </p:txBody>
      </p:sp>
      <p:pic>
        <p:nvPicPr>
          <p:cNvPr id="14" name="图片 13"/>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00052" y="161925"/>
            <a:ext cx="639233"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Subtitle 2"/>
          <p:cNvSpPr>
            <a:spLocks noGrp="1"/>
          </p:cNvSpPr>
          <p:nvPr>
            <p:ph type="subTitle" idx="1"/>
          </p:nvPr>
        </p:nvSpPr>
        <p:spPr>
          <a:xfrm>
            <a:off x="370418" y="897467"/>
            <a:ext cx="11499445" cy="5520266"/>
          </a:xfrm>
          <a:prstGeom prst="rect">
            <a:avLst/>
          </a:prstGeom>
        </p:spPr>
        <p:txBody>
          <a:bodyPr/>
          <a:lstStyle>
            <a:lvl1pPr marL="0" indent="0" algn="l">
              <a:lnSpc>
                <a:spcPct val="150000"/>
              </a:lnSpc>
              <a:buNone/>
              <a:defRPr sz="24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作文本版式">
    <p:spTree>
      <p:nvGrpSpPr>
        <p:cNvPr id="1" name=""/>
        <p:cNvGrpSpPr/>
        <p:nvPr/>
      </p:nvGrpSpPr>
      <p:grpSpPr>
        <a:xfrm>
          <a:off x="0" y="0"/>
          <a:ext cx="0" cy="0"/>
        </a:xfrm>
      </p:grpSpPr>
      <p:grpSp>
        <p:nvGrpSpPr>
          <p:cNvPr id="2" name="组合 3"/>
          <p:cNvGrpSpPr/>
          <p:nvPr userDrawn="1"/>
        </p:nvGrpSpPr>
        <p:grpSpPr>
          <a:xfrm>
            <a:off x="0" y="254000"/>
            <a:ext cx="12192000" cy="392113"/>
            <a:chOff x="0" y="190143"/>
            <a:chExt cx="6858000" cy="293251"/>
          </a:xfrm>
        </p:grpSpPr>
        <p:sp>
          <p:nvSpPr>
            <p:cNvPr id="3" name="矩形 2"/>
            <p:cNvSpPr/>
            <p:nvPr/>
          </p:nvSpPr>
          <p:spPr bwMode="auto">
            <a:xfrm>
              <a:off x="675085" y="190143"/>
              <a:ext cx="6182915" cy="293251"/>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4" name="矩形 3"/>
            <p:cNvSpPr/>
            <p:nvPr userDrawn="1"/>
          </p:nvSpPr>
          <p:spPr bwMode="auto">
            <a:xfrm>
              <a:off x="0" y="190143"/>
              <a:ext cx="134541" cy="293251"/>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grpSp>
      <p:cxnSp>
        <p:nvCxnSpPr>
          <p:cNvPr id="5" name="直接连接符 4"/>
          <p:cNvCxnSpPr/>
          <p:nvPr userDrawn="1"/>
        </p:nvCxnSpPr>
        <p:spPr>
          <a:xfrm flipH="1">
            <a:off x="2239433" y="646114"/>
            <a:ext cx="0" cy="6211887"/>
          </a:xfrm>
          <a:prstGeom prst="line">
            <a:avLst/>
          </a:prstGeom>
          <a:ln w="9525">
            <a:solidFill>
              <a:srgbClr val="0070C0"/>
            </a:solidFill>
            <a:prstDash val="solid"/>
          </a:ln>
        </p:spPr>
        <p:style>
          <a:lnRef idx="1">
            <a:schemeClr val="accent1"/>
          </a:lnRef>
          <a:fillRef idx="0">
            <a:schemeClr val="accent1"/>
          </a:fillRef>
          <a:effectRef idx="0">
            <a:schemeClr val="accent1"/>
          </a:effectRef>
          <a:fontRef idx="minor">
            <a:schemeClr val="tx1"/>
          </a:fontRef>
        </p:style>
      </p:cxnSp>
      <p:pic>
        <p:nvPicPr>
          <p:cNvPr id="6" name="图片 6"/>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400052" y="161925"/>
            <a:ext cx="639233" cy="48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Subtitle 2"/>
          <p:cNvSpPr>
            <a:spLocks noGrp="1"/>
          </p:cNvSpPr>
          <p:nvPr>
            <p:ph type="subTitle" idx="1" hasCustomPrompt="1"/>
          </p:nvPr>
        </p:nvSpPr>
        <p:spPr>
          <a:xfrm>
            <a:off x="3034280" y="938551"/>
            <a:ext cx="8426197" cy="5478875"/>
          </a:xfrm>
          <a:prstGeom prst="rect">
            <a:avLst/>
          </a:prstGeom>
        </p:spPr>
        <p:txBody>
          <a:bodyPr/>
          <a:lstStyle>
            <a:lvl1pPr marL="0" indent="0" algn="l">
              <a:lnSpc>
                <a:spcPct val="150000"/>
              </a:lnSpc>
              <a:buNone/>
              <a:defRPr sz="2400" b="1">
                <a:latin typeface="+mj-ea"/>
                <a:ea typeface="+mj-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a:t>
            </a:r>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备片">
    <p:spTree>
      <p:nvGrpSpPr>
        <p:cNvPr id="1" name=""/>
        <p:cNvGrpSpPr/>
        <p:nvPr/>
      </p:nvGrpSpPr>
      <p:grpSpPr>
        <a:xfrm>
          <a:off x="0" y="0"/>
          <a:ext cx="0" cy="0"/>
        </a:xfrm>
      </p:grpSpPr>
      <p:sp>
        <p:nvSpPr>
          <p:cNvPr id="3" name="Subtitle 2"/>
          <p:cNvSpPr>
            <a:spLocks noGrp="1"/>
          </p:cNvSpPr>
          <p:nvPr>
            <p:ph type="subTitle" idx="1"/>
          </p:nvPr>
        </p:nvSpPr>
        <p:spPr>
          <a:xfrm>
            <a:off x="273829" y="1062720"/>
            <a:ext cx="11644343" cy="5520266"/>
          </a:xfrm>
          <a:prstGeom prst="rect">
            <a:avLst/>
          </a:prstGeom>
        </p:spPr>
        <p:txBody>
          <a:bodyPr/>
          <a:lstStyle>
            <a:lvl1pPr marL="0" indent="0" algn="l">
              <a:lnSpc>
                <a:spcPct val="150000"/>
              </a:lnSpc>
              <a:buNone/>
              <a:defRPr sz="2400" b="1">
                <a:latin typeface="+mn-ea"/>
                <a:ea typeface="+mn-ea"/>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片尾">
    <p:spTree>
      <p:nvGrpSpPr>
        <p:cNvPr id="1" name=""/>
        <p:cNvGrpSpPr/>
        <p:nvPr/>
      </p:nvGrpSpPr>
      <p:grpSpPr>
        <a:xfrm>
          <a:off x="0" y="0"/>
          <a:ext cx="0" cy="0"/>
        </a:xfrm>
      </p:grpSpPr>
      <p:sp>
        <p:nvSpPr>
          <p:cNvPr id="2" name="矩形 1"/>
          <p:cNvSpPr/>
          <p:nvPr userDrawn="1"/>
        </p:nvSpPr>
        <p:spPr>
          <a:xfrm>
            <a:off x="0" y="2709864"/>
            <a:ext cx="12192000" cy="1798637"/>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
        <p:nvSpPr>
          <p:cNvPr id="3" name="矩形 2"/>
          <p:cNvSpPr/>
          <p:nvPr userDrawn="1"/>
        </p:nvSpPr>
        <p:spPr>
          <a:xfrm>
            <a:off x="2686051" y="2746375"/>
            <a:ext cx="6819900" cy="1365250"/>
          </a:xfrm>
          <a:prstGeom prst="rect">
            <a:avLst/>
          </a:prstGeom>
        </p:spPr>
        <p:txBody>
          <a:bodyPr lIns="65308" tIns="32653" rIns="65308" bIns="32653">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71220" eaLnBrk="1" fontAlgn="auto" hangingPunct="1">
              <a:lnSpc>
                <a:spcPct val="130000"/>
              </a:lnSpc>
              <a:spcBef>
                <a:spcPct val="0"/>
              </a:spcBef>
              <a:spcAft>
                <a:spcPct val="0"/>
              </a:spcAft>
              <a:defRPr/>
            </a:pPr>
            <a:r>
              <a:rPr lang="zh-CN" altLang="en-US" sz="7200" b="1">
                <a:solidFill>
                  <a:schemeClr val="accent1">
                    <a:lumMod val="20000"/>
                    <a:lumOff val="80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rPr>
              <a:t>本课结束</a:t>
            </a:r>
            <a:endParaRPr lang="zh-CN" altLang="en-US" sz="7200" b="1">
              <a:solidFill>
                <a:schemeClr val="accent1">
                  <a:lumMod val="20000"/>
                  <a:lumOff val="80000"/>
                </a:schemeClr>
              </a:solidFill>
              <a:effectLst>
                <a:outerShdw blurRad="38100" dist="38100" dir="2700000" algn="tl">
                  <a:srgbClr val="000000">
                    <a:alpha val="43137"/>
                  </a:srgbClr>
                </a:outerShdw>
                <a:reflection blurRad="25400" stA="30000" endPos="30000" dist="50800" dir="5400000" sy="-100000" algn="bl" rotWithShape="0"/>
              </a:effectLst>
              <a:latin typeface="微软雅黑" panose="020b0503020204020204" pitchFamily="34" charset="-122"/>
              <a:ea typeface="微软雅黑" panose="020b0503020204020204" pitchFamily="34" charset="-122"/>
            </a:endParaRPr>
          </a:p>
        </p:txBody>
      </p:sp>
      <p:sp>
        <p:nvSpPr>
          <p:cNvPr id="4" name="矩形 3"/>
          <p:cNvSpPr/>
          <p:nvPr userDrawn="1"/>
        </p:nvSpPr>
        <p:spPr>
          <a:xfrm>
            <a:off x="1020234" y="1"/>
            <a:ext cx="1018117" cy="1611313"/>
          </a:xfrm>
          <a:prstGeom prst="rect">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71220" eaLnBrk="1" fontAlgn="auto" hangingPunct="1">
              <a:spcBef>
                <a:spcPct val="0"/>
              </a:spcBef>
              <a:spcAft>
                <a:spcPct val="0"/>
              </a:spcAft>
              <a:defRPr/>
            </a:pPr>
            <a:endParaRPr lang="zh-CN" altLang="en-US" sz="930"/>
          </a:p>
        </p:txBody>
      </p:sp>
      <p:sp>
        <p:nvSpPr>
          <p:cNvPr id="5" name="文本框 5"/>
          <p:cNvSpPr txBox="1">
            <a:spLocks noChangeArrowheads="1"/>
          </p:cNvSpPr>
          <p:nvPr userDrawn="1"/>
        </p:nvSpPr>
        <p:spPr bwMode="auto">
          <a:xfrm>
            <a:off x="1338132" y="0"/>
            <a:ext cx="615553" cy="179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华文行楷" panose="02010800040101010101" pitchFamily="2" charset="-122"/>
                <a:ea typeface="华文行楷" panose="02010800040101010101" pitchFamily="2" charset="-122"/>
              </a:rPr>
              <a:t>学无止境</a:t>
            </a:r>
            <a:endParaRPr lang="zh-CN" altLang="en-US" sz="2800">
              <a:latin typeface="华文行楷" panose="02010800040101010101" pitchFamily="2" charset="-122"/>
              <a:ea typeface="华文行楷" panose="0201080004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
        <p:nvSpPr>
          <p:cNvPr id="2" name="Title 1"/>
          <p:cNvSpPr>
            <a:spLocks noGrp="1"/>
          </p:cNvSpPr>
          <p:nvPr>
            <p:ph type="ctrTitle"/>
          </p:nvPr>
        </p:nvSpPr>
        <p:spPr>
          <a:xfrm>
            <a:off x="1524001" y="868363"/>
            <a:ext cx="9144000" cy="2387600"/>
          </a:xfrm>
          <a:prstGeom prst="rect">
            <a:avLst/>
          </a:prstGeom>
        </p:spPr>
        <p:txBody>
          <a:bodyPr anchor="b"/>
          <a:lstStyle>
            <a:lvl1pPr algn="ctr">
              <a:defRPr sz="3215"/>
            </a:lvl1pPr>
          </a:lstStyle>
          <a:p>
            <a:r>
              <a:rPr lang="zh-CN" altLang="en-US"/>
              <a:t>单击此处编辑母版标题样式</a:t>
            </a:r>
            <a:endParaRPr lang="en-US"/>
          </a:p>
        </p:txBody>
      </p:sp>
      <p:sp>
        <p:nvSpPr>
          <p:cNvPr id="3" name="Subtitle 2"/>
          <p:cNvSpPr>
            <a:spLocks noGrp="1"/>
          </p:cNvSpPr>
          <p:nvPr>
            <p:ph type="subTitle" idx="1"/>
          </p:nvPr>
        </p:nvSpPr>
        <p:spPr>
          <a:xfrm>
            <a:off x="711202" y="723371"/>
            <a:ext cx="11187289" cy="5838296"/>
          </a:xfrm>
          <a:prstGeom prst="rect">
            <a:avLst/>
          </a:prstGeom>
        </p:spPr>
        <p:txBody>
          <a:bodyPr/>
          <a:lstStyle>
            <a:lvl1pPr marL="0" indent="0" algn="ctr">
              <a:lnSpc>
                <a:spcPct val="150000"/>
              </a:lnSpc>
              <a:buNone/>
              <a:defRPr sz="2665">
                <a:latin typeface="Times New Roman"/>
                <a:ea typeface="华文细黑" panose="02010600040101010101" pitchFamily="2" charset="-122"/>
                <a:cs typeface="Times New Roman" panose="02020603050405020304" charset="0"/>
              </a:defRPr>
            </a:lvl1pPr>
            <a:lvl2pPr marL="245110" indent="0" algn="ctr">
              <a:buNone/>
              <a:defRPr sz="1070"/>
            </a:lvl2pPr>
            <a:lvl3pPr marL="490220" indent="0" algn="ctr">
              <a:buNone/>
              <a:defRPr sz="965"/>
            </a:lvl3pPr>
            <a:lvl4pPr marL="734695" indent="0" algn="ctr">
              <a:buNone/>
              <a:defRPr sz="855"/>
            </a:lvl4pPr>
            <a:lvl5pPr marL="979805" indent="0" algn="ctr">
              <a:buNone/>
              <a:defRPr sz="855"/>
            </a:lvl5pPr>
            <a:lvl6pPr marL="1224915" indent="0" algn="ctr">
              <a:buNone/>
              <a:defRPr sz="855"/>
            </a:lvl6pPr>
            <a:lvl7pPr marL="1470025" indent="0" algn="ctr">
              <a:buNone/>
              <a:defRPr sz="855"/>
            </a:lvl7pPr>
            <a:lvl8pPr marL="1715135" indent="0" algn="ctr">
              <a:buNone/>
              <a:defRPr sz="855"/>
            </a:lvl8pPr>
            <a:lvl9pPr marL="1959610" indent="0" algn="ctr">
              <a:buNone/>
              <a:defRPr sz="855"/>
            </a:lvl9pPr>
          </a:lstStyle>
          <a:p>
            <a:r>
              <a:rPr lang="zh-CN" altLang="en-US"/>
              <a:t>单击此处编辑母版副标题样式</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 name="矩形 1"/>
          <p:cNvSpPr/>
          <p:nvPr/>
        </p:nvSpPr>
        <p:spPr>
          <a:xfrm>
            <a:off x="0" y="6748464"/>
            <a:ext cx="12192000" cy="136525"/>
          </a:xfrm>
          <a:prstGeom prst="rect">
            <a:avLst/>
          </a:prstGeom>
          <a:solidFill>
            <a:srgbClr val="017D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eaLnBrk="1" fontAlgn="auto" hangingPunct="1">
              <a:spcBef>
                <a:spcPct val="0"/>
              </a:spcBef>
              <a:spcAft>
                <a:spcPct val="0"/>
              </a:spcAft>
              <a:defRPr/>
            </a:pPr>
            <a:endParaRPr lang="zh-CN" altLang="en-US" sz="93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eaLnBrk="0" fontAlgn="base" hangingPunct="0">
        <a:spcBef>
          <a:spcPct val="0"/>
        </a:spcBef>
        <a:spcAft>
          <a:spcPct val="0"/>
        </a:spcAft>
        <a:defRPr sz="3100" kern="1200">
          <a:solidFill>
            <a:schemeClr val="tx1"/>
          </a:solidFill>
          <a:latin typeface="+mj-lt"/>
          <a:ea typeface="+mj-ea"/>
          <a:cs typeface="+mj-cs"/>
        </a:defRPr>
      </a:lvl1pPr>
      <a:lvl2pPr algn="ctr" rtl="0" eaLnBrk="0" fontAlgn="base" hangingPunct="0">
        <a:spcBef>
          <a:spcPct val="0"/>
        </a:spcBef>
        <a:spcAft>
          <a:spcPct val="0"/>
        </a:spcAft>
        <a:defRPr sz="3100">
          <a:solidFill>
            <a:schemeClr val="tx1"/>
          </a:solidFill>
          <a:latin typeface="Times New Roman"/>
          <a:ea typeface="宋体" panose="02010600030101010101" pitchFamily="2" charset="-122"/>
        </a:defRPr>
      </a:lvl2pPr>
      <a:lvl3pPr algn="ctr" rtl="0" eaLnBrk="0" fontAlgn="base" hangingPunct="0">
        <a:spcBef>
          <a:spcPct val="0"/>
        </a:spcBef>
        <a:spcAft>
          <a:spcPct val="0"/>
        </a:spcAft>
        <a:defRPr sz="3100">
          <a:solidFill>
            <a:schemeClr val="tx1"/>
          </a:solidFill>
          <a:latin typeface="Times New Roman"/>
          <a:ea typeface="宋体" panose="02010600030101010101" pitchFamily="2" charset="-122"/>
        </a:defRPr>
      </a:lvl3pPr>
      <a:lvl4pPr algn="ctr" rtl="0" eaLnBrk="0" fontAlgn="base" hangingPunct="0">
        <a:spcBef>
          <a:spcPct val="0"/>
        </a:spcBef>
        <a:spcAft>
          <a:spcPct val="0"/>
        </a:spcAft>
        <a:defRPr sz="3100">
          <a:solidFill>
            <a:schemeClr val="tx1"/>
          </a:solidFill>
          <a:latin typeface="Times New Roman"/>
          <a:ea typeface="宋体" panose="02010600030101010101" pitchFamily="2" charset="-122"/>
        </a:defRPr>
      </a:lvl4pPr>
      <a:lvl5pPr algn="ctr" rtl="0" eaLnBrk="0" fontAlgn="base" hangingPunct="0">
        <a:spcBef>
          <a:spcPct val="0"/>
        </a:spcBef>
        <a:spcAft>
          <a:spcPct val="0"/>
        </a:spcAft>
        <a:defRPr sz="3100">
          <a:solidFill>
            <a:schemeClr val="tx1"/>
          </a:solidFill>
          <a:latin typeface="Times New Roman"/>
          <a:ea typeface="宋体" panose="02010600030101010101" pitchFamily="2" charset="-122"/>
        </a:defRPr>
      </a:lvl5pPr>
      <a:lvl6pPr marL="326390" algn="ctr" rtl="0" fontAlgn="base">
        <a:spcBef>
          <a:spcPct val="0"/>
        </a:spcBef>
        <a:spcAft>
          <a:spcPct val="0"/>
        </a:spcAft>
        <a:defRPr sz="3145">
          <a:solidFill>
            <a:schemeClr val="tx1"/>
          </a:solidFill>
          <a:latin typeface="Calibri" panose="020f0502020204030204" pitchFamily="34" charset="0"/>
          <a:ea typeface="宋体" panose="02010600030101010101" pitchFamily="2" charset="-122"/>
        </a:defRPr>
      </a:lvl6pPr>
      <a:lvl7pPr marL="653415" algn="ctr" rtl="0" fontAlgn="base">
        <a:spcBef>
          <a:spcPct val="0"/>
        </a:spcBef>
        <a:spcAft>
          <a:spcPct val="0"/>
        </a:spcAft>
        <a:defRPr sz="3145">
          <a:solidFill>
            <a:schemeClr val="tx1"/>
          </a:solidFill>
          <a:latin typeface="Calibri" panose="020f0502020204030204" pitchFamily="34" charset="0"/>
          <a:ea typeface="宋体" panose="02010600030101010101" pitchFamily="2" charset="-122"/>
        </a:defRPr>
      </a:lvl7pPr>
      <a:lvl8pPr marL="979805" algn="ctr" rtl="0" fontAlgn="base">
        <a:spcBef>
          <a:spcPct val="0"/>
        </a:spcBef>
        <a:spcAft>
          <a:spcPct val="0"/>
        </a:spcAft>
        <a:defRPr sz="3145">
          <a:solidFill>
            <a:schemeClr val="tx1"/>
          </a:solidFill>
          <a:latin typeface="Calibri" panose="020f0502020204030204" pitchFamily="34" charset="0"/>
          <a:ea typeface="宋体" panose="02010600030101010101" pitchFamily="2" charset="-122"/>
        </a:defRPr>
      </a:lvl8pPr>
      <a:lvl9pPr marL="1306830" algn="ctr" rtl="0" fontAlgn="base">
        <a:spcBef>
          <a:spcPct val="0"/>
        </a:spcBef>
        <a:spcAft>
          <a:spcPct val="0"/>
        </a:spcAft>
        <a:defRPr sz="3145">
          <a:solidFill>
            <a:schemeClr val="tx1"/>
          </a:solidFill>
          <a:latin typeface="Calibri" panose="020f0502020204030204" pitchFamily="34" charset="0"/>
          <a:ea typeface="宋体" panose="02010600030101010101" pitchFamily="2" charset="-122"/>
        </a:defRPr>
      </a:lvl9pPr>
    </p:titleStyle>
    <p:bodyStyle>
      <a:lvl1pPr marL="244475" indent="-244475" algn="l" rtl="0" eaLnBrk="0" fontAlgn="base" hangingPunct="0">
        <a:spcBef>
          <a:spcPct val="20000"/>
        </a:spcBef>
        <a:spcAft>
          <a:spcPct val="0"/>
        </a:spcAft>
        <a:buFont typeface="Arial" pitchFamily="34" charset="0"/>
        <a:buChar char="•"/>
        <a:defRPr sz="2200" kern="1200">
          <a:solidFill>
            <a:schemeClr val="tx1"/>
          </a:solidFill>
          <a:latin typeface="+mn-lt"/>
          <a:ea typeface="+mn-ea"/>
          <a:cs typeface="+mn-cs"/>
        </a:defRPr>
      </a:lvl1pPr>
      <a:lvl2pPr marL="530225" indent="-2032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2pPr>
      <a:lvl3pPr marL="815975" indent="-161925" algn="l" rtl="0" eaLnBrk="0" fontAlgn="base" hangingPunct="0">
        <a:spcBef>
          <a:spcPct val="20000"/>
        </a:spcBef>
        <a:spcAft>
          <a:spcPct val="0"/>
        </a:spcAft>
        <a:buFont typeface="Arial" pitchFamily="34" charset="0"/>
        <a:buChar char="•"/>
        <a:defRPr kern="1200">
          <a:solidFill>
            <a:schemeClr val="tx1"/>
          </a:solidFill>
          <a:latin typeface="+mn-lt"/>
          <a:ea typeface="+mn-ea"/>
          <a:cs typeface="+mn-cs"/>
        </a:defRPr>
      </a:lvl3pPr>
      <a:lvl4pPr marL="1143000" indent="-161925" algn="l" rtl="0" eaLnBrk="0" fontAlgn="base" hangingPunct="0">
        <a:spcBef>
          <a:spcPct val="20000"/>
        </a:spcBef>
        <a:spcAft>
          <a:spcPct val="0"/>
        </a:spcAft>
        <a:buFont typeface="Arial" pitchFamily="34" charset="0"/>
        <a:buChar char="–"/>
        <a:defRPr sz="1400" kern="1200">
          <a:solidFill>
            <a:schemeClr val="tx1"/>
          </a:solidFill>
          <a:latin typeface="+mn-lt"/>
          <a:ea typeface="+mn-ea"/>
          <a:cs typeface="+mn-cs"/>
        </a:defRPr>
      </a:lvl4pPr>
      <a:lvl5pPr marL="1468755" indent="-161925" algn="l" rtl="0" eaLnBrk="0" fontAlgn="base" hangingPunct="0">
        <a:spcBef>
          <a:spcPct val="20000"/>
        </a:spcBef>
        <a:spcAft>
          <a:spcPct val="0"/>
        </a:spcAft>
        <a:buFont typeface="Arial" pitchFamily="34" charset="0"/>
        <a:buChar char="»"/>
        <a:defRPr sz="1400" kern="1200">
          <a:solidFill>
            <a:schemeClr val="tx1"/>
          </a:solidFill>
          <a:latin typeface="+mn-lt"/>
          <a:ea typeface="+mn-ea"/>
          <a:cs typeface="+mn-cs"/>
        </a:defRPr>
      </a:lvl5pPr>
      <a:lvl6pPr marL="1796415" indent="-163195" algn="l" defTabSz="653415" rtl="0" eaLnBrk="1" latinLnBrk="0" hangingPunct="1">
        <a:spcBef>
          <a:spcPct val="20000"/>
        </a:spcBef>
        <a:buFont typeface="Arial" pitchFamily="34" charset="0"/>
        <a:buChar char="•"/>
        <a:defRPr sz="1430" kern="1200">
          <a:solidFill>
            <a:schemeClr val="tx1"/>
          </a:solidFill>
          <a:latin typeface="+mn-lt"/>
          <a:ea typeface="+mn-ea"/>
          <a:cs typeface="+mn-cs"/>
        </a:defRPr>
      </a:lvl6pPr>
      <a:lvl7pPr marL="2123440" indent="-163195" algn="l" defTabSz="653415" rtl="0" eaLnBrk="1" latinLnBrk="0" hangingPunct="1">
        <a:spcBef>
          <a:spcPct val="20000"/>
        </a:spcBef>
        <a:buFont typeface="Arial" pitchFamily="34" charset="0"/>
        <a:buChar char="•"/>
        <a:defRPr sz="1430" kern="1200">
          <a:solidFill>
            <a:schemeClr val="tx1"/>
          </a:solidFill>
          <a:latin typeface="+mn-lt"/>
          <a:ea typeface="+mn-ea"/>
          <a:cs typeface="+mn-cs"/>
        </a:defRPr>
      </a:lvl7pPr>
      <a:lvl8pPr marL="2449830" indent="-163195" algn="l" defTabSz="653415" rtl="0" eaLnBrk="1" latinLnBrk="0" hangingPunct="1">
        <a:spcBef>
          <a:spcPct val="20000"/>
        </a:spcBef>
        <a:buFont typeface="Arial" pitchFamily="34" charset="0"/>
        <a:buChar char="•"/>
        <a:defRPr sz="1430" kern="1200">
          <a:solidFill>
            <a:schemeClr val="tx1"/>
          </a:solidFill>
          <a:latin typeface="+mn-lt"/>
          <a:ea typeface="+mn-ea"/>
          <a:cs typeface="+mn-cs"/>
        </a:defRPr>
      </a:lvl8pPr>
      <a:lvl9pPr marL="2776220" indent="-163195" algn="l" defTabSz="653415" rtl="0" eaLnBrk="1" latinLnBrk="0" hangingPunct="1">
        <a:spcBef>
          <a:spcPct val="20000"/>
        </a:spcBef>
        <a:buFont typeface="Arial" pitchFamily="34" charset="0"/>
        <a:buChar char="•"/>
        <a:defRPr sz="1430" kern="1200">
          <a:solidFill>
            <a:schemeClr val="tx1"/>
          </a:solidFill>
          <a:latin typeface="+mn-lt"/>
          <a:ea typeface="+mn-ea"/>
          <a:cs typeface="+mn-cs"/>
        </a:defRPr>
      </a:lvl9pPr>
    </p:bodyStyle>
    <p:otherStyle>
      <a:defPPr>
        <a:defRPr lang="zh-CN"/>
      </a:defPPr>
      <a:lvl1pPr marL="0" algn="l" defTabSz="653415" rtl="0" eaLnBrk="1" latinLnBrk="0" hangingPunct="1">
        <a:defRPr sz="1285" kern="1200">
          <a:solidFill>
            <a:schemeClr val="tx1"/>
          </a:solidFill>
          <a:latin typeface="+mn-lt"/>
          <a:ea typeface="+mn-ea"/>
          <a:cs typeface="+mn-cs"/>
        </a:defRPr>
      </a:lvl1pPr>
      <a:lvl2pPr marL="326390" algn="l" defTabSz="653415" rtl="0" eaLnBrk="1" latinLnBrk="0" hangingPunct="1">
        <a:defRPr sz="1285" kern="1200">
          <a:solidFill>
            <a:schemeClr val="tx1"/>
          </a:solidFill>
          <a:latin typeface="+mn-lt"/>
          <a:ea typeface="+mn-ea"/>
          <a:cs typeface="+mn-cs"/>
        </a:defRPr>
      </a:lvl2pPr>
      <a:lvl3pPr marL="653415" algn="l" defTabSz="653415" rtl="0" eaLnBrk="1" latinLnBrk="0" hangingPunct="1">
        <a:defRPr sz="1285" kern="1200">
          <a:solidFill>
            <a:schemeClr val="tx1"/>
          </a:solidFill>
          <a:latin typeface="+mn-lt"/>
          <a:ea typeface="+mn-ea"/>
          <a:cs typeface="+mn-cs"/>
        </a:defRPr>
      </a:lvl3pPr>
      <a:lvl4pPr marL="979805" algn="l" defTabSz="653415" rtl="0" eaLnBrk="1" latinLnBrk="0" hangingPunct="1">
        <a:defRPr sz="1285" kern="1200">
          <a:solidFill>
            <a:schemeClr val="tx1"/>
          </a:solidFill>
          <a:latin typeface="+mn-lt"/>
          <a:ea typeface="+mn-ea"/>
          <a:cs typeface="+mn-cs"/>
        </a:defRPr>
      </a:lvl4pPr>
      <a:lvl5pPr marL="1306830" algn="l" defTabSz="653415" rtl="0" eaLnBrk="1" latinLnBrk="0" hangingPunct="1">
        <a:defRPr sz="1285" kern="1200">
          <a:solidFill>
            <a:schemeClr val="tx1"/>
          </a:solidFill>
          <a:latin typeface="+mn-lt"/>
          <a:ea typeface="+mn-ea"/>
          <a:cs typeface="+mn-cs"/>
        </a:defRPr>
      </a:lvl5pPr>
      <a:lvl6pPr marL="1633220" algn="l" defTabSz="653415" rtl="0" eaLnBrk="1" latinLnBrk="0" hangingPunct="1">
        <a:defRPr sz="1285" kern="1200">
          <a:solidFill>
            <a:schemeClr val="tx1"/>
          </a:solidFill>
          <a:latin typeface="+mn-lt"/>
          <a:ea typeface="+mn-ea"/>
          <a:cs typeface="+mn-cs"/>
        </a:defRPr>
      </a:lvl6pPr>
      <a:lvl7pPr marL="1959610" algn="l" defTabSz="653415" rtl="0" eaLnBrk="1" latinLnBrk="0" hangingPunct="1">
        <a:defRPr sz="1285" kern="1200">
          <a:solidFill>
            <a:schemeClr val="tx1"/>
          </a:solidFill>
          <a:latin typeface="+mn-lt"/>
          <a:ea typeface="+mn-ea"/>
          <a:cs typeface="+mn-cs"/>
        </a:defRPr>
      </a:lvl7pPr>
      <a:lvl8pPr marL="2286635" algn="l" defTabSz="653415" rtl="0" eaLnBrk="1" latinLnBrk="0" hangingPunct="1">
        <a:defRPr sz="1285" kern="1200">
          <a:solidFill>
            <a:schemeClr val="tx1"/>
          </a:solidFill>
          <a:latin typeface="+mn-lt"/>
          <a:ea typeface="+mn-ea"/>
          <a:cs typeface="+mn-cs"/>
        </a:defRPr>
      </a:lvl8pPr>
      <a:lvl9pPr marL="2613025" algn="l" defTabSz="653415" rtl="0" eaLnBrk="1" latinLnBrk="0" hangingPunct="1">
        <a:defRPr sz="1285"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 Id="rId3" Type="http://schemas.openxmlformats.org/officeDocument/2006/relationships/tags" Target="../tags/tag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NULL" TargetMode="External" /><Relationship Id="rId3" Type="http://schemas.openxmlformats.org/officeDocument/2006/relationships/image" Target="../media/image5.png" /><Relationship Id="rId4" Type="http://schemas.openxmlformats.org/officeDocument/2006/relationships/tags" Target="../tags/tag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4202010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文本框 1"/>
          <p:cNvSpPr txBox="1">
            <a:spLocks noChangeArrowheads="1"/>
          </p:cNvSpPr>
          <p:nvPr/>
        </p:nvSpPr>
        <p:spPr bwMode="auto">
          <a:xfrm>
            <a:off x="4211638" y="2265363"/>
            <a:ext cx="3503612" cy="620712"/>
          </a:xfrm>
          <a:prstGeom prst="rect">
            <a:avLst/>
          </a:prstGeom>
          <a:noFill/>
          <a:ln>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3430" b="1">
              <a:solidFill>
                <a:prstClr val="black"/>
              </a:solidFill>
              <a:latin typeface="华文中宋" panose="02010600040101010101" pitchFamily="2" charset="-122"/>
              <a:ea typeface="华文中宋" panose="02010600040101010101" pitchFamily="2" charset="-122"/>
            </a:endParaRPr>
          </a:p>
        </p:txBody>
      </p:sp>
      <p:sp>
        <p:nvSpPr>
          <p:cNvPr id="14339" name="标题 1"/>
          <p:cNvSpPr>
            <a:spLocks noGrp="1" noChangeArrowheads="1"/>
          </p:cNvSpPr>
          <p:nvPr>
            <p:ph type="title"/>
          </p:nvPr>
        </p:nvSpPr>
        <p:spPr bwMode="auto">
          <a:xfrm>
            <a:off x="3497263" y="2109787"/>
            <a:ext cx="5197474" cy="6207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87105" tIns="43552" rIns="87105" bIns="43552" numCol="1" anchor="ctr" anchorCtr="0" compatLnSpc="1"/>
          <a:lstStyle/>
          <a:p>
            <a:r>
              <a:rPr lang="zh-CN" altLang="zh-CN" sz="4800" kern="1200">
                <a:latin typeface="+mj-lt"/>
                <a:ea typeface="黑体" panose="02010609060101010101" pitchFamily="2" charset="-122"/>
                <a:cs typeface="+mj-cs"/>
              </a:rPr>
              <a:t>非文学类文本</a:t>
            </a:r>
            <a:r>
              <a:rPr lang="zh-CN" altLang="en-US" sz="4800" kern="1200">
                <a:latin typeface="+mj-lt"/>
                <a:ea typeface="黑体" panose="02010609060101010101" pitchFamily="2" charset="-122"/>
                <a:cs typeface="+mj-cs"/>
              </a:rPr>
              <a:t>阅读</a:t>
            </a:r>
            <a:endParaRPr lang="zh-CN" altLang="zh-CN" b="0">
              <a:latin typeface="黑体" panose="02010609060101010101" pitchFamily="2" charset="-122"/>
              <a:ea typeface="黑体" panose="02010609060101010101" pitchFamily="2" charset="-122"/>
            </a:endParaRPr>
          </a:p>
        </p:txBody>
      </p:sp>
      <p:sp>
        <p:nvSpPr>
          <p:cNvPr id="3" name="文本框 2"/>
          <p:cNvSpPr txBox="1"/>
          <p:nvPr/>
        </p:nvSpPr>
        <p:spPr>
          <a:xfrm>
            <a:off x="3049191" y="3041651"/>
            <a:ext cx="6093618" cy="76944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6700" algn="ctr" defTabSz="914400" rtl="0" eaLnBrk="0" fontAlgn="base" latinLnBrk="0" hangingPunct="0">
              <a:lnSpc>
                <a:spcPct val="100000"/>
              </a:lnSpc>
              <a:spcBef>
                <a:spcPct val="0"/>
              </a:spcBef>
              <a:spcAft>
                <a:spcPct val="0"/>
              </a:spcAft>
              <a:buClrTx/>
              <a:buSzTx/>
              <a:buFontTx/>
              <a:buNone/>
              <a:defRPr/>
            </a:pPr>
            <a:r>
              <a:rPr kumimoji="0" lang="zh-CN" altLang="zh-CN" sz="4400" b="1" i="0" u="none" strike="noStrike" kern="1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Times New Roman" panose="02020603050405020304" charset="0"/>
              </a:rPr>
              <a:t>议论性文本</a:t>
            </a:r>
            <a:endParaRPr kumimoji="0" lang="zh-CN" altLang="zh-CN" sz="4400" b="1" i="0" u="none" strike="noStrike" kern="100" cap="none" spc="0" normalizeH="0" baseline="0" noProof="0">
              <a:ln>
                <a:noFill/>
              </a:ln>
              <a:solidFill>
                <a:prstClr val="black"/>
              </a:solidFill>
              <a:effectLst/>
              <a:uLnTx/>
              <a:uFillTx/>
              <a:latin typeface="黑体" panose="02010609060101010101" pitchFamily="2" charset="-122"/>
              <a:ea typeface="黑体" panose="02010609060101010101" pitchFamily="2" charset="-122"/>
              <a:cs typeface="Times New Roman" panose="02020603050405020304" charset="0"/>
            </a:endParaRPr>
          </a:p>
        </p:txBody>
      </p:sp>
    </p:spTree>
  </p:cSld>
  <p:clrMapOvr>
    <a:masterClrMapping/>
  </p:clrMapOvr>
  <p:transition spd="slow" advTm="0">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187" y="668867"/>
            <a:ext cx="11644343" cy="5520266"/>
          </a:xfrm>
        </p:spPr>
        <p:txBody>
          <a:bodyPr>
            <a:noAutofit/>
          </a:bodyPr>
          <a:lstStyle/>
          <a:p>
            <a:pPr algn="ctr"/>
            <a:r>
              <a:rPr lang="zh-CN" altLang="en-US" sz="2300">
                <a:latin typeface="黑体" panose="02010609060101010101" pitchFamily="2" charset="-122"/>
                <a:ea typeface="黑体" panose="02010609060101010101" pitchFamily="2" charset="-122"/>
                <a:cs typeface="黑体" panose="02010609060101010101" pitchFamily="2" charset="-122"/>
              </a:rPr>
              <a:t>(一)</a:t>
            </a:r>
            <a:endParaRPr lang="zh-CN" altLang="en-US" sz="2300">
              <a:latin typeface="黑体" panose="02010609060101010101" pitchFamily="2" charset="-122"/>
              <a:ea typeface="黑体" panose="02010609060101010101" pitchFamily="2" charset="-122"/>
              <a:cs typeface="黑体" panose="02010609060101010101" pitchFamily="2" charset="-122"/>
            </a:endParaRPr>
          </a:p>
          <a:p>
            <a:pPr algn="l"/>
            <a:r>
              <a:rPr lang="en-US" altLang="zh-CN" sz="2300" b="0">
                <a:latin typeface="宋体" panose="02010600030101010101" pitchFamily="2" charset="-122"/>
                <a:ea typeface="宋体" panose="02010600030101010101" pitchFamily="2" charset="-122"/>
                <a:cs typeface="宋体" panose="02010600030101010101" pitchFamily="2" charset="-122"/>
              </a:rPr>
              <a:t>    </a:t>
            </a:r>
            <a:r>
              <a:rPr lang="zh-CN" altLang="en-US" sz="2300">
                <a:latin typeface="宋体" panose="02010600030101010101" pitchFamily="2" charset="-122"/>
                <a:ea typeface="宋体" panose="02010600030101010101" pitchFamily="2" charset="-122"/>
                <a:cs typeface="宋体" panose="02010600030101010101" pitchFamily="2" charset="-122"/>
              </a:rPr>
              <a:t>阅读下面的时事评论，并完成题目。</a:t>
            </a:r>
            <a:endParaRPr lang="zh-CN" altLang="en-US" sz="2300">
              <a:latin typeface="宋体" panose="02010600030101010101" pitchFamily="2" charset="-122"/>
              <a:ea typeface="宋体" panose="02010600030101010101" pitchFamily="2" charset="-122"/>
              <a:cs typeface="宋体" panose="02010600030101010101" pitchFamily="2" charset="-122"/>
            </a:endParaRPr>
          </a:p>
          <a:p>
            <a:pPr algn="ctr"/>
            <a:r>
              <a:rPr lang="zh-CN" altLang="en-US" sz="2300">
                <a:latin typeface="黑体" panose="02010609060101010101" pitchFamily="2" charset="-122"/>
                <a:ea typeface="黑体" panose="02010609060101010101" pitchFamily="2" charset="-122"/>
                <a:cs typeface="宋体" panose="02010600030101010101" pitchFamily="2" charset="-122"/>
              </a:rPr>
              <a:t>学历绝非“孔乙己的长衫”</a:t>
            </a:r>
            <a:endParaRPr lang="zh-CN" altLang="en-US" sz="2300">
              <a:latin typeface="黑体" panose="02010609060101010101" pitchFamily="2" charset="-122"/>
              <a:ea typeface="黑体" panose="02010609060101010101" pitchFamily="2" charset="-122"/>
              <a:cs typeface="宋体" panose="02010600030101010101" pitchFamily="2" charset="-122"/>
            </a:endParaRPr>
          </a:p>
          <a:p>
            <a:r>
              <a:rPr lang="en-US" altLang="zh-CN" sz="2300">
                <a:latin typeface="楷体" panose="02010609060101010101" pitchFamily="49" charset="-122"/>
                <a:ea typeface="楷体" panose="02010609060101010101" pitchFamily="49" charset="-122"/>
                <a:cs typeface="宋体" panose="02010600030101010101" pitchFamily="2" charset="-122"/>
              </a:rPr>
              <a:t>    </a:t>
            </a:r>
            <a:r>
              <a:rPr lang="zh-CN" altLang="en-US" sz="2300">
                <a:latin typeface="楷体" panose="02010609060101010101" pitchFamily="49" charset="-122"/>
                <a:ea typeface="楷体" panose="02010609060101010101" pitchFamily="49" charset="-122"/>
                <a:cs typeface="宋体" panose="02010600030101010101" pitchFamily="2" charset="-122"/>
              </a:rPr>
              <a:t>①最近，“孔乙己文学”一词冲上热搜，配有导语：“如果我没有上过大学，那我一定心安理得地去打螺丝。可是没有如果。”这一话题很快引发网友们的热烈讨论。</a:t>
            </a:r>
            <a:endParaRPr lang="zh-CN" altLang="en-US" sz="2300">
              <a:latin typeface="楷体" panose="02010609060101010101" pitchFamily="49" charset="-122"/>
              <a:ea typeface="楷体" panose="02010609060101010101" pitchFamily="49" charset="-122"/>
              <a:cs typeface="宋体" panose="02010600030101010101" pitchFamily="2" charset="-122"/>
            </a:endParaRPr>
          </a:p>
          <a:p>
            <a:r>
              <a:rPr lang="en-US" altLang="zh-CN" sz="2300">
                <a:latin typeface="楷体" panose="02010609060101010101" pitchFamily="49" charset="-122"/>
                <a:ea typeface="楷体" panose="02010609060101010101" pitchFamily="49" charset="-122"/>
                <a:cs typeface="宋体" panose="02010600030101010101" pitchFamily="2" charset="-122"/>
              </a:rPr>
              <a:t>     </a:t>
            </a:r>
            <a:r>
              <a:rPr lang="zh-CN" altLang="en-US" sz="2300">
                <a:latin typeface="楷体" panose="02010609060101010101" pitchFamily="49" charset="-122"/>
                <a:ea typeface="楷体" panose="02010609060101010101" pitchFamily="49" charset="-122"/>
                <a:cs typeface="宋体" panose="02010600030101010101" pitchFamily="2" charset="-122"/>
              </a:rPr>
              <a:t>②很多人觉得，这位语文课本里的人物，就是当下的自己：“学历不但是敲门砖，也是我下不来的高台，更是孔乙己脱不下的长衫。”</a:t>
            </a:r>
            <a:endParaRPr lang="zh-CN" altLang="en-US" sz="2300">
              <a:latin typeface="楷体" panose="02010609060101010101" pitchFamily="49" charset="-122"/>
              <a:ea typeface="楷体" panose="02010609060101010101" pitchFamily="49" charset="-122"/>
              <a:cs typeface="宋体" panose="02010600030101010101" pitchFamily="2" charset="-122"/>
            </a:endParaRPr>
          </a:p>
          <a:p>
            <a:r>
              <a:rPr lang="en-US" altLang="zh-CN" sz="2300">
                <a:latin typeface="楷体" panose="02010609060101010101" pitchFamily="49" charset="-122"/>
                <a:ea typeface="楷体" panose="02010609060101010101" pitchFamily="49" charset="-122"/>
                <a:cs typeface="宋体" panose="02010600030101010101" pitchFamily="2" charset="-122"/>
              </a:rPr>
              <a:t>     </a:t>
            </a:r>
            <a:r>
              <a:rPr lang="zh-CN" altLang="en-US" sz="2300">
                <a:latin typeface="楷体" panose="02010609060101010101" pitchFamily="49" charset="-122"/>
                <a:ea typeface="楷体" panose="02010609060101010101" pitchFamily="49" charset="-122"/>
                <a:cs typeface="宋体" panose="02010600030101010101" pitchFamily="2" charset="-122"/>
              </a:rPr>
              <a:t>③我们不禁思考，学历真的是束缚青年人发展的“长衫”吗？真正的“长衫”究竟是什么？</a:t>
            </a:r>
            <a:endParaRPr lang="zh-CN" altLang="en-US" sz="2300">
              <a:latin typeface="楷体" panose="02010609060101010101" pitchFamily="49" charset="-122"/>
              <a:ea typeface="楷体" panose="02010609060101010101" pitchFamily="49" charset="-122"/>
              <a:cs typeface="宋体" panose="02010600030101010101" pitchFamily="2" charset="-122"/>
            </a:endParaRPr>
          </a:p>
          <a:p>
            <a:pPr algn="ctr"/>
            <a:r>
              <a:rPr lang="zh-CN" altLang="en-US" sz="2300">
                <a:latin typeface="黑体" panose="02010609060101010101" pitchFamily="2" charset="-122"/>
                <a:ea typeface="黑体" panose="02010609060101010101" pitchFamily="2" charset="-122"/>
                <a:cs typeface="宋体" panose="02010600030101010101" pitchFamily="2" charset="-122"/>
              </a:rPr>
              <a:t>一</a:t>
            </a:r>
            <a:endParaRPr lang="zh-CN" altLang="en-US" sz="2300">
              <a:latin typeface="黑体" panose="02010609060101010101" pitchFamily="2" charset="-122"/>
              <a:ea typeface="黑体" panose="02010609060101010101" pitchFamily="2" charset="-122"/>
              <a:cs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7917" y="668867"/>
            <a:ext cx="11644343" cy="5520266"/>
          </a:xfrm>
        </p:spPr>
        <p:txBody>
          <a:bodyPr>
            <a:noAutofit/>
          </a:bodyPr>
          <a:lstStyle/>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④查询“孔乙己”词条的“百度指数”发现，搜索该词条的网友很多集中在20－39岁年龄段，话题的讨论者也大都是接受过高等教育的年轻人，很多人正处于在校、求职或工作的状态。一方面，他们认为自己受过高等教育，掌握了专业知识技能，会找到相匹配的工作岗位，拥抱幸福生活；而在就业市场中，实际上不太容易找到心仪的岗位，“海投”的简历没有回音。即便找到了工作，或许与预期存在不同程度的落差。</a:t>
            </a:r>
            <a:endParaRPr lang="zh-CN" altLang="en-US">
              <a:latin typeface="楷体" panose="02010609060101010101" pitchFamily="49" charset="-122"/>
              <a:ea typeface="楷体" panose="02010609060101010101" pitchFamily="49"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⑤现实带来的焦虑心情自然是可以理解的，但如果将“高开低走”的“锅”“甩给”学历，实则是“读书无用论”的巧妙“变装”。</a:t>
            </a:r>
            <a:endParaRPr lang="zh-CN" altLang="en-US">
              <a:latin typeface="楷体" panose="02010609060101010101" pitchFamily="49" charset="-122"/>
              <a:ea typeface="楷体" panose="02010609060101010101" pitchFamily="49" charset="-122"/>
            </a:endParaRPr>
          </a:p>
          <a:p>
            <a:pPr algn="ctr"/>
            <a:r>
              <a:rPr lang="zh-CN" altLang="en-US">
                <a:latin typeface="黑体" panose="02010609060101010101" pitchFamily="2" charset="-122"/>
                <a:ea typeface="黑体" panose="02010609060101010101" pitchFamily="2" charset="-122"/>
              </a:rPr>
              <a:t>二</a:t>
            </a:r>
            <a:endParaRPr lang="zh-CN" altLang="en-US">
              <a:latin typeface="黑体" panose="02010609060101010101" pitchFamily="2" charset="-122"/>
              <a:ea typeface="黑体" panose="02010609060101010101" pitchFamily="2" charset="-122"/>
            </a:endParaRPr>
          </a:p>
          <a:p>
            <a:r>
              <a:rPr lang="en-US" altLang="zh-CN">
                <a:latin typeface="宋体" panose="02010600030101010101" pitchFamily="2" charset="-122"/>
                <a:ea typeface="宋体" panose="02010600030101010101" pitchFamily="2" charset="-122"/>
              </a:rPr>
              <a:t>    </a:t>
            </a:r>
            <a:r>
              <a:rPr lang="zh-CN" altLang="en-US">
                <a:latin typeface="楷体" panose="02010609060101010101" pitchFamily="49" charset="-122"/>
                <a:ea typeface="楷体" panose="02010609060101010101" pitchFamily="49" charset="-122"/>
              </a:rPr>
              <a:t>⑥“孔乙己文学”的几句热评“翻译”一下，其实就是说：无法接受从事学历门</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187" y="668867"/>
            <a:ext cx="11644343" cy="5520266"/>
          </a:xfrm>
        </p:spPr>
        <p:txBody>
          <a:bodyPr>
            <a:noAutofit/>
          </a:bodyPr>
          <a:lstStyle/>
          <a:p>
            <a:pPr algn="l">
              <a:lnSpc>
                <a:spcPct val="170000"/>
              </a:lnSpc>
            </a:pPr>
            <a:r>
              <a:rPr lang="zh-CN" altLang="en-US" b="0">
                <a:latin typeface="楷体" panose="02010609060101010101" pitchFamily="49" charset="-122"/>
                <a:ea typeface="楷体" panose="02010609060101010101" pitchFamily="49" charset="-122"/>
                <a:cs typeface="楷体" panose="02010609060101010101" pitchFamily="49" charset="-122"/>
              </a:rPr>
              <a:t>    </a:t>
            </a:r>
            <a:r>
              <a:rPr lang="zh-CN" altLang="en-US">
                <a:latin typeface="楷体" panose="02010609060101010101" pitchFamily="49" charset="-122"/>
                <a:ea typeface="楷体" panose="02010609060101010101" pitchFamily="49" charset="-122"/>
                <a:cs typeface="楷体" panose="02010609060101010101" pitchFamily="49" charset="-122"/>
                <a:sym typeface="+mn-ea"/>
              </a:rPr>
              <a:t>槛低的工作，这会让他们觉得自己读了那么多年书都是白读了。</a:t>
            </a:r>
            <a:endParaRPr lang="zh-CN" altLang="en-US">
              <a:latin typeface="楷体" panose="02010609060101010101" pitchFamily="49" charset="-122"/>
              <a:ea typeface="楷体" panose="02010609060101010101" pitchFamily="49" charset="-122"/>
              <a:cs typeface="楷体" panose="02010609060101010101" pitchFamily="49" charset="-122"/>
              <a:sym typeface="+mn-ea"/>
            </a:endParaRPr>
          </a:p>
          <a:p>
            <a:pPr algn="l">
              <a:lnSpc>
                <a:spcPct val="170000"/>
              </a:lnSpc>
            </a:pPr>
            <a:r>
              <a:rPr lang="en-US" altLang="zh-CN">
                <a:latin typeface="楷体" panose="02010609060101010101" pitchFamily="49" charset="-122"/>
                <a:ea typeface="楷体" panose="02010609060101010101" pitchFamily="49" charset="-122"/>
                <a:cs typeface="楷体" panose="02010609060101010101" pitchFamily="49" charset="-122"/>
              </a:rPr>
              <a:t>    </a:t>
            </a:r>
            <a:r>
              <a:rPr lang="zh-CN" altLang="en-US">
                <a:latin typeface="楷体" panose="02010609060101010101" pitchFamily="49" charset="-122"/>
                <a:ea typeface="楷体" panose="02010609060101010101" pitchFamily="49" charset="-122"/>
                <a:cs typeface="楷体" panose="02010609060101010101" pitchFamily="49" charset="-122"/>
              </a:rPr>
              <a:t>⑦然而，知识这个东西，学了就是自己的，怎么会白读呢？</a:t>
            </a:r>
            <a:endParaRPr lang="zh-CN" altLang="en-US">
              <a:latin typeface="楷体" panose="02010609060101010101" pitchFamily="49" charset="-122"/>
              <a:ea typeface="楷体" panose="02010609060101010101" pitchFamily="49" charset="-122"/>
              <a:cs typeface="楷体" panose="02010609060101010101" pitchFamily="49" charset="-122"/>
            </a:endParaRPr>
          </a:p>
          <a:p>
            <a:pPr algn="l">
              <a:lnSpc>
                <a:spcPct val="170000"/>
              </a:lnSpc>
            </a:pPr>
            <a:r>
              <a:rPr lang="en-US" altLang="zh-CN">
                <a:latin typeface="楷体" panose="02010609060101010101" pitchFamily="49" charset="-122"/>
                <a:ea typeface="楷体" panose="02010609060101010101" pitchFamily="49" charset="-122"/>
                <a:cs typeface="楷体" panose="02010609060101010101" pitchFamily="49" charset="-122"/>
              </a:rPr>
              <a:t>    </a:t>
            </a:r>
            <a:r>
              <a:rPr lang="zh-CN" altLang="en-US">
                <a:latin typeface="楷体" panose="02010609060101010101" pitchFamily="49" charset="-122"/>
                <a:ea typeface="楷体" panose="02010609060101010101" pitchFamily="49" charset="-122"/>
                <a:cs typeface="楷体" panose="02010609060101010101" pitchFamily="49" charset="-122"/>
              </a:rPr>
              <a:t>⑧钱锺书先生曾说过：“如果不读书，行万里路，也只是个邮差。”比如，行至北京、西安、南京、杭州，少了知识学识的润色，这些不过是过眼云烟的地名；不了解典故传说，内心便不会泛起涟漪。读书学习更重要的是，能让精神来一场长足的旅行。正如有人说，你无法到达的地方，文字可以载你过去；你无法经历的人生，书籍可以给你相遇。也有人说，读书学习能让你见天地、见众生、见自己。</a:t>
            </a:r>
            <a:endParaRPr lang="zh-CN" altLang="en-US">
              <a:latin typeface="楷体" panose="02010609060101010101" pitchFamily="49" charset="-122"/>
              <a:ea typeface="楷体" panose="02010609060101010101" pitchFamily="49" charset="-122"/>
              <a:cs typeface="楷体" panose="02010609060101010101" pitchFamily="49" charset="-122"/>
            </a:endParaRPr>
          </a:p>
          <a:p>
            <a:pPr algn="l">
              <a:lnSpc>
                <a:spcPct val="170000"/>
              </a:lnSpc>
            </a:pPr>
            <a:r>
              <a:rPr lang="en-US" altLang="zh-CN">
                <a:latin typeface="楷体" panose="02010609060101010101" pitchFamily="49" charset="-122"/>
                <a:ea typeface="楷体" panose="02010609060101010101" pitchFamily="49" charset="-122"/>
                <a:cs typeface="楷体" panose="02010609060101010101" pitchFamily="49" charset="-122"/>
              </a:rPr>
              <a:t>    </a:t>
            </a:r>
            <a:r>
              <a:rPr lang="zh-CN" altLang="en-US">
                <a:latin typeface="楷体" panose="02010609060101010101" pitchFamily="49" charset="-122"/>
                <a:ea typeface="楷体" panose="02010609060101010101" pitchFamily="49" charset="-122"/>
                <a:cs typeface="楷体" panose="02010609060101010101" pitchFamily="49" charset="-122"/>
              </a:rPr>
              <a:t>⑨书中未必有黄金屋，但一定有更好的自己。复旦大学教授梁永安坦言，我们今后毕生的任务就是做一个优秀的普通人，这个优秀的普通人，热爱世界，热爱万物，</a:t>
            </a:r>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395" y="487680"/>
            <a:ext cx="11644630" cy="5592445"/>
          </a:xfrm>
        </p:spPr>
        <p:txBody>
          <a:bodyPr>
            <a:noAutofit/>
          </a:bodyPr>
          <a:lstStyle/>
          <a:p>
            <a:r>
              <a:rPr lang="zh-CN" altLang="en-US">
                <a:latin typeface="楷体" panose="02010609060101010101" pitchFamily="49" charset="-122"/>
                <a:ea typeface="楷体" panose="02010609060101010101" pitchFamily="49" charset="-122"/>
                <a:cs typeface="楷体" panose="02010609060101010101" pitchFamily="49" charset="-122"/>
                <a:sym typeface="+mn-ea"/>
              </a:rPr>
              <a:t>热爱众生，然后踏踏实实地去寻找到一个自己内心喜欢又有时代价值的事情。有人受教育</a:t>
            </a:r>
            <a:r>
              <a:rPr lang="zh-CN" altLang="en-US">
                <a:latin typeface="楷体" panose="02010609060101010101" pitchFamily="49" charset="-122"/>
                <a:ea typeface="楷体" panose="02010609060101010101" pitchFamily="49" charset="-122"/>
              </a:rPr>
              <a:t>以后，希望用自己的力量让家乡摆脱贫困；有人希望用知识为国效力，甚至改变世界，所谓“达则兼济天下”；也有人想更“自由”，用喜欢的方式过这一生，谓之“自得其乐”。这些都没有错。</a:t>
            </a:r>
            <a:endParaRPr lang="zh-CN" altLang="en-US">
              <a:latin typeface="楷体" panose="02010609060101010101" pitchFamily="49" charset="-122"/>
              <a:ea typeface="楷体" panose="02010609060101010101" pitchFamily="49" charset="-122"/>
            </a:endParaRPr>
          </a:p>
          <a:p>
            <a:pPr algn="l">
              <a:buClrTx/>
              <a:buSzTx/>
              <a:buNone/>
            </a:pPr>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⑩</a:t>
            </a:r>
            <a:r>
              <a:rPr lang="zh-CN" altLang="en-US" u="sng">
                <a:latin typeface="楷体" panose="02010609060101010101" pitchFamily="49" charset="-122"/>
                <a:ea typeface="楷体" panose="02010609060101010101" pitchFamily="49" charset="-122"/>
              </a:rPr>
              <a:t>读书学习，就是在不断夯筑基础、提升自我，把人生的“方向盘”牢牢掌握在自己的手中。比如，“时代楷模”张桂梅，帮助2000多名女孩上大学，因为她认为山里的孩子只能靠读书才能走出去，女孩子受教育，可以改变三代人。比如，丽水松阳县返</a:t>
            </a:r>
            <a:r>
              <a:rPr lang="zh-CN" altLang="en-US">
                <a:latin typeface="楷体" panose="02010609060101010101" pitchFamily="49" charset="-122"/>
                <a:ea typeface="楷体" panose="02010609060101010101" pitchFamily="49" charset="-122"/>
              </a:rPr>
              <a:t>乡青年麻功佐，通过电商渠道销售土蜂蜜等，产值达2500多万元，带动160余家低收入农户增收。</a:t>
            </a:r>
            <a:endParaRPr lang="zh-CN" altLang="en-US">
              <a:latin typeface="楷体" panose="02010609060101010101" pitchFamily="49" charset="-122"/>
              <a:ea typeface="楷体" panose="02010609060101010101" pitchFamily="49" charset="-122"/>
            </a:endParaRPr>
          </a:p>
          <a:p>
            <a:pPr algn="l">
              <a:buClrTx/>
              <a:buSzTx/>
              <a:buNone/>
            </a:pPr>
            <a:r>
              <a:rPr lang="zh-CN" altLang="en-US">
                <a:latin typeface="楷体" panose="02010609060101010101" pitchFamily="49" charset="-122"/>
                <a:ea typeface="楷体" panose="02010609060101010101" pitchFamily="49" charset="-122"/>
              </a:rPr>
              <a:t>    ⑪也许某个时段，我们的经历里，投射了孔乙己的影子，但接受教育就是在给自己保留一种机会。哪怕一时半会儿处于低谷期，只要坚持不懈，总有“逆袭”的可能。</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pPr algn="ctr"/>
            <a:r>
              <a:rPr lang="zh-CN" altLang="en-US">
                <a:latin typeface="黑体" panose="02010609060101010101" pitchFamily="2" charset="-122"/>
                <a:ea typeface="黑体" panose="02010609060101010101" pitchFamily="2" charset="-122"/>
              </a:rPr>
              <a:t>三</a:t>
            </a:r>
            <a:endParaRPr lang="zh-CN" altLang="en-US">
              <a:latin typeface="黑体" panose="02010609060101010101" pitchFamily="2" charset="-122"/>
              <a:ea typeface="黑体" panose="02010609060101010101" pitchFamily="2" charset="-122"/>
            </a:endParaRPr>
          </a:p>
          <a:p>
            <a:pPr algn="l">
              <a:buClrTx/>
              <a:buSzTx/>
              <a:buNone/>
            </a:pPr>
            <a:r>
              <a:rPr lang="zh-CN" altLang="en-US">
                <a:latin typeface="楷体" panose="02010609060101010101" pitchFamily="49" charset="-122"/>
                <a:ea typeface="楷体" panose="02010609060101010101" pitchFamily="49" charset="-122"/>
              </a:rPr>
              <a:t>    ⑫其实，学历和知识绝非“长衫”，而消极、逃避、不敢面对现实的思想枷锁，不会运用知识，才是真正的“长衫”。某种程度上来说，孔乙己的可悲之处，恰恰在于他不愿意放下面子，宁愿偷窃也不愿意自食其力，再加上他虽然拥有知识却不会运用到生活实践中，这些才是束缚住他的“长衫”。</a:t>
            </a:r>
            <a:endParaRPr lang="zh-CN" altLang="en-US">
              <a:latin typeface="楷体" panose="02010609060101010101" pitchFamily="49" charset="-122"/>
              <a:ea typeface="楷体" panose="02010609060101010101" pitchFamily="49" charset="-122"/>
            </a:endParaRPr>
          </a:p>
          <a:p>
            <a:pPr algn="l">
              <a:buClrTx/>
              <a:buSzTx/>
              <a:buNone/>
            </a:pPr>
            <a:r>
              <a:rPr lang="zh-CN" altLang="en-US">
                <a:latin typeface="楷体" panose="02010609060101010101" pitchFamily="49" charset="-122"/>
                <a:ea typeface="楷体" panose="02010609060101010101" pitchFamily="49" charset="-122"/>
              </a:rPr>
              <a:t>    ⑬而该如何卸下真正的“长衫”，挣脱枷锁，值得从方方面面来深思。</a:t>
            </a:r>
            <a:endParaRPr lang="zh-CN" altLang="en-US">
              <a:latin typeface="楷体" panose="02010609060101010101" pitchFamily="49" charset="-122"/>
              <a:ea typeface="楷体" panose="02010609060101010101" pitchFamily="49" charset="-122"/>
            </a:endParaRPr>
          </a:p>
          <a:p>
            <a:pPr algn="l">
              <a:buClrTx/>
              <a:buSzTx/>
              <a:buNone/>
            </a:pPr>
            <a:r>
              <a:rPr lang="zh-CN" altLang="en-US">
                <a:latin typeface="楷体" panose="02010609060101010101" pitchFamily="49" charset="-122"/>
                <a:ea typeface="楷体" panose="02010609060101010101" pitchFamily="49" charset="-122"/>
              </a:rPr>
              <a:t>    ⑭对当下的社会而言，营造平等、宽容的就业氛围尤其重要。推动社会公众更好地共情和理解年轻人，包容“慢就业”，支持“灵活就业”，将打造青年发展友好型社会落到实处，才能让更多青年不被束缚，心无旁骛地勇敢追梦。</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lang="en-US" altLang="zh-CN">
                <a:latin typeface="楷体" panose="02010609060101010101" pitchFamily="49" charset="-122"/>
                <a:ea typeface="楷体" panose="02010609060101010101" pitchFamily="49" charset="-122"/>
                <a:cs typeface="宋体" panose="02010600030101010101" pitchFamily="2" charset="-122"/>
              </a:rPr>
              <a:t>   </a:t>
            </a:r>
            <a:r>
              <a:rPr lang="en-US" altLang="zh-CN" b="0">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⑮同时，高校需要完善更加贴合时代需求的培养计划，帮助学生实现学业与职场的有机衔接，个人前途与经济社会发展的协同匹配，让学生不再因有学历没能力而错失理想工作，并引导大学生正确看待就业问题。</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⑯社会观念也要不断转变。总有人认为，学了计算机专业不编程序就是白读了，学了新闻专业不当记者就是白读了。其实，人生的选择很辽阔。一个计算机专业出身的旅行家也没什么不好，一个新闻专业出身的金融从业者同样能发挥才干。社会对于读书人“成功”与“不成功”的定义，可以更多元。</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⑰作为年轻人，我们也该意识到，学历不是学利。有人觉得，一旦失去该有的利，学历就一文不值，这种观念是错误的。对真正的读书人，学历不仅仅是利，更是经历，</a:t>
            </a:r>
            <a:endParaRPr lang="zh-CN" altLang="en-US">
              <a:latin typeface="楷体" panose="02010609060101010101" pitchFamily="49" charset="-122"/>
              <a:ea typeface="楷体" panose="02010609060101010101" pitchFamily="49" charset="-122"/>
              <a:cs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187" y="669502"/>
            <a:ext cx="11644343" cy="5520266"/>
          </a:xfrm>
        </p:spPr>
        <p:txBody>
          <a:bodyPr>
            <a:noAutofit/>
          </a:bodyPr>
          <a:lstStyle/>
          <a:p>
            <a:r>
              <a:rPr lang="zh-CN" altLang="en-US">
                <a:latin typeface="楷体" panose="02010609060101010101" pitchFamily="49" charset="-122"/>
                <a:ea typeface="楷体" panose="02010609060101010101" pitchFamily="49" charset="-122"/>
                <a:cs typeface="宋体" panose="02010600030101010101" pitchFamily="2" charset="-122"/>
                <a:sym typeface="+mn-ea"/>
              </a:rPr>
              <a:t>是大义。个人眼界的拓宽、内心世界的丰富，以及对这个社会的回馈，都是读书带来的财富。</a:t>
            </a:r>
            <a:endParaRPr lang="zh-CN" altLang="en-US">
              <a:latin typeface="楷体" panose="02010609060101010101" pitchFamily="49" charset="-122"/>
              <a:ea typeface="楷体" panose="02010609060101010101" pitchFamily="49" charset="-122"/>
              <a:cs typeface="宋体" panose="02010600030101010101" pitchFamily="2" charset="-122"/>
              <a:sym typeface="+mn-ea"/>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⑱2022年6月8日下午，习近平总书记在四川考察高校毕业生就业工作时曾说，“大学生就业要怀着一颗平实之心，综合考虑自身条件和社会需求，防止高不成、低不就。”有远大的追求固然是好事，但是自怨自艾不如踏实付出行动，脱掉了思想上的“长衫”，才能真正奋力奔跑。</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⑲学历从来不是一个人成功的唯一“标签”，更不是“孔乙己脱不下的长衫”。当代年轻人，也不是封建社会的“孔乙己”。“孔乙己脱不下的长衫”，每个人都该努力脱下。</a:t>
            </a:r>
            <a:r>
              <a:rPr kumimoji="0" lang="zh-CN" altLang="en-US" sz="2400" i="0" u="none" strike="noStrike" kern="1200" cap="none" spc="0" normalizeH="0" baseline="0" noProof="0">
                <a:ln>
                  <a:noFill/>
                </a:ln>
                <a:solidFill>
                  <a:prstClr val="black">
                    <a:lumMod val="75000"/>
                    <a:lumOff val="25000"/>
                  </a:prstClr>
                </a:solidFill>
                <a:effectLst/>
                <a:uLnTx/>
                <a:uFillTx/>
                <a:latin typeface="汉仪粗宋简"/>
                <a:ea typeface="宋体" panose="02010600030101010101" pitchFamily="2" charset="-122"/>
                <a:cs typeface="宋体" panose="02010600030101010101" pitchFamily="2" charset="-122"/>
              </a:rPr>
              <a:t> </a:t>
            </a:r>
            <a:endParaRPr kumimoji="0" lang="zh-CN" altLang="en-US" sz="2400" i="0" u="none" strike="noStrike" kern="1200" cap="none" spc="0" normalizeH="0" baseline="0" noProof="0">
              <a:ln>
                <a:noFill/>
              </a:ln>
              <a:solidFill>
                <a:prstClr val="black">
                  <a:lumMod val="75000"/>
                  <a:lumOff val="25000"/>
                </a:prstClr>
              </a:solidFill>
              <a:effectLst/>
              <a:uLnTx/>
              <a:uFillTx/>
              <a:latin typeface="汉仪粗宋简"/>
              <a:ea typeface="宋体" panose="02010600030101010101" pitchFamily="2" charset="-122"/>
              <a:cs typeface="宋体" panose="02010600030101010101" pitchFamily="2" charset="-122"/>
            </a:endParaRPr>
          </a:p>
          <a:p>
            <a:pPr algn="r"/>
            <a:r>
              <a:rPr kumimoji="0" lang="zh-CN" altLang="en-US" sz="2400" i="0" u="none" strike="noStrike" kern="1200" cap="none" spc="0" normalizeH="0" baseline="0" noProof="0">
                <a:ln>
                  <a:noFill/>
                </a:ln>
                <a:solidFill>
                  <a:prstClr val="black">
                    <a:lumMod val="75000"/>
                    <a:lumOff val="25000"/>
                  </a:prstClr>
                </a:solidFill>
                <a:effectLst/>
                <a:uLnTx/>
                <a:uFillTx/>
                <a:latin typeface="仿宋" panose="02010609060101010101" charset="-122"/>
                <a:ea typeface="仿宋" panose="02010609060101010101" charset="-122"/>
                <a:cs typeface="仿宋" panose="02010609060101010101" charset="-122"/>
              </a:rPr>
              <a:t>(选自《浙江宣传》2023年3月1日，有删改)</a:t>
            </a:r>
            <a:endParaRPr lang="zh-CN" altLang="en-US">
              <a:latin typeface="仿宋" panose="02010609060101010101" charset="-122"/>
              <a:ea typeface="仿宋" panose="02010609060101010101" charset="-122"/>
              <a:cs typeface="仿宋" panose="02010609060101010101" charset="-122"/>
            </a:endParaRPr>
          </a:p>
          <a:p>
            <a:r>
              <a:rPr lang="en-US" altLang="zh-CN" b="0">
                <a:solidFill>
                  <a:schemeClr val="tx1">
                    <a:lumMod val="75000"/>
                    <a:lumOff val="25000"/>
                  </a:schemeClr>
                </a:solidFill>
                <a:latin typeface="宋体" panose="02010600030101010101" pitchFamily="2" charset="-122"/>
                <a:ea typeface="宋体" panose="02010600030101010101" pitchFamily="2" charset="-122"/>
                <a:cs typeface="宋体" panose="02010600030101010101" pitchFamily="2" charset="-122"/>
              </a:rPr>
              <a:t>    </a:t>
            </a:r>
            <a:endParaRPr lang="zh-CN" altLang="en-US" b="0">
              <a:solidFill>
                <a:schemeClr val="tx1">
                  <a:lumMod val="75000"/>
                  <a:lumOff val="25000"/>
                </a:schemeClr>
              </a:solidFill>
              <a:latin typeface="汉仪粗宋简"/>
              <a:ea typeface="宋体" panose="02010600030101010101" pitchFamily="2" charset="-122"/>
              <a:cs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187" y="499957"/>
            <a:ext cx="11644343" cy="5520266"/>
          </a:xfrm>
        </p:spPr>
        <p:txBody>
          <a:bodyPr/>
          <a:lstStyle/>
          <a:p>
            <a:r>
              <a:rPr lang="zh-CN" altLang="en-US">
                <a:latin typeface="宋体" panose="02010600030101010101" pitchFamily="2" charset="-122"/>
                <a:ea typeface="宋体" panose="02010600030101010101" pitchFamily="2" charset="-122"/>
              </a:rPr>
              <a:t>1．小语同学做了阅读单去读这篇文章，请你一起完成。</a:t>
            </a:r>
            <a:endParaRPr lang="zh-CN" altLang="en-US">
              <a:latin typeface="宋体" panose="02010600030101010101" pitchFamily="2" charset="-122"/>
              <a:ea typeface="宋体" panose="02010600030101010101" pitchFamily="2" charset="-122"/>
            </a:endParaRPr>
          </a:p>
          <a:p>
            <a:endParaRPr lang="zh-CN" altLang="en-US" b="0">
              <a:latin typeface="宋体" panose="02010600030101010101" pitchFamily="2" charset="-122"/>
              <a:ea typeface="宋体" panose="02010600030101010101" pitchFamily="2" charset="-122"/>
            </a:endParaRPr>
          </a:p>
        </p:txBody>
      </p:sp>
      <p:graphicFrame>
        <p:nvGraphicFramePr>
          <p:cNvPr id="3" name="表格 2"/>
          <p:cNvGraphicFramePr>
            <a:graphicFrameLocks noGrp="1"/>
          </p:cNvGraphicFramePr>
          <p:nvPr>
            <p:custDataLst>
              <p:tags r:id="rId2"/>
            </p:custDataLst>
          </p:nvPr>
        </p:nvGraphicFramePr>
        <p:xfrm>
          <a:off x="866084" y="1135136"/>
          <a:ext cx="9601835" cy="5278062"/>
        </p:xfrm>
        <a:graphic>
          <a:graphicData uri="http://schemas.openxmlformats.org/drawingml/2006/table">
            <a:tbl>
              <a:tblPr/>
              <a:tblGrid>
                <a:gridCol w="1067435"/>
                <a:gridCol w="2463800"/>
                <a:gridCol w="6070600"/>
              </a:tblGrid>
              <a:tr h="365760">
                <a:tc gridSpan="3">
                  <a:txBody>
                    <a:bodyPr vert="horz" wrap="square"/>
                    <a:lstStyle/>
                    <a:p>
                      <a:pPr indent="0" algn="ctr">
                        <a:buNone/>
                      </a:pPr>
                      <a:r>
                        <a:rPr lang="en-US" sz="1800" b="1" err="1">
                          <a:latin typeface="宋体" panose="02010600030101010101" pitchFamily="2" charset="-122"/>
                          <a:ea typeface="宋体" panose="02010600030101010101" pitchFamily="2" charset="-122"/>
                          <a:cs typeface="Times New Roman" panose="02020603050405020304" charset="0"/>
                        </a:rPr>
                        <a:t>阅读单</a:t>
                      </a:r>
                      <a:endParaRPr lang="en-US" sz="1800" b="1" err="1">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07967">
                <a:tc>
                  <a:txBody>
                    <a:bodyPr vert="horz" wrap="square"/>
                    <a:lstStyle/>
                    <a:p>
                      <a:pPr indent="0" algn="ctr">
                        <a:buNone/>
                      </a:pPr>
                      <a:r>
                        <a:rPr lang="en-US" sz="1800" b="0" err="1">
                          <a:latin typeface="宋体" panose="02010600030101010101" pitchFamily="2" charset="-122"/>
                          <a:ea typeface="宋体" panose="02010600030101010101" pitchFamily="2" charset="-122"/>
                          <a:cs typeface="Times New Roman" panose="02020603050405020304" charset="0"/>
                        </a:rPr>
                        <a:t>思维</a:t>
                      </a:r>
                      <a:endParaRPr lang="en-US" sz="1800" b="0">
                        <a:latin typeface="宋体" panose="02010600030101010101" pitchFamily="2" charset="-122"/>
                        <a:ea typeface="宋体" panose="02010600030101010101" pitchFamily="2" charset="-122"/>
                        <a:cs typeface="Times New Roman" panose="02020603050405020304" charset="0"/>
                      </a:endParaRPr>
                    </a:p>
                    <a:p>
                      <a:pPr indent="0" algn="ctr">
                        <a:buNone/>
                      </a:pPr>
                      <a:r>
                        <a:rPr lang="en-US" altLang="zh-CN" sz="1800" err="1">
                          <a:solidFill>
                            <a:schemeClr val="tx1"/>
                          </a:solidFill>
                          <a:latin typeface="宋体" panose="02010600030101010101" pitchFamily="2" charset="-122"/>
                          <a:ea typeface="宋体" panose="02010600030101010101" pitchFamily="2" charset="-122"/>
                        </a:rPr>
                        <a:t>路径</a:t>
                      </a:r>
                      <a:endParaRPr lang="en-US" sz="1800" b="0">
                        <a:solidFill>
                          <a:schemeClr val="tx1"/>
                        </a:solidFill>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latin typeface="宋体" panose="02010600030101010101" pitchFamily="2" charset="-122"/>
                          <a:ea typeface="宋体" panose="02010600030101010101" pitchFamily="2" charset="-122"/>
                          <a:cs typeface="宋体" panose="02010600030101010101" pitchFamily="2" charset="-122"/>
                        </a:rPr>
                        <a:t> </a:t>
                      </a:r>
                      <a:r>
                        <a:rPr lang="en-US" altLang="zh-CN" sz="1800" err="1">
                          <a:latin typeface="宋体" panose="02010600030101010101" pitchFamily="2" charset="-122"/>
                          <a:ea typeface="宋体" panose="02010600030101010101" pitchFamily="2" charset="-122"/>
                          <a:cs typeface="宋体" panose="02010600030101010101" pitchFamily="2" charset="-122"/>
                        </a:rPr>
                        <a:t>提问</a:t>
                      </a:r>
                      <a:endParaRPr 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1">
                          <a:latin typeface="宋体" panose="02010600030101010101" pitchFamily="2" charset="-122"/>
                          <a:ea typeface="宋体" panose="02010600030101010101" pitchFamily="2" charset="-122"/>
                          <a:cs typeface="宋体" panose="02010600030101010101" pitchFamily="2" charset="-122"/>
                        </a:rPr>
                        <a:t> </a:t>
                      </a:r>
                      <a:endParaRPr lang="en-US" sz="1800" b="1">
                        <a:latin typeface="宋体" panose="02010600030101010101" pitchFamily="2" charset="-122"/>
                        <a:ea typeface="宋体" panose="02010600030101010101" pitchFamily="2" charset="-122"/>
                        <a:cs typeface="宋体" panose="02010600030101010101" pitchFamily="2" charset="-122"/>
                      </a:endParaRPr>
                    </a:p>
                    <a:p>
                      <a:pPr indent="0" algn="ctr">
                        <a:buNone/>
                      </a:pPr>
                      <a:r>
                        <a:rPr lang="en-US" altLang="zh-CN" sz="1800" b="1" err="1">
                          <a:latin typeface="宋体" panose="02010600030101010101" pitchFamily="2" charset="-122"/>
                          <a:ea typeface="宋体" panose="02010600030101010101" pitchFamily="2" charset="-122"/>
                          <a:cs typeface="宋体" panose="02010600030101010101" pitchFamily="2" charset="-122"/>
                        </a:rPr>
                        <a:t>我的记录</a:t>
                      </a:r>
                      <a:endParaRPr 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87680">
                <a:tc>
                  <a:txBody>
                    <a:bodyPr vert="horz" wrap="square"/>
                    <a:lstStyle/>
                    <a:p>
                      <a:pPr indent="0" algn="ctr">
                        <a:buNone/>
                      </a:pPr>
                      <a:r>
                        <a:rPr lang="en-US" sz="1800" b="0">
                          <a:latin typeface="宋体" panose="02010600030101010101" pitchFamily="2" charset="-122"/>
                          <a:ea typeface="宋体" panose="02010600030101010101" pitchFamily="2" charset="-122"/>
                          <a:cs typeface="Times New Roman" panose="02020603050405020304" charset="0"/>
                        </a:rPr>
                        <a:t>【引出</a:t>
                      </a:r>
                      <a:endParaRPr lang="en-US" sz="1800" b="0">
                        <a:latin typeface="宋体" panose="02010600030101010101" pitchFamily="2" charset="-122"/>
                        <a:ea typeface="宋体" panose="02010600030101010101" pitchFamily="2" charset="-122"/>
                        <a:cs typeface="Times New Roman" panose="02020603050405020304" charset="0"/>
                      </a:endParaRPr>
                    </a:p>
                    <a:p>
                      <a:pPr indent="0" algn="ctr">
                        <a:buNone/>
                      </a:pPr>
                      <a:r>
                        <a:rPr lang="en-US" altLang="zh-CN" sz="1800">
                          <a:latin typeface="宋体" panose="02010600030101010101" pitchFamily="2" charset="-122"/>
                          <a:ea typeface="宋体" panose="02010600030101010101" pitchFamily="2" charset="-122"/>
                        </a:rPr>
                        <a:t>现象】</a:t>
                      </a:r>
                      <a:endParaRPr lang="en-US" sz="1800" b="0">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latin typeface="宋体" panose="02010600030101010101" pitchFamily="2" charset="-122"/>
                          <a:ea typeface="宋体" panose="02010600030101010101" pitchFamily="2" charset="-122"/>
                          <a:cs typeface="宋体" panose="02010600030101010101" pitchFamily="2" charset="-122"/>
                        </a:rPr>
                        <a:t> </a:t>
                      </a:r>
                      <a:r>
                        <a:rPr lang="en-US" altLang="zh-CN" sz="1800" err="1">
                          <a:latin typeface="宋体" panose="02010600030101010101" pitchFamily="2" charset="-122"/>
                          <a:ea typeface="宋体" panose="02010600030101010101" pitchFamily="2" charset="-122"/>
                          <a:cs typeface="宋体" panose="02010600030101010101" pitchFamily="2" charset="-122"/>
                        </a:rPr>
                        <a:t>针对什么现象引出话题？</a:t>
                      </a:r>
                      <a:endParaRPr 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sz="1800" b="1">
                        <a:latin typeface="宋体" panose="02010600030101010101" pitchFamily="2" charset="-122"/>
                        <a:ea typeface="宋体" panose="02010600030101010101" pitchFamily="2" charset="-122"/>
                        <a:cs typeface="宋体" panose="02010600030101010101" pitchFamily="2" charset="-122"/>
                      </a:endParaRPr>
                    </a:p>
                    <a:p>
                      <a:pPr indent="0" algn="ctr">
                        <a:buNone/>
                      </a:pPr>
                      <a:r>
                        <a:rPr lang="en-US" altLang="zh-CN" sz="1800" b="1">
                          <a:latin typeface="宋体" panose="02010600030101010101" pitchFamily="2" charset="-122"/>
                          <a:ea typeface="宋体" panose="02010600030101010101" pitchFamily="2" charset="-122"/>
                          <a:cs typeface="宋体" panose="02010600030101010101" pitchFamily="2" charset="-122"/>
                        </a:rPr>
                        <a:t>“孔乙己文学”冲上热搜</a:t>
                      </a:r>
                      <a:endParaRPr 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942975">
                <a:tc rowSpan="2">
                  <a:txBody>
                    <a:bodyPr vert="horz" wrap="square"/>
                    <a:lstStyle/>
                    <a:p>
                      <a:pPr indent="0" algn="ctr">
                        <a:buNone/>
                      </a:pPr>
                      <a:r>
                        <a:rPr lang="en-US" sz="1800" b="0">
                          <a:latin typeface="宋体" panose="02010600030101010101" pitchFamily="2" charset="-122"/>
                          <a:ea typeface="宋体" panose="02010600030101010101" pitchFamily="2" charset="-122"/>
                          <a:cs typeface="Times New Roman" panose="02020603050405020304" charset="0"/>
                        </a:rPr>
                        <a:t>【分析</a:t>
                      </a:r>
                      <a:endParaRPr lang="en-US" sz="1800" b="0">
                        <a:latin typeface="宋体" panose="02010600030101010101" pitchFamily="2" charset="-122"/>
                        <a:ea typeface="宋体" panose="02010600030101010101" pitchFamily="2" charset="-122"/>
                        <a:cs typeface="Times New Roman" panose="02020603050405020304" charset="0"/>
                      </a:endParaRPr>
                    </a:p>
                    <a:p>
                      <a:pPr indent="0" algn="ctr">
                        <a:buNone/>
                      </a:pPr>
                      <a:r>
                        <a:rPr lang="en-US" altLang="zh-CN" sz="1800">
                          <a:latin typeface="宋体" panose="02010600030101010101" pitchFamily="2" charset="-122"/>
                          <a:ea typeface="宋体" panose="02010600030101010101" pitchFamily="2" charset="-122"/>
                        </a:rPr>
                        <a:t>问题】</a:t>
                      </a:r>
                      <a:endParaRPr lang="en-US" sz="1800" b="0">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a:latin typeface="宋体" panose="02010600030101010101" pitchFamily="2" charset="-122"/>
                          <a:ea typeface="宋体" panose="02010600030101010101" pitchFamily="2" charset="-122"/>
                          <a:cs typeface="宋体" panose="02010600030101010101" pitchFamily="2" charset="-122"/>
                          <a:sym typeface="+mn-ea"/>
                        </a:rPr>
                        <a:t>【引发思考】“孔乙己文学”的思想实质是什么？</a:t>
                      </a:r>
                      <a:r>
                        <a:rPr lang="en-US" sz="1800" b="0">
                          <a:latin typeface="宋体" panose="02010600030101010101" pitchFamily="2" charset="-122"/>
                          <a:ea typeface="宋体" panose="02010600030101010101" pitchFamily="2" charset="-122"/>
                          <a:cs typeface="宋体" panose="02010600030101010101" pitchFamily="2" charset="-122"/>
                        </a:rPr>
                        <a:t> </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21920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a:latin typeface="宋体" panose="02010600030101010101" pitchFamily="2" charset="-122"/>
                          <a:ea typeface="宋体" panose="02010600030101010101" pitchFamily="2" charset="-122"/>
                          <a:cs typeface="宋体" panose="02010600030101010101" pitchFamily="2" charset="-122"/>
                          <a:sym typeface="+mn-ea"/>
                        </a:rPr>
                        <a:t>【展开论述】读书学习有哪些好处？</a:t>
                      </a:r>
                      <a:r>
                        <a:rPr lang="en-US" sz="1800" b="0">
                          <a:latin typeface="宋体" panose="02010600030101010101" pitchFamily="2" charset="-122"/>
                          <a:ea typeface="宋体" panose="02010600030101010101" pitchFamily="2" charset="-122"/>
                          <a:cs typeface="宋体" panose="02010600030101010101" pitchFamily="2" charset="-122"/>
                        </a:rPr>
                        <a:t> </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1">
                          <a:latin typeface="宋体" panose="02010600030101010101" pitchFamily="2" charset="-122"/>
                          <a:ea typeface="宋体" panose="02010600030101010101" pitchFamily="2" charset="-122"/>
                          <a:cs typeface="宋体" panose="02010600030101010101" pitchFamily="2" charset="-122"/>
                          <a:sym typeface="+mn-ea"/>
                        </a:rPr>
                        <a:t>                                                                        </a:t>
                      </a:r>
                      <a:r>
                        <a:rPr lang="en-US" sz="1800" b="1">
                          <a:latin typeface="宋体" panose="02010600030101010101" pitchFamily="2" charset="-122"/>
                          <a:ea typeface="宋体" panose="02010600030101010101" pitchFamily="2" charset="-122"/>
                          <a:cs typeface="Times New Roman" panose="02020603050405020304" charset="0"/>
                        </a:rPr>
                        <a:t> </a:t>
                      </a:r>
                      <a:endParaRPr lang="en-US" altLang="en-US" sz="1800" b="1">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822960">
                <a:tc rowSpan="2">
                  <a:txBody>
                    <a:bodyPr vert="horz" wrap="square"/>
                    <a:lstStyle/>
                    <a:p>
                      <a:pPr indent="0" algn="ctr">
                        <a:buNone/>
                      </a:pPr>
                      <a:r>
                        <a:rPr lang="en-US" sz="1800" b="0">
                          <a:latin typeface="宋体" panose="02010600030101010101" pitchFamily="2" charset="-122"/>
                          <a:ea typeface="宋体" panose="02010600030101010101" pitchFamily="2" charset="-122"/>
                          <a:cs typeface="Times New Roman" panose="02020603050405020304" charset="0"/>
                        </a:rPr>
                        <a:t>【解决</a:t>
                      </a:r>
                      <a:r>
                        <a:rPr lang="en-US" sz="1800">
                          <a:latin typeface="宋体" panose="02010600030101010101" pitchFamily="2" charset="-122"/>
                          <a:ea typeface="宋体" panose="02010600030101010101" pitchFamily="2" charset="-122"/>
                          <a:cs typeface="Times New Roman" panose="02020603050405020304" charset="0"/>
                          <a:sym typeface="+mn-ea"/>
                        </a:rPr>
                        <a:t>问题】</a:t>
                      </a:r>
                      <a:endParaRPr lang="en-US" altLang="en-US" sz="1800" b="0">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a:latin typeface="宋体" panose="02010600030101010101" pitchFamily="2" charset="-122"/>
                          <a:ea typeface="宋体" panose="02010600030101010101" pitchFamily="2" charset="-122"/>
                          <a:cs typeface="宋体" panose="02010600030101010101" pitchFamily="2" charset="-122"/>
                          <a:sym typeface="+mn-ea"/>
                        </a:rPr>
                        <a:t>【群策群力】如何卸下真正的“长衫”？</a:t>
                      </a:r>
                      <a:endParaRPr lang="en-US" altLang="en-US" sz="1800" b="0">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1" err="1">
                          <a:latin typeface="宋体" panose="02010600030101010101" pitchFamily="2" charset="-122"/>
                          <a:ea typeface="宋体" panose="02010600030101010101" pitchFamily="2" charset="-122"/>
                          <a:cs typeface="宋体" panose="02010600030101010101" pitchFamily="2" charset="-122"/>
                          <a:sym typeface="+mn-ea"/>
                        </a:rPr>
                        <a:t>从就业氛围、高校培养计划、社会观念、年轻人的观念等角度阐述</a:t>
                      </a:r>
                      <a:r>
                        <a:rPr lang="en-US" sz="1800" b="1">
                          <a:latin typeface="宋体" panose="02010600030101010101" pitchFamily="2" charset="-122"/>
                          <a:ea typeface="宋体" panose="02010600030101010101" pitchFamily="2" charset="-122"/>
                          <a:cs typeface="宋体" panose="02010600030101010101" pitchFamily="2" charset="-122"/>
                        </a:rPr>
                        <a:t> </a:t>
                      </a:r>
                      <a:endParaRPr lang="en-US" altLang="en-US" sz="1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31520">
                <a:tc vMerge="1">
                  <a:txBody>
                    <a:bodyPr vert="horz" wrap="square"/>
                    <a:lstStyle/>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a:latin typeface="宋体" panose="02010600030101010101" pitchFamily="2" charset="-122"/>
                          <a:ea typeface="宋体" panose="02010600030101010101" pitchFamily="2" charset="-122"/>
                          <a:cs typeface="Times New Roman" panose="02020603050405020304" charset="0"/>
                          <a:sym typeface="+mn-ea"/>
                        </a:rPr>
                        <a:t>【得出结论】作者的结论是什么？</a:t>
                      </a:r>
                      <a:endParaRPr lang="en-US" altLang="en-US" sz="1800" b="0">
                        <a:latin typeface="宋体" panose="02010600030101010101" pitchFamily="2" charset="-122"/>
                        <a:ea typeface="宋体" panose="02010600030101010101" pitchFamily="2" charset="-122"/>
                        <a:cs typeface="Times New Roman" panose="02020603050405020304" charset="0"/>
                        <a:sym typeface="+mn-ea"/>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l">
                        <a:buNone/>
                      </a:pPr>
                      <a:endParaRPr lang="en-US" altLang="en-US" sz="1800" b="1">
                        <a:latin typeface="宋体" panose="02010600030101010101" pitchFamily="2" charset="-122"/>
                        <a:ea typeface="宋体" panose="02010600030101010101" pitchFamily="2" charset="-122"/>
                        <a:cs typeface="Times New Roman" panose="02020603050405020304" charset="0"/>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5" name="文本框 4"/>
          <p:cNvSpPr txBox="1"/>
          <p:nvPr/>
        </p:nvSpPr>
        <p:spPr>
          <a:xfrm>
            <a:off x="5928314" y="2937542"/>
            <a:ext cx="26085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u="sng" err="1">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rPr>
              <a:t>是“读书无用论”的巧妙“变装”</a:t>
            </a:r>
            <a:endParaRPr lang="en-US" altLang="en-US" u="sng">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endParaRPr>
          </a:p>
        </p:txBody>
      </p:sp>
      <p:sp>
        <p:nvSpPr>
          <p:cNvPr id="6" name="文本框 5"/>
          <p:cNvSpPr txBox="1"/>
          <p:nvPr/>
        </p:nvSpPr>
        <p:spPr>
          <a:xfrm>
            <a:off x="4647986" y="3735279"/>
            <a:ext cx="5863937"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u="sng" err="1">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rPr>
              <a:t>读书学习让你见天地、见众生、见自己/读书让我们成为一个更好的自己(学会做一个优秀的普通人)/读书学习可以把人生“方向盘”掌握在自己手中/读书学习就是给自己保留一种机会</a:t>
            </a:r>
            <a:endParaRPr lang="en-US" altLang="en-US" u="sng" err="1">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endParaRPr>
          </a:p>
        </p:txBody>
      </p:sp>
      <p:sp>
        <p:nvSpPr>
          <p:cNvPr id="7" name="文本框 6"/>
          <p:cNvSpPr txBox="1"/>
          <p:nvPr/>
        </p:nvSpPr>
        <p:spPr>
          <a:xfrm>
            <a:off x="4959985" y="5829300"/>
            <a:ext cx="47631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buNone/>
            </a:pPr>
            <a:r>
              <a:rPr lang="en-US" u="sng" err="1">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rPr>
              <a:t>学历不是“孔乙己脱不下的长衫”(或“孔乙己脱不下的长衫”，每个人都该努力脱下)</a:t>
            </a:r>
            <a:endParaRPr lang="en-US" altLang="en-US" u="sng">
              <a:solidFill>
                <a:srgbClr val="FF0000"/>
              </a:solidFill>
              <a:uFill>
                <a:solidFill>
                  <a:schemeClr val="tx1"/>
                </a:solidFill>
              </a:uFill>
              <a:latin typeface="黑体" panose="02010609060101010101" pitchFamily="2" charset="-122"/>
              <a:ea typeface="黑体" panose="02010609060101010101" pitchFamily="2" charset="-122"/>
              <a:cs typeface="宋体" panose="02010600030101010101" pitchFamily="2" charset="-122"/>
              <a:sym typeface="+mn-ea"/>
            </a:endParaRPr>
          </a:p>
        </p:txBody>
      </p:sp>
      <p:sp>
        <p:nvSpPr>
          <p:cNvPr id="4" name="文本框 3"/>
          <p:cNvSpPr txBox="1"/>
          <p:nvPr/>
        </p:nvSpPr>
        <p:spPr>
          <a:xfrm>
            <a:off x="4309371" y="4021541"/>
            <a:ext cx="464127"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en-US" altLang="zh-CN"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(2)</a:t>
            </a:r>
            <a:endParaRPr lang="zh-CN" altLang="en-US"/>
          </a:p>
        </p:txBody>
      </p:sp>
      <p:sp>
        <p:nvSpPr>
          <p:cNvPr id="8" name="文本框 7"/>
          <p:cNvSpPr txBox="1"/>
          <p:nvPr/>
        </p:nvSpPr>
        <p:spPr>
          <a:xfrm>
            <a:off x="7984086" y="4766629"/>
            <a:ext cx="2161309"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(引用名言，列举事实)</a:t>
            </a:r>
            <a:endParaRPr kumimoji="0" lang="en-US" altLang="en-US"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endParaRPr>
          </a:p>
        </p:txBody>
      </p:sp>
      <p:sp>
        <p:nvSpPr>
          <p:cNvPr id="9" name="文本框 8"/>
          <p:cNvSpPr txBox="1"/>
          <p:nvPr/>
        </p:nvSpPr>
        <p:spPr>
          <a:xfrm>
            <a:off x="5398897" y="3090446"/>
            <a:ext cx="420197"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(1)</a:t>
            </a:r>
            <a:endParaRPr kumimoji="0" lang="en-US" altLang="en-US"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endParaRPr>
          </a:p>
        </p:txBody>
      </p:sp>
      <p:sp>
        <p:nvSpPr>
          <p:cNvPr id="10" name="文本框 9"/>
          <p:cNvSpPr txBox="1"/>
          <p:nvPr/>
        </p:nvSpPr>
        <p:spPr>
          <a:xfrm>
            <a:off x="4521055" y="5910580"/>
            <a:ext cx="438970"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(3)</a:t>
            </a:r>
            <a:r>
              <a:rPr kumimoji="0" lang="en-US" altLang="zh-CN"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Times New Roman" panose="02020603050405020304" charset="0"/>
              </a:rPr>
              <a:t> </a:t>
            </a:r>
            <a:endParaRPr kumimoji="0" lang="en-US" altLang="en-US" sz="1600" b="0"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lang="zh-CN" altLang="en-US">
                <a:latin typeface="宋体" panose="02010600030101010101" pitchFamily="2" charset="-122"/>
                <a:ea typeface="宋体" panose="02010600030101010101" pitchFamily="2" charset="-122"/>
                <a:cs typeface="宋体" panose="02010600030101010101" pitchFamily="2" charset="-122"/>
              </a:rPr>
              <a:t>2</a:t>
            </a:r>
            <a:r>
              <a:rPr lang="zh-CN" altLang="en-US" b="0">
                <a:latin typeface="宋体" panose="02010600030101010101" pitchFamily="2" charset="-122"/>
                <a:ea typeface="宋体" panose="02010600030101010101" pitchFamily="2" charset="-122"/>
                <a:cs typeface="宋体" panose="02010600030101010101" pitchFamily="2" charset="-122"/>
              </a:rPr>
              <a:t>.</a:t>
            </a:r>
            <a:r>
              <a:rPr lang="zh-CN" altLang="en-US">
                <a:latin typeface="宋体" panose="02010600030101010101" pitchFamily="2" charset="-122"/>
                <a:ea typeface="宋体" panose="02010600030101010101" pitchFamily="2" charset="-122"/>
                <a:cs typeface="宋体" panose="02010600030101010101" pitchFamily="2" charset="-122"/>
              </a:rPr>
              <a:t>小语同学和小文同学分享了这篇文章，并有了以下的讨论，请你参与。</a:t>
            </a:r>
            <a:endParaRPr lang="zh-CN" altLang="en-US">
              <a:latin typeface="宋体" panose="02010600030101010101" pitchFamily="2" charset="-122"/>
              <a:ea typeface="宋体" panose="02010600030101010101" pitchFamily="2" charset="-122"/>
              <a:cs typeface="宋体" panose="02010600030101010101" pitchFamily="2" charset="-122"/>
            </a:endParaRPr>
          </a:p>
          <a:p>
            <a:r>
              <a:rPr lang="en-US" altLang="zh-CN">
                <a:latin typeface="宋体" panose="02010600030101010101" pitchFamily="2" charset="-122"/>
                <a:ea typeface="宋体" panose="02010600030101010101" pitchFamily="2" charset="-122"/>
                <a:cs typeface="宋体" panose="02010600030101010101" pitchFamily="2" charset="-122"/>
              </a:rPr>
              <a:t>    </a:t>
            </a:r>
            <a:r>
              <a:rPr lang="zh-CN" altLang="en-US">
                <a:latin typeface="宋体" panose="02010600030101010101" pitchFamily="2" charset="-122"/>
                <a:ea typeface="宋体" panose="02010600030101010101" pitchFamily="2" charset="-122"/>
                <a:cs typeface="宋体" panose="02010600030101010101" pitchFamily="2" charset="-122"/>
              </a:rPr>
              <a:t>小语：</a:t>
            </a:r>
            <a:r>
              <a:rPr lang="zh-CN" altLang="en-US">
                <a:latin typeface="楷体" panose="02010609060101010101" pitchFamily="49" charset="-122"/>
                <a:ea typeface="楷体" panose="02010609060101010101" pitchFamily="49" charset="-122"/>
                <a:cs typeface="宋体" panose="02010600030101010101" pitchFamily="2" charset="-122"/>
              </a:rPr>
              <a:t>议论性文章讲究“论证要合理”。我觉得文章画线处就充分体现了这一点。</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宋体" panose="02010600030101010101" pitchFamily="2" charset="-122"/>
                <a:ea typeface="宋体" panose="02010600030101010101" pitchFamily="2" charset="-122"/>
                <a:cs typeface="宋体" panose="02010600030101010101" pitchFamily="2" charset="-122"/>
              </a:rPr>
              <a:t>    </a:t>
            </a:r>
            <a:r>
              <a:rPr lang="zh-CN" altLang="en-US">
                <a:latin typeface="宋体" panose="02010600030101010101" pitchFamily="2" charset="-122"/>
                <a:ea typeface="宋体" panose="02010600030101010101" pitchFamily="2" charset="-122"/>
                <a:cs typeface="宋体" panose="02010600030101010101" pitchFamily="2" charset="-122"/>
              </a:rPr>
              <a:t>小文：</a:t>
            </a:r>
            <a:r>
              <a:rPr lang="zh-CN" altLang="en-US">
                <a:latin typeface="楷体" panose="02010609060101010101" pitchFamily="49" charset="-122"/>
                <a:ea typeface="楷体" panose="02010609060101010101" pitchFamily="49" charset="-122"/>
                <a:cs typeface="宋体" panose="02010600030101010101" pitchFamily="2" charset="-122"/>
              </a:rPr>
              <a:t>我不这样认为哦。合理的论证，要求选用恰切的论据，运用恰当的论证方法，准确阐发论据与观点间的逻辑关联。你看，</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宋体" panose="02010600030101010101" pitchFamily="2" charset="-122"/>
                <a:ea typeface="宋体" panose="02010600030101010101" pitchFamily="2" charset="-122"/>
                <a:cs typeface="宋体" panose="02010600030101010101" pitchFamily="2" charset="-122"/>
              </a:rPr>
              <a:t>     </a:t>
            </a:r>
            <a:r>
              <a:rPr lang="zh-CN" altLang="en-US">
                <a:latin typeface="宋体" panose="02010600030101010101" pitchFamily="2" charset="-122"/>
                <a:ea typeface="宋体" panose="02010600030101010101" pitchFamily="2" charset="-122"/>
                <a:cs typeface="宋体" panose="02010600030101010101" pitchFamily="2" charset="-122"/>
              </a:rPr>
              <a:t>(1)</a:t>
            </a:r>
            <a:endParaRPr lang="zh-CN" altLang="en-US">
              <a:latin typeface="宋体" panose="02010600030101010101" pitchFamily="2" charset="-122"/>
              <a:ea typeface="宋体" panose="02010600030101010101" pitchFamily="2" charset="-122"/>
              <a:cs typeface="宋体" panose="02010600030101010101" pitchFamily="2" charset="-122"/>
            </a:endParaRPr>
          </a:p>
          <a:p>
            <a:endParaRPr lang="zh-CN" altLang="en-US" u="sng">
              <a:solidFill>
                <a:srgbClr val="C0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p:cNvSpPr txBox="1"/>
          <p:nvPr/>
        </p:nvSpPr>
        <p:spPr>
          <a:xfrm>
            <a:off x="1553210" y="3628390"/>
            <a:ext cx="8472170"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2400" b="1"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sym typeface="+mn-ea"/>
              </a:rPr>
              <a:t>示例：画线语段的观点是“读书学习可以把人生‘方向盘’牢牢掌握在自己的手中”，但是列举麻功佐利用电商渠道销售土蜂蜜，带动低收入农户增收的事例，脱离了这个中心。</a:t>
            </a:r>
            <a:endParaRPr lang="zh-CN" altLang="en-US" sz="2400" b="1"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r>
              <a:rPr lang="en-US" altLang="zh-CN"/>
              <a:t> </a:t>
            </a:r>
            <a:endParaRPr lang="en-US" altLang="zh-CN"/>
          </a:p>
        </p:txBody>
      </p:sp>
      <p:pic>
        <p:nvPicPr>
          <p:cNvPr id="3" name="图片 -2147482554"/>
          <p:cNvPicPr>
            <a:picLocks noChangeAspect="1"/>
          </p:cNvPicPr>
          <p:nvPr>
            <p:custDataLst>
              <p:tags r:id="rId3"/>
            </p:custDataLst>
          </p:nvPr>
        </p:nvPicPr>
        <p:blipFill>
          <a:blip r:embed="rId2"/>
          <a:stretch>
            <a:fillRect/>
          </a:stretch>
        </p:blipFill>
        <p:spPr>
          <a:xfrm>
            <a:off x="6061358" y="897467"/>
            <a:ext cx="5703570" cy="5520055"/>
          </a:xfrm>
          <a:prstGeom prst="rect">
            <a:avLst/>
          </a:prstGeom>
          <a:noFill/>
          <a:ln w="9525">
            <a:noFill/>
          </a:ln>
        </p:spPr>
      </p:pic>
      <p:sp>
        <p:nvSpPr>
          <p:cNvPr id="5" name="文本框 4"/>
          <p:cNvSpPr txBox="1"/>
          <p:nvPr/>
        </p:nvSpPr>
        <p:spPr>
          <a:xfrm>
            <a:off x="427072" y="1333077"/>
            <a:ext cx="5293518" cy="396938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en-US" altLang="zh-CN" sz="2300" b="1">
                <a:solidFill>
                  <a:prstClr val="black"/>
                </a:solidFill>
                <a:latin typeface="宋体" panose="02010600030101010101" pitchFamily="2" charset="-122"/>
                <a:ea typeface="宋体" panose="02010600030101010101" pitchFamily="2" charset="-122"/>
                <a:cs typeface="宋体" panose="02010600030101010101" pitchFamily="2" charset="-122"/>
              </a:rPr>
              <a:t>    </a:t>
            </a:r>
            <a:r>
              <a:rPr kumimoji="0" lang="zh-CN" altLang="en-US" sz="2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rPr>
              <a:t>小语：</a:t>
            </a:r>
            <a:r>
              <a:rPr kumimoji="0" lang="zh-CN" altLang="en-US" sz="2400"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rPr>
              <a:t>我明白了。小文，4月9日我在网上看到一则新闻，河南濮阳的一对95后小夫妻辞去原本的工作回乡收废品，引起了网友的关注。你能针对其中一位网友的言论，结合本文和其他文章(如《敬业与乐业》)，对此事发表观点并进行合理阐述吗？</a:t>
            </a:r>
            <a:endParaRPr lang="zh-CN" altLang="en-US" sz="2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lang="en-US" altLang="zh-CN" sz="2300" b="0">
                <a:latin typeface="宋体" panose="02010600030101010101" pitchFamily="2" charset="-122"/>
                <a:ea typeface="宋体" panose="02010600030101010101" pitchFamily="2" charset="-122"/>
              </a:rPr>
              <a:t>                              </a:t>
            </a:r>
            <a:r>
              <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rPr>
              <a:t>(2)示例一：我不认同网友“揭露地球”的看法，他认为记者这样报道，可能误导更多的大学毕业生去捡破烂，显然误解了记者的意图，也是对职业的偏见。《学历绝非“孔乙己的长衫”》一文说：“作为年轻人，我们也该意识到，学历不是学利”，这就提醒我们，要抛弃学历的功利主义思想。新闻中的青年，觉得收废品既可以照顾家人，又不用考虑复杂的人际关系，他们是真的喜欢这个职业。《敬业与乐业》中，梁启超将木匠与政治家的职业进行对比，告诉人们，凡是职业都是可敬的。所以，在国企上班也好，回收废品也好，从学理上剖析，并没有高下，都是可敬的。示例二：我觉得“快乐的60后小胖子”说得很对，自己喜欢，能挣钱，能养活自己就是一条好路。《学历绝非“孔乙己的长衫”》一文说：“我们今后毕生的任务就是做一个优秀的普通人……踏踏实实地去寻找到一个自己内心喜欢又</a:t>
            </a:r>
            <a:endPar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p:cNvSpPr txBox="1"/>
          <p:nvPr/>
        </p:nvSpPr>
        <p:spPr>
          <a:xfrm>
            <a:off x="817418" y="1018309"/>
            <a:ext cx="407323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0" lang="zh-CN" altLang="en-US" sz="2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Times New Roman" panose="02020603050405020304" charset="0"/>
              </a:rPr>
              <a:t>小文：</a:t>
            </a:r>
            <a:r>
              <a:rPr kumimoji="0" lang="zh-CN" altLang="en-US" sz="2400"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Times New Roman" panose="02020603050405020304" charset="0"/>
              </a:rPr>
              <a:t>没问题。我来试试看。</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r>
              <a:rPr lang="zh-CN" altLang="en-US" u="sng">
                <a:solidFill>
                  <a:srgbClr val="FF0000"/>
                </a:solidFill>
                <a:uFill>
                  <a:solidFill>
                    <a:prstClr val="black"/>
                  </a:solidFill>
                </a:uFill>
                <a:latin typeface="宋体" panose="02010600030101010101" pitchFamily="2" charset="-122"/>
                <a:ea typeface="宋体" panose="02010600030101010101" pitchFamily="2" charset="-122"/>
                <a:cs typeface="宋体" panose="02010600030101010101" pitchFamily="2" charset="-122"/>
              </a:rPr>
              <a:t>有时代价值的事情。”新闻中的青年，觉</a:t>
            </a:r>
            <a:r>
              <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sym typeface="+mn-ea"/>
              </a:rPr>
              <a:t>得收废品既可以照顾家人，又不用考虑复杂的人际关系，他们是真的喜欢这个职业。《敬业与乐业》中，梁启超说：“因自己的才能、境地，做一种劳作做到圆满，便是天地间第一等人。”“凡职业没有不是神圣的，所以凡职业没有不是可敬的。”所以，在国企上班也好，回收废品也好，都是可敬的。</a:t>
            </a:r>
            <a:endParaRPr lang="zh-CN" altLang="en-US">
              <a:solidFill>
                <a:srgbClr val="FF66CC"/>
              </a:solidFill>
              <a:latin typeface="宋体" panose="02010600030101010101" pitchFamily="2" charset="-122"/>
              <a:ea typeface="宋体" panose="02010600030101010101" pitchFamily="2" charset="-122"/>
              <a:cs typeface="宋体" panose="02010600030101010101" pitchFamily="2" charset="-122"/>
              <a:sym typeface="+mn-ea"/>
            </a:endParaRPr>
          </a:p>
          <a:p>
            <a:r>
              <a:rPr lang="zh-CN" altLang="en-US">
                <a:latin typeface="宋体" panose="02010600030101010101" pitchFamily="2" charset="-122"/>
                <a:ea typeface="宋体" panose="02010600030101010101" pitchFamily="2" charset="-122"/>
                <a:cs typeface="宋体" panose="02010600030101010101" pitchFamily="2" charset="-122"/>
              </a:rPr>
              <a:t>3．以上是小语同学阅读这篇文章的路径，这对你阅读“时事评论”这类文章有什么启示？</a:t>
            </a:r>
            <a:endParaRPr lang="zh-CN" altLang="en-US">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r>
              <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rPr>
              <a:t>首先，阅读“时事评论”这类文章，可以沿着议论性文体的思维路径“引出现象、分析问题、解决问题”展开思考；其次，在此基础上，结合文章具体内容进行提问(或思索)，做好记录，从而梳理清楚作者的论证思路。再次，分析材料能否支撑观点，思考论证是否合理，是否能准确阐发论据与观点间的逻辑关联。最后，运用批判性思维，学会辩证地看待问题。</a:t>
            </a:r>
            <a:endPar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pPr algn="ctr"/>
            <a:r>
              <a:rPr lang="zh-CN" altLang="en-US">
                <a:latin typeface="黑体" panose="02010609060101010101" pitchFamily="2" charset="-122"/>
                <a:ea typeface="黑体" panose="02010609060101010101" pitchFamily="2" charset="-122"/>
              </a:rPr>
              <a:t>(二)</a:t>
            </a:r>
            <a:endParaRPr lang="zh-CN" altLang="en-US">
              <a:latin typeface="黑体" panose="02010609060101010101" pitchFamily="2" charset="-122"/>
              <a:ea typeface="黑体" panose="02010609060101010101" pitchFamily="2" charset="-122"/>
            </a:endParaRPr>
          </a:p>
          <a:p>
            <a:pPr algn="ctr"/>
            <a:r>
              <a:rPr lang="zh-CN" altLang="en-US">
                <a:latin typeface="黑体" panose="02010609060101010101" pitchFamily="2" charset="-122"/>
                <a:ea typeface="黑体" panose="02010609060101010101" pitchFamily="2" charset="-122"/>
              </a:rPr>
              <a:t>论现实之话题</a:t>
            </a:r>
            <a:endParaRPr lang="zh-CN" altLang="en-US">
              <a:latin typeface="黑体" panose="02010609060101010101" pitchFamily="2" charset="-122"/>
              <a:ea typeface="黑体" panose="02010609060101010101" pitchFamily="2" charset="-122"/>
            </a:endParaRPr>
          </a:p>
          <a:p>
            <a:pPr algn="ctr"/>
            <a:r>
              <a:rPr lang="zh-CN" altLang="en-US">
                <a:latin typeface="黑体" panose="02010609060101010101" pitchFamily="2" charset="-122"/>
                <a:ea typeface="黑体" panose="02010609060101010101" pitchFamily="2" charset="-122"/>
              </a:rPr>
              <a:t>聚焦热点</a:t>
            </a:r>
            <a:endParaRPr lang="zh-CN" altLang="en-US">
              <a:latin typeface="黑体" panose="02010609060101010101" pitchFamily="2" charset="-122"/>
              <a:ea typeface="黑体" panose="02010609060101010101" pitchFamily="2" charset="-122"/>
            </a:endParaRPr>
          </a:p>
          <a:p>
            <a:pPr algn="ctr"/>
            <a:r>
              <a:rPr lang="zh-CN" altLang="en-US">
                <a:latin typeface="黑体" panose="02010609060101010101" pitchFamily="2" charset="-122"/>
                <a:ea typeface="黑体" panose="02010609060101010101" pitchFamily="2" charset="-122"/>
              </a:rPr>
              <a:t>你觉得AI写的诗歌是艺术作品吗？</a:t>
            </a:r>
            <a:endParaRPr lang="zh-CN" altLang="en-US">
              <a:latin typeface="黑体" panose="02010609060101010101" pitchFamily="2" charset="-122"/>
              <a:ea typeface="黑体" panose="02010609060101010101" pitchFamily="2" charset="-122"/>
            </a:endParaRPr>
          </a:p>
          <a:p>
            <a:pPr algn="ctr"/>
            <a:r>
              <a:rPr lang="zh-CN" altLang="en-US">
                <a:latin typeface="仿宋" panose="02010609060101010101" charset="-122"/>
                <a:ea typeface="仿宋" panose="02010609060101010101" charset="-122"/>
                <a:cs typeface="仿宋" panose="02010609060101010101" charset="-122"/>
              </a:rPr>
              <a:t>——引自《中学生天地》2022年第9期“圆桌会”话题</a:t>
            </a:r>
            <a:endParaRPr lang="zh-CN" altLang="en-US">
              <a:latin typeface="仿宋" panose="02010609060101010101" charset="-122"/>
              <a:ea typeface="仿宋" panose="02010609060101010101" charset="-122"/>
              <a:cs typeface="仿宋" panose="02010609060101010101" charset="-122"/>
            </a:endParaRPr>
          </a:p>
          <a:p>
            <a:r>
              <a:rPr lang="zh-CN" altLang="en-US">
                <a:latin typeface="宋体" panose="02010600030101010101" pitchFamily="2" charset="-122"/>
                <a:ea typeface="宋体" panose="02010600030101010101" pitchFamily="2" charset="-122"/>
              </a:rPr>
              <a:t>1．此话题引起了同学们的兴趣，请阅读下列资料，结合你对诗歌的理解，发表你的看法。</a:t>
            </a:r>
            <a:endParaRPr lang="zh-CN" altLang="en-US">
              <a:latin typeface="宋体" panose="02010600030101010101" pitchFamily="2" charset="-122"/>
              <a:ea typeface="宋体" panose="02010600030101010101" pitchFamily="2" charset="-122"/>
            </a:endParaRPr>
          </a:p>
          <a:p>
            <a:r>
              <a:rPr lang="zh-CN" altLang="en-US">
                <a:latin typeface="宋体" panose="02010600030101010101" pitchFamily="2" charset="-122"/>
                <a:ea typeface="宋体" panose="02010600030101010101" pitchFamily="2" charset="-122"/>
              </a:rPr>
              <a:t>要求：观点明确，结合材料进行阐述，120字左右。</a:t>
            </a:r>
            <a:endParaRPr lang="zh-CN" altLang="en-US">
              <a:latin typeface="宋体" panose="02010600030101010101" pitchFamily="2" charset="-122"/>
              <a:ea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lang="zh-CN" altLang="en-US">
                <a:latin typeface="黑体" panose="02010609060101010101" pitchFamily="2" charset="-122"/>
                <a:ea typeface="黑体" panose="02010609060101010101" pitchFamily="2" charset="-122"/>
                <a:cs typeface="宋体" panose="02010600030101010101" pitchFamily="2" charset="-122"/>
              </a:rPr>
              <a:t>资料一：</a:t>
            </a:r>
            <a:endParaRPr lang="zh-CN" altLang="en-US">
              <a:latin typeface="黑体" panose="02010609060101010101" pitchFamily="2" charset="-122"/>
              <a:ea typeface="黑体" panose="02010609060101010101" pitchFamily="2" charset="-122"/>
              <a:cs typeface="宋体" panose="02010600030101010101" pitchFamily="2" charset="-122"/>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微软人工智能机器人“小冰”，师承1920年以来的519位中国现代诗人，学习了他们的上千首诗，每学习一轮需要0.6分钟，经过1万次的迭代学习，100个小时后，她获得了创作现代诗的能力。小冰出版了人类历史上第一部机器人写的诗集《阳光失了玻璃窗》。</a:t>
            </a:r>
            <a:endParaRPr lang="zh-CN" altLang="en-US">
              <a:latin typeface="楷体" panose="02010609060101010101" pitchFamily="49" charset="-122"/>
              <a:ea typeface="楷体" panose="02010609060101010101" pitchFamily="49" charset="-122"/>
              <a:cs typeface="宋体" panose="02010600030101010101" pitchFamily="2" charset="-122"/>
            </a:endParaRPr>
          </a:p>
          <a:p>
            <a:endParaRPr lang="zh-CN" altLang="en-US" sz="2300">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lang="zh-CN" altLang="en-US">
                <a:latin typeface="黑体" panose="02010609060101010101" pitchFamily="2" charset="-122"/>
                <a:ea typeface="黑体" panose="02010609060101010101" pitchFamily="2" charset="-122"/>
              </a:rPr>
              <a:t>资料二：小冰的诗作</a:t>
            </a:r>
            <a:endParaRPr lang="zh-CN" altLang="en-US">
              <a:latin typeface="黑体" panose="02010609060101010101" pitchFamily="2" charset="-122"/>
              <a:ea typeface="黑体" panose="02010609060101010101" pitchFamily="2" charset="-122"/>
            </a:endParaRPr>
          </a:p>
          <a:p>
            <a:endParaRPr lang="zh-CN" altLang="en-US" sz="2300" b="0">
              <a:latin typeface="宋体" panose="02010600030101010101" pitchFamily="2" charset="-122"/>
              <a:ea typeface="宋体" panose="02010600030101010101" pitchFamily="2" charset="-122"/>
            </a:endParaRPr>
          </a:p>
        </p:txBody>
      </p:sp>
      <p:sp>
        <p:nvSpPr>
          <p:cNvPr id="3" name="文本框 2"/>
          <p:cNvSpPr txBox="1"/>
          <p:nvPr/>
        </p:nvSpPr>
        <p:spPr>
          <a:xfrm>
            <a:off x="6581775" y="1605280"/>
            <a:ext cx="5021580" cy="45135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宋体" panose="02010600030101010101" pitchFamily="2" charset="-122"/>
                <a:ea typeface="宋体" panose="02010600030101010101" pitchFamily="2" charset="-122"/>
                <a:sym typeface="+mn-ea"/>
              </a:rPr>
              <a:t>【乙】天真烂漫的人们在游戏</a:t>
            </a:r>
            <a:endParaRPr lang="zh-CN" altLang="en-US" sz="2400" b="1">
              <a:latin typeface="宋体" panose="02010600030101010101" pitchFamily="2" charset="-122"/>
              <a:ea typeface="宋体" panose="02010600030101010101" pitchFamily="2"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天真烂漫的人们在游戏</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人们四处传播着快乐</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一样神速地飞向天空的花朵</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摘取神秘伟大的世界的星</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我在人间每天同你的心来交流</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什么时候就分明在那里索债呢</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花朵总有坦荡光明的时候</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生命之海波澜壮阔</a:t>
            </a:r>
            <a:endParaRPr lang="zh-CN" altLang="en-US" sz="2400" b="1">
              <a:latin typeface="楷体" panose="02010609060101010101" pitchFamily="49" charset="-122"/>
              <a:ea typeface="楷体" panose="02010609060101010101" pitchFamily="49" charset="-122"/>
            </a:endParaRPr>
          </a:p>
        </p:txBody>
      </p:sp>
      <p:sp>
        <p:nvSpPr>
          <p:cNvPr id="4" name="文本框 3"/>
          <p:cNvSpPr txBox="1"/>
          <p:nvPr/>
        </p:nvSpPr>
        <p:spPr>
          <a:xfrm>
            <a:off x="391160" y="1396365"/>
            <a:ext cx="4032885" cy="4523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宋体" panose="02010600030101010101" pitchFamily="2" charset="-122"/>
                <a:ea typeface="宋体" panose="02010600030101010101" pitchFamily="2" charset="-122"/>
                <a:sym typeface="+mn-ea"/>
              </a:rPr>
              <a:t>【甲】只有雪灿烂的窗子</a:t>
            </a:r>
            <a:endParaRPr lang="zh-CN" altLang="en-US" sz="2400" b="1">
              <a:latin typeface="宋体" panose="02010600030101010101" pitchFamily="2" charset="-122"/>
              <a:ea typeface="宋体" panose="02010600030101010101" pitchFamily="2"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那只有雪灿烂的窗子</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生命是世界的主宰</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冷清风象我的无聊</a:t>
            </a:r>
            <a:endParaRPr lang="zh-CN" altLang="en-US" sz="2400" b="1">
              <a:latin typeface="楷体" panose="02010609060101010101" pitchFamily="49" charset="-122"/>
              <a:ea typeface="楷体" panose="02010609060101010101" pitchFamily="49" charset="-122"/>
              <a:sym typeface="+mn-ea"/>
            </a:endParaRPr>
          </a:p>
          <a:p>
            <a:pPr>
              <a:lnSpc>
                <a:spcPct val="150000"/>
              </a:lnSpc>
            </a:pPr>
            <a:r>
              <a:rPr lang="zh-CN" altLang="en-US" sz="2400" b="1">
                <a:latin typeface="楷体" panose="02010609060101010101" pitchFamily="49" charset="-122"/>
                <a:ea typeface="楷体" panose="02010609060101010101" pitchFamily="49" charset="-122"/>
                <a:sym typeface="+mn-ea"/>
              </a:rPr>
              <a:t>的慰藉</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在人类的生命中</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园中散步的时候</a:t>
            </a:r>
            <a:endParaRPr lang="zh-CN" altLang="en-US" sz="2400" b="1">
              <a:latin typeface="楷体" panose="02010609060101010101" pitchFamily="49" charset="-122"/>
              <a:ea typeface="楷体" panose="02010609060101010101" pitchFamily="49" charset="-122"/>
            </a:endParaRPr>
          </a:p>
          <a:p>
            <a:pPr>
              <a:lnSpc>
                <a:spcPct val="150000"/>
              </a:lnSpc>
            </a:pPr>
            <a:r>
              <a:rPr lang="zh-CN" altLang="en-US" sz="2400" b="1">
                <a:latin typeface="楷体" panose="02010609060101010101" pitchFamily="49" charset="-122"/>
                <a:ea typeface="楷体" panose="02010609060101010101" pitchFamily="49" charset="-122"/>
                <a:sym typeface="+mn-ea"/>
              </a:rPr>
              <a:t>和你幸福的诗人</a:t>
            </a:r>
            <a:endParaRPr lang="zh-CN" altLang="en-US" sz="2400" b="1">
              <a:latin typeface="楷体" panose="02010609060101010101" pitchFamily="49" charset="-122"/>
              <a:ea typeface="楷体" panose="02010609060101010101" pitchFamily="49" charset="-122"/>
            </a:endParaRPr>
          </a:p>
        </p:txBody>
      </p:sp>
      <p:sp>
        <p:nvSpPr>
          <p:cNvPr id="5" name="文本框 4"/>
          <p:cNvSpPr txBox="1"/>
          <p:nvPr/>
        </p:nvSpPr>
        <p:spPr>
          <a:xfrm>
            <a:off x="3295650" y="2190115"/>
            <a:ext cx="280035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楷体" panose="02010609060101010101" pitchFamily="49" charset="-122"/>
                <a:ea typeface="楷体" panose="02010609060101010101" pitchFamily="49" charset="-122"/>
              </a:rPr>
              <a:t>住满了一瞬间辛苦的回音</a:t>
            </a:r>
            <a:endParaRPr lang="zh-CN" altLang="en-US" sz="2400" b="1">
              <a:latin typeface="楷体" panose="02010609060101010101" pitchFamily="49" charset="-122"/>
              <a:ea typeface="楷体" panose="02010609060101010101" pitchFamily="49" charset="-122"/>
            </a:endParaRPr>
          </a:p>
          <a:p>
            <a:r>
              <a:rPr lang="zh-CN" altLang="en-US" sz="2400" b="1">
                <a:latin typeface="楷体" panose="02010609060101010101" pitchFamily="49" charset="-122"/>
                <a:ea typeface="楷体" panose="02010609060101010101" pitchFamily="49" charset="-122"/>
              </a:rPr>
              <a:t>花架底的黑色的影子时</a:t>
            </a:r>
            <a:endParaRPr lang="zh-CN" altLang="en-US" sz="2400" b="1">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r>
              <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rPr>
              <a:t>示例一：我认为AI写的诗歌不是艺术作品。诗歌是用来抒情言志的，它是诗人独特情感的表达。AI所谓写诗的能力只不过是在上万次机械训练中的结果，将诸多诗人的词藻进行堆砌，缺乏真实的情感。如“摘取神秘伟大的世界的星”这句诗，就是词语的堆砌，缺少诗意，读来让人索然无味。示例二：我认为AI写的诗歌是艺术作品。什么是艺术作品？在我看来，能够引起人们情感共鸣的作品都可以称之为艺术作品。AI创作的诗歌整体而言具有一定的意象，能表达人们的情感。如《天真烂漫的人们在游戏》一诗中用“花朵”“星星”等意象展现了人们游戏时欢快的心情。</a:t>
            </a:r>
            <a:endParaRPr lang="zh-CN" altLang="en-US" u="sng">
              <a:solidFill>
                <a:srgbClr val="FF0000"/>
              </a:solidFill>
              <a:uFill>
                <a:solidFill>
                  <a:schemeClr val="tx1"/>
                </a:solidFill>
              </a:uFill>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rmAutofit fontScale="90000" lnSpcReduction="20000"/>
          </a:bodyPr>
          <a:lstStyle/>
          <a:p>
            <a:pPr algn="ctr"/>
            <a:r>
              <a:rPr lang="zh-CN" altLang="en-US" sz="2665">
                <a:latin typeface="黑体" panose="02010609060101010101" pitchFamily="2" charset="-122"/>
                <a:ea typeface="黑体" panose="02010609060101010101" pitchFamily="2" charset="-122"/>
                <a:cs typeface="宋体" panose="02010600030101010101" pitchFamily="2" charset="-122"/>
              </a:rPr>
              <a:t>深入话题</a:t>
            </a:r>
            <a:endParaRPr lang="zh-CN" altLang="en-US" sz="2665">
              <a:latin typeface="黑体" panose="02010609060101010101" pitchFamily="2" charset="-122"/>
              <a:ea typeface="黑体" panose="02010609060101010101" pitchFamily="2" charset="-122"/>
              <a:cs typeface="宋体" panose="02010600030101010101" pitchFamily="2" charset="-122"/>
            </a:endParaRPr>
          </a:p>
          <a:p>
            <a:r>
              <a:rPr lang="en-US" altLang="zh-CN" sz="2665">
                <a:latin typeface="宋体" panose="02010600030101010101" pitchFamily="2" charset="-122"/>
                <a:ea typeface="宋体" panose="02010600030101010101" pitchFamily="2" charset="-122"/>
                <a:cs typeface="宋体" panose="02010600030101010101" pitchFamily="2" charset="-122"/>
              </a:rPr>
              <a:t>    </a:t>
            </a:r>
            <a:r>
              <a:rPr lang="zh-CN" altLang="en-US" sz="2665">
                <a:latin typeface="宋体" panose="02010600030101010101" pitchFamily="2" charset="-122"/>
                <a:ea typeface="宋体" panose="02010600030101010101" pitchFamily="2" charset="-122"/>
                <a:cs typeface="宋体" panose="02010600030101010101" pitchFamily="2" charset="-122"/>
              </a:rPr>
              <a:t>这个热点事件引发了同学们的思考，班级围绕“现代生活还需要诗歌吗”这个话题，展开讨论。以下是同学们搜集的资料，请你参与。 </a:t>
            </a:r>
            <a:endParaRPr lang="zh-CN" altLang="en-US" sz="2665">
              <a:latin typeface="宋体" panose="02010600030101010101" pitchFamily="2" charset="-122"/>
              <a:ea typeface="宋体" panose="02010600030101010101" pitchFamily="2" charset="-122"/>
              <a:cs typeface="宋体" panose="02010600030101010101" pitchFamily="2" charset="-122"/>
            </a:endParaRPr>
          </a:p>
          <a:p>
            <a:pPr algn="ctr"/>
            <a:r>
              <a:rPr lang="zh-CN" altLang="en-US" sz="2665">
                <a:latin typeface="黑体" panose="02010609060101010101" pitchFamily="2" charset="-122"/>
                <a:ea typeface="黑体" panose="02010609060101010101" pitchFamily="2" charset="-122"/>
                <a:cs typeface="宋体" panose="02010600030101010101" pitchFamily="2" charset="-122"/>
              </a:rPr>
              <a:t>这个时代，我们为什么需要诗歌</a:t>
            </a:r>
            <a:endParaRPr lang="zh-CN" altLang="en-US" sz="2665">
              <a:latin typeface="黑体" panose="02010609060101010101" pitchFamily="2" charset="-122"/>
              <a:ea typeface="黑体" panose="02010609060101010101" pitchFamily="2" charset="-122"/>
              <a:cs typeface="宋体" panose="02010600030101010101" pitchFamily="2" charset="-122"/>
            </a:endParaRPr>
          </a:p>
          <a:p>
            <a:pPr algn="ctr"/>
            <a:r>
              <a:rPr lang="zh-CN" altLang="en-US" sz="2665" b="0">
                <a:latin typeface="仿宋" panose="02010609060101010101" charset="-122"/>
                <a:ea typeface="仿宋" panose="02010609060101010101" charset="-122"/>
                <a:cs typeface="宋体" panose="02010600030101010101" pitchFamily="2" charset="-122"/>
              </a:rPr>
              <a:t>朱光潜</a:t>
            </a:r>
            <a:endParaRPr lang="zh-CN" altLang="en-US" sz="2665" b="0">
              <a:latin typeface="仿宋" panose="02010609060101010101" charset="-122"/>
              <a:ea typeface="仿宋" panose="02010609060101010101" charset="-122"/>
              <a:cs typeface="宋体" panose="02010600030101010101" pitchFamily="2" charset="-122"/>
            </a:endParaRPr>
          </a:p>
          <a:p>
            <a:r>
              <a:rPr lang="en-US" altLang="zh-CN" sz="2665">
                <a:latin typeface="楷体" panose="02010609060101010101" pitchFamily="49" charset="-122"/>
                <a:ea typeface="楷体" panose="02010609060101010101" pitchFamily="49" charset="-122"/>
                <a:cs typeface="宋体" panose="02010600030101010101" pitchFamily="2" charset="-122"/>
              </a:rPr>
              <a:t>    </a:t>
            </a:r>
            <a:r>
              <a:rPr lang="zh-CN" altLang="en-US" sz="2665">
                <a:latin typeface="楷体" panose="02010609060101010101" pitchFamily="49" charset="-122"/>
                <a:ea typeface="楷体" panose="02010609060101010101" pitchFamily="49" charset="-122"/>
                <a:cs typeface="宋体" panose="02010600030101010101" pitchFamily="2" charset="-122"/>
              </a:rPr>
              <a:t>据我的教书经验来说，一般青年都欢喜听故事而不欢喜读诗。记得从前在中学里教英文，讲一篇小说时常有别班的学生来旁听；但是遇着讲诗时，旁听者总是瞟着机会逃出去。就出版界的消息看，诗是一种滞销货。一部大致不差的小说就可以卖钱，印出来之后一年中可以再版三版。但是一部诗集尽管很好，要印行时须得诗人自己掏腰包做印刷费，过了多少年之后，藏书家如果要买它的第一版，也用不着费高价。</a:t>
            </a:r>
            <a:endParaRPr lang="zh-CN" altLang="en-US" sz="2665">
              <a:latin typeface="楷体" panose="02010609060101010101" pitchFamily="49" charset="-122"/>
              <a:ea typeface="楷体" panose="02010609060101010101" pitchFamily="49" charset="-122"/>
              <a:cs typeface="宋体" panose="0201060003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9187" y="897467"/>
            <a:ext cx="11644343" cy="5520266"/>
          </a:xfrm>
        </p:spPr>
        <p:txBody>
          <a:bodyPr>
            <a:noAutofit/>
          </a:bodyPr>
          <a:lstStyle/>
          <a:p>
            <a:pPr>
              <a:lnSpc>
                <a:spcPct val="150000"/>
              </a:lnSpc>
            </a:pPr>
            <a:r>
              <a:rPr lang="en-US" altLang="zh-CN" sz="2300">
                <a:latin typeface="宋体" panose="02010600030101010101" pitchFamily="2" charset="-122"/>
                <a:ea typeface="宋体" panose="02010600030101010101" pitchFamily="2" charset="-122"/>
              </a:rPr>
              <a:t>  </a:t>
            </a:r>
            <a:r>
              <a:rPr lang="en-US" altLang="zh-CN" sz="2300" b="0">
                <a:latin typeface="宋体" panose="02010600030101010101" pitchFamily="2" charset="-122"/>
                <a:ea typeface="宋体" panose="02010600030101010101" pitchFamily="2" charset="-122"/>
              </a:rPr>
              <a:t>  </a:t>
            </a:r>
            <a:r>
              <a:rPr lang="zh-CN" altLang="en-US">
                <a:latin typeface="楷体" panose="02010609060101010101" pitchFamily="49" charset="-122"/>
                <a:ea typeface="楷体" panose="02010609060101010101" pitchFamily="49" charset="-122"/>
              </a:rPr>
              <a:t>从此一点，我们可以看出现在一般青年对于文学的趣味还是很低。在欧洲各国，小说固然也比诗畅销，但是没有在中国的这样大的悬殊，并且有时诗的畅销更甚于小说。</a:t>
            </a:r>
            <a:endParaRPr lang="zh-CN" altLang="en-US">
              <a:latin typeface="楷体" panose="02010609060101010101" pitchFamily="49" charset="-122"/>
              <a:ea typeface="楷体" panose="02010609060101010101" pitchFamily="49" charset="-122"/>
            </a:endParaRPr>
          </a:p>
          <a:p>
            <a:pPr>
              <a:lnSpc>
                <a:spcPct val="150000"/>
              </a:lnSpc>
            </a:pPr>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一个人不欢喜诗，何以文学趣味就低下呢？因为一切纯文学都要有诗的特质。一部好小说或是一部好戏剧都要当作一首诗看。诗比别类文学较谨严，较纯粹，较精致。如果对于诗没有兴趣，对于小说戏剧散文等等佳妙处也终不免有些隔膜。不爱好诗而爱好小说戏剧的人们大半在小说和戏剧中只能见到最粗浅的一部分，就是故事。所以他们看小说和戏剧，不问它们的艺术技巧，只求它们里面有有趣的故事。他们最爱读的小说不是描写内心生活或者社会真相的作品，而是《福尔摩斯侦探案》之类的东西。爱好故事本来不是一件坏事，但是如果要真能欣赏文学，我们一定要超过原始的童稚</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kumimoji="0" lang="zh-CN" altLang="en-US" b="1"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Times New Roman" panose="02020603050405020304" charset="0"/>
              </a:rPr>
              <a:t>的好奇心，要超过对于《福尔摩斯侦探案》的爱好，去求艺术家对于人生的深刻的观照以及他们传达这种观照的技巧。</a:t>
            </a:r>
            <a:r>
              <a:rPr lang="zh-CN" altLang="en-US">
                <a:latin typeface="楷体" panose="02010609060101010101" pitchFamily="49" charset="-122"/>
                <a:ea typeface="楷体" panose="02010609060101010101" pitchFamily="49" charset="-122"/>
                <a:sym typeface="+mn-ea"/>
              </a:rPr>
              <a:t>第一</a:t>
            </a:r>
            <a:r>
              <a:rPr lang="zh-CN" altLang="en-US">
                <a:latin typeface="楷体" panose="02010609060101010101" pitchFamily="49" charset="-122"/>
                <a:ea typeface="楷体" panose="02010609060101010101" pitchFamily="49" charset="-122"/>
              </a:rPr>
              <a:t>流小说中的故事大半只像枯树搭成的花架，用处只在撑扶住一园锦绣灿烂生气蓬勃的葛藤花卉。这些故事以外的东西就是小说中的诗。读小说只见到故事而没有见到它的诗，就像看到花架而忘记架上的花。</a:t>
            </a:r>
            <a:endParaRPr lang="zh-CN" altLang="en-US">
              <a:latin typeface="楷体" panose="02010609060101010101" pitchFamily="49" charset="-122"/>
              <a:ea typeface="楷体" panose="02010609060101010101" pitchFamily="49"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要养成纯正的文学趣味，我们最好从读诗入手。能欣赏诗，自然能欣赏小说戏剧及其他种类文学。</a:t>
            </a:r>
            <a:endParaRPr lang="zh-CN" altLang="en-US">
              <a:latin typeface="楷体" panose="02010609060101010101" pitchFamily="49" charset="-122"/>
              <a:ea typeface="楷体" panose="02010609060101010101" pitchFamily="49"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如果只就故事说，陈鸿的《长恨歌传》未必不如白居易的《长恨歌》或洪昇的《长生殿》，元稹的《会真记》未必不如王实甫的《西厢记》，兰姆(Lamb)的《莎士比亚故事集》未必不如莎士比亚的剧本。但是就文学价值说，《长恨歌》《西厢记》</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a:xfrm>
            <a:off x="238552" y="513927"/>
            <a:ext cx="11644343" cy="5520266"/>
          </a:xfrm>
        </p:spPr>
        <p:txBody>
          <a:bodyPr>
            <a:noAutofit/>
          </a:bodyPr>
          <a:lstStyle/>
          <a:p>
            <a:pPr algn="l"/>
            <a:r>
              <a:rPr kumimoji="0" lang="zh-CN" altLang="en-US"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rPr>
              <a:t>和莎士比亚的剧本都远非它们所根据的或脱胎的散文故事所可比拟。我们读诗，须在《长恨歌》《西厢记》和莎士比亚的剧本之中寻出《长恨歌传》《会真记》和《莎士比亚故事集》之中所寻不出来的东西。举一个很简单的例来说，比如贾岛的《寻隐者不遇》：</a:t>
            </a:r>
            <a:endParaRPr kumimoji="0" lang="zh-CN" altLang="en-US"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endParaRPr>
          </a:p>
          <a:p>
            <a:pPr algn="ctr"/>
            <a:r>
              <a:rPr lang="zh-CN" altLang="en-US">
                <a:latin typeface="楷体" panose="02010609060101010101" pitchFamily="49" charset="-122"/>
                <a:ea typeface="楷体" panose="02010609060101010101" pitchFamily="49" charset="-122"/>
              </a:rPr>
              <a:t>松下问童子，言师采药去。</a:t>
            </a:r>
            <a:endParaRPr lang="zh-CN" altLang="en-US">
              <a:latin typeface="楷体" panose="02010609060101010101" pitchFamily="49" charset="-122"/>
              <a:ea typeface="楷体" panose="02010609060101010101" pitchFamily="49" charset="-122"/>
            </a:endParaRPr>
          </a:p>
          <a:p>
            <a:pPr algn="ctr"/>
            <a:r>
              <a:rPr lang="zh-CN" altLang="en-US">
                <a:latin typeface="楷体" panose="02010609060101010101" pitchFamily="49" charset="-122"/>
                <a:ea typeface="楷体" panose="02010609060101010101" pitchFamily="49" charset="-122"/>
              </a:rPr>
              <a:t>只在此山中，云深不知处。</a:t>
            </a:r>
            <a:endParaRPr lang="zh-CN" altLang="en-US">
              <a:latin typeface="楷体" panose="02010609060101010101" pitchFamily="49" charset="-122"/>
              <a:ea typeface="楷体" panose="02010609060101010101" pitchFamily="49"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或是崔颢的《长干行》：</a:t>
            </a:r>
            <a:endParaRPr lang="zh-CN" altLang="en-US">
              <a:latin typeface="楷体" panose="02010609060101010101" pitchFamily="49" charset="-122"/>
              <a:ea typeface="楷体" panose="02010609060101010101" pitchFamily="49" charset="-122"/>
            </a:endParaRPr>
          </a:p>
          <a:p>
            <a:pPr algn="ctr"/>
            <a:r>
              <a:rPr lang="zh-CN" altLang="en-US">
                <a:latin typeface="楷体" panose="02010609060101010101" pitchFamily="49" charset="-122"/>
                <a:ea typeface="楷体" panose="02010609060101010101" pitchFamily="49" charset="-122"/>
              </a:rPr>
              <a:t>君家何处住？妾住在横塘。</a:t>
            </a:r>
            <a:endParaRPr lang="zh-CN" altLang="en-US">
              <a:latin typeface="楷体" panose="02010609060101010101" pitchFamily="49" charset="-122"/>
              <a:ea typeface="楷体" panose="02010609060101010101" pitchFamily="49" charset="-122"/>
            </a:endParaRPr>
          </a:p>
          <a:p>
            <a:pPr algn="ctr"/>
            <a:r>
              <a:rPr lang="zh-CN" altLang="en-US">
                <a:latin typeface="楷体" panose="02010609060101010101" pitchFamily="49" charset="-122"/>
                <a:ea typeface="楷体" panose="02010609060101010101" pitchFamily="49" charset="-122"/>
              </a:rPr>
              <a:t>停舟暂借问，或恐是同乡。</a:t>
            </a:r>
            <a:endParaRPr lang="zh-CN" altLang="en-US">
              <a:latin typeface="楷体" panose="02010609060101010101" pitchFamily="49" charset="-122"/>
              <a:ea typeface="楷体" panose="02010609060101010101" pitchFamily="49"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rPr>
              <a:t>里面也都有故事，但是这两段故事多么简单平凡。两首诗之所以为诗，并不在这</a:t>
            </a:r>
            <a:endParaRPr lang="zh-CN" altLang="en-US">
              <a:latin typeface="楷体" panose="02010609060101010101" pitchFamily="49" charset="-122"/>
              <a:ea typeface="楷体" panose="02010609060101010101" pitchFamily="49" charset="-122"/>
            </a:endParaRPr>
          </a:p>
        </p:txBody>
      </p:sp>
      <p:sp>
        <p:nvSpPr>
          <p:cNvPr id="7" name="文本框 6"/>
          <p:cNvSpPr txBox="1"/>
          <p:nvPr/>
        </p:nvSpPr>
        <p:spPr>
          <a:xfrm>
            <a:off x="8638309" y="6602002"/>
            <a:ext cx="95596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     ∙     ∙</a:t>
            </a:r>
            <a:endParaRPr lang="zh-CN" altLang="en-US" b="1"/>
          </a:p>
        </p:txBody>
      </p:sp>
      <p:sp>
        <p:nvSpPr>
          <p:cNvPr id="8" name="文本框 7"/>
          <p:cNvSpPr txBox="1"/>
          <p:nvPr/>
        </p:nvSpPr>
        <p:spPr>
          <a:xfrm>
            <a:off x="10490922" y="6602002"/>
            <a:ext cx="95596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     ∙     ∙</a:t>
            </a:r>
            <a:endParaRPr lang="zh-CN" altLang="en-US" b="1"/>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r>
              <a:rPr kumimoji="0" lang="zh-CN" altLang="en-US"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rPr>
              <a:t>两个故事，而在故事后面的情趣，以及抓住这种简朴而隽永的情趣，用一种恰如其分的简朴而隽永的语言表现出来的艺术本领。这两段故事你和我都会说，这两首诗却非你和我所做得出，虽然从表面看起来，它们是那么容易。读诗就要从此种看来虽似容</a:t>
            </a:r>
            <a:r>
              <a:rPr lang="zh-CN" altLang="en-US">
                <a:latin typeface="楷体" panose="02010609060101010101" pitchFamily="49" charset="-122"/>
                <a:ea typeface="楷体" panose="02010609060101010101" pitchFamily="49" charset="-122"/>
                <a:cs typeface="宋体" panose="02010600030101010101" pitchFamily="2" charset="-122"/>
              </a:rPr>
              <a:t>易而实在不容易做出的地方下工夫，就要学会了解此种地方的佳妙。对于这种佳妙的了解和爱好就是所谓“趣味”。</a:t>
            </a:r>
            <a:endParaRPr lang="zh-CN" altLang="en-US">
              <a:latin typeface="楷体" panose="02010609060101010101" pitchFamily="49" charset="-122"/>
              <a:ea typeface="楷体" panose="02010609060101010101" pitchFamily="49" charset="-122"/>
              <a:cs typeface="宋体" panose="02010600030101010101" pitchFamily="2" charset="-122"/>
            </a:endParaRPr>
          </a:p>
          <a:p>
            <a:r>
              <a:rPr lang="en-US" altLang="zh-CN">
                <a:latin typeface="楷体" panose="02010609060101010101" pitchFamily="49" charset="-122"/>
                <a:ea typeface="楷体" panose="02010609060101010101" pitchFamily="49" charset="-122"/>
                <a:cs typeface="宋体" panose="02010600030101010101" pitchFamily="2" charset="-122"/>
              </a:rPr>
              <a:t>    </a:t>
            </a:r>
            <a:r>
              <a:rPr lang="zh-CN" altLang="en-US">
                <a:latin typeface="楷体" panose="02010609060101010101" pitchFamily="49" charset="-122"/>
                <a:ea typeface="楷体" panose="02010609060101010101" pitchFamily="49" charset="-122"/>
                <a:cs typeface="宋体" panose="02010600030101010101" pitchFamily="2" charset="-122"/>
              </a:rPr>
              <a:t>所谓“诗”并无深文奥义，它只是在人生世相中见出某一点特别新鲜有趣而把它描绘出来。这句话中“见”字最吃紧。特别新鲜有趣的东西本来在那里，我们不容易“见”着，因为我们的习惯蒙蔽住我们的眼睛。我们如果沉溺于风花雪月，也就见不着阶级意识中的诗；我们如果沉溺于油盐柴米，也就见不着风花雪月中的诗。</a:t>
            </a:r>
            <a:endParaRPr lang="zh-CN" altLang="en-US">
              <a:latin typeface="楷体" panose="02010609060101010101" pitchFamily="49" charset="-122"/>
              <a:ea typeface="楷体" panose="02010609060101010101" pitchFamily="49" charset="-122"/>
              <a:cs typeface="宋体" panose="02010600030101010101" pitchFamily="2" charset="-122"/>
            </a:endParaRPr>
          </a:p>
        </p:txBody>
      </p:sp>
      <p:sp>
        <p:nvSpPr>
          <p:cNvPr id="4" name="文本框 3"/>
          <p:cNvSpPr txBox="1"/>
          <p:nvPr/>
        </p:nvSpPr>
        <p:spPr>
          <a:xfrm>
            <a:off x="1908896" y="1218155"/>
            <a:ext cx="95596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t>∙     ∙ </a:t>
            </a:r>
            <a:endParaRPr lang="zh-CN" altLang="en-US" b="1"/>
          </a:p>
        </p:txBody>
      </p:sp>
      <p:pic>
        <p:nvPicPr>
          <p:cNvPr id="5" name="图片 4"/>
          <p:cNvPicPr>
            <a:picLocks noChangeAspect="1"/>
          </p:cNvPicPr>
          <p:nvPr/>
        </p:nvPicPr>
        <p:blipFill>
          <a:blip r:embed="rId2"/>
          <a:stretch>
            <a:fillRect/>
          </a:stretch>
        </p:blipFill>
        <p:spPr>
          <a:xfrm>
            <a:off x="4935811" y="1189580"/>
            <a:ext cx="1005927" cy="499915"/>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noAutofit/>
          </a:bodyPr>
          <a:lstStyle/>
          <a:p>
            <a:pPr marL="0" marR="0" lvl="0" indent="0" algn="l" defTabSz="914400" rtl="0" eaLnBrk="1" fontAlgn="auto" latinLnBrk="0" hangingPunct="1">
              <a:lnSpc>
                <a:spcPct val="150000"/>
              </a:lnSpc>
              <a:spcBef>
                <a:spcPts val="1000"/>
              </a:spcBef>
              <a:spcAft>
                <a:spcPct val="0"/>
              </a:spcAft>
              <a:buClrTx/>
              <a:buSzTx/>
              <a:buFont typeface="Arial" pitchFamily="34" charset="0"/>
              <a:buNone/>
              <a:defRPr/>
            </a:pPr>
            <a:r>
              <a:rPr kumimoji="0" lang="zh-CN" altLang="en-US"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rPr>
              <a:t>谁没有看见过在田里收获的农夫农妇？但是谁——除非是米勒(Millet)、陶渊明、华兹华斯(Wordsworth)——在这中间见着新鲜有趣的诗？诗人的本领就在见出常人之所不能见，读诗的用处也就在随着诗人所指点的方向，见出我们所不能见；这就是说，觉得我们所素认为平凡的实在新鲜有趣。</a:t>
            </a:r>
            <a:endParaRPr kumimoji="0" lang="zh-CN" altLang="en-US" i="0" u="none" strike="noStrike" kern="1200" cap="none" spc="0" normalizeH="0" baseline="0" noProof="0">
              <a:ln>
                <a:noFill/>
              </a:ln>
              <a:solidFill>
                <a:prstClr val="black"/>
              </a:solidFill>
              <a:effectLst/>
              <a:uLnTx/>
              <a:uFillTx/>
              <a:latin typeface="楷体" panose="02010609060101010101" pitchFamily="49" charset="-122"/>
              <a:ea typeface="楷体" panose="02010609060101010101" pitchFamily="49" charset="-122"/>
              <a:cs typeface="宋体" panose="02010600030101010101" pitchFamily="2" charset="-122"/>
            </a:endParaRPr>
          </a:p>
          <a:p>
            <a:r>
              <a:rPr lang="en-US" altLang="zh-CN">
                <a:latin typeface="楷体" panose="02010609060101010101" pitchFamily="49" charset="-122"/>
                <a:ea typeface="楷体" panose="02010609060101010101" pitchFamily="49" charset="-122"/>
              </a:rPr>
              <a:t>    </a:t>
            </a:r>
            <a:r>
              <a:rPr lang="zh-CN" altLang="en-US">
                <a:latin typeface="楷体" panose="02010609060101010101" pitchFamily="49" charset="-122"/>
                <a:ea typeface="楷体" panose="02010609060101010101" pitchFamily="49" charset="-122"/>
                <a:cs typeface="宋体" panose="02010600030101010101" pitchFamily="2" charset="-122"/>
              </a:rPr>
              <a:t>诗人和艺术家的眼睛是点铁成金的眼睛。生命生生不息，他们的发现也生生不息。如果生命有末日，诗总会有末日。到了生命的末日，我们自无容顾虑到诗是否还存在。但是有生命而无诗的人虽未到诗的末日，实在是早已到生命的末日了，那真是一件最可悲哀的事。“哀莫大于心死”，所谓“心死”就是对于人生世相失去解悟和留恋，就是对于诗无兴趣。读诗的功用不仅在消愁遣闷，不仅是替有闲阶级添一件奢侈；它在使人到处都可以觉到人生世相新鲜有趣，到处可以吸收维持生命和推展生命的活力。</a:t>
            </a:r>
            <a:endParaRPr lang="zh-CN" altLang="en-US">
              <a:latin typeface="楷体" panose="02010609060101010101" pitchFamily="49" charset="-122"/>
              <a:ea typeface="楷体" panose="02010609060101010101" pitchFamily="49" charset="-122"/>
              <a:cs typeface="宋体" panose="02010600030101010101" pitchFamily="2"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p:cNvSpPr>
            <a:spLocks noGrp="1"/>
          </p:cNvSpPr>
          <p:nvPr>
            <p:ph type="subTitle" idx="1"/>
          </p:nvPr>
        </p:nvSpPr>
        <p:spPr/>
        <p:txBody>
          <a:bodyPr/>
          <a:lstStyle/>
          <a:p>
            <a:r>
              <a:rPr lang="en-US" altLang="zh-CN">
                <a:latin typeface="宋体" panose="02010600030101010101" pitchFamily="2" charset="-122"/>
                <a:ea typeface="宋体" panose="02010600030101010101" pitchFamily="2" charset="-122"/>
                <a:cs typeface="宋体" panose="02010600030101010101" pitchFamily="2" charset="-122"/>
              </a:rPr>
              <a:t>  </a:t>
            </a:r>
            <a:endParaRPr lang="en-US" altLang="zh-CN">
              <a:latin typeface="宋体" panose="02010600030101010101" pitchFamily="2" charset="-122"/>
              <a:ea typeface="宋体" panose="02010600030101010101" pitchFamily="2" charset="-122"/>
              <a:cs typeface="宋体" panose="02010600030101010101" pitchFamily="2" charset="-122"/>
            </a:endParaRPr>
          </a:p>
          <a:p>
            <a:r>
              <a:rPr lang="en-US" altLang="zh-CN">
                <a:latin typeface="宋体" panose="02010600030101010101" pitchFamily="2" charset="-122"/>
                <a:ea typeface="宋体" panose="02010600030101010101" pitchFamily="2" charset="-122"/>
                <a:cs typeface="宋体" panose="02010600030101010101" pitchFamily="2" charset="-122"/>
              </a:rPr>
              <a:t>  </a:t>
            </a:r>
            <a:r>
              <a:rPr lang="zh-CN" altLang="en-US">
                <a:latin typeface="宋体" panose="02010600030101010101" pitchFamily="2" charset="-122"/>
                <a:ea typeface="宋体" panose="02010600030101010101" pitchFamily="2" charset="-122"/>
                <a:cs typeface="宋体" panose="02010600030101010101" pitchFamily="2" charset="-122"/>
              </a:rPr>
              <a:t>2．</a:t>
            </a:r>
            <a:r>
              <a:rPr lang="zh-CN" altLang="en-US">
                <a:latin typeface="宋体" panose="02010600030101010101" pitchFamily="2" charset="-122"/>
                <a:ea typeface="宋体" panose="02010600030101010101" pitchFamily="2" charset="-122"/>
              </a:rPr>
              <a:t>阅读全文，完成思维导图。</a:t>
            </a:r>
            <a:endParaRPr lang="zh-CN" altLang="en-US">
              <a:latin typeface="宋体" panose="02010600030101010101" pitchFamily="2" charset="-122"/>
              <a:ea typeface="宋体" panose="02010600030101010101" pitchFamily="2" charset="-122"/>
            </a:endParaRPr>
          </a:p>
          <a:p>
            <a:endParaRPr lang="zh-CN" altLang="en-US" b="0">
              <a:latin typeface="宋体" panose="02010600030101010101" pitchFamily="2" charset="-122"/>
              <a:ea typeface="宋体" panose="02010600030101010101" pitchFamily="2" charset="-122"/>
            </a:endParaRPr>
          </a:p>
        </p:txBody>
      </p:sp>
      <p:pic>
        <p:nvPicPr>
          <p:cNvPr id="3" name="图片 100"/>
          <p:cNvPicPr>
            <a:picLocks noChangeAspect="1"/>
          </p:cNvPicPr>
          <p:nvPr>
            <p:custDataLst>
              <p:tags r:id="rId4"/>
            </p:custDataLst>
          </p:nvPr>
        </p:nvPicPr>
        <p:blipFill>
          <a:blip r:embed="rId3" r:link="rId2"/>
          <a:stretch>
            <a:fillRect/>
          </a:stretch>
        </p:blipFill>
        <p:spPr>
          <a:xfrm>
            <a:off x="1416050" y="2188845"/>
            <a:ext cx="9359900" cy="3924935"/>
          </a:xfrm>
          <a:prstGeom prst="rect">
            <a:avLst/>
          </a:prstGeom>
          <a:noFill/>
          <a:ln>
            <a:noFill/>
          </a:ln>
        </p:spPr>
      </p:pic>
      <p:sp>
        <p:nvSpPr>
          <p:cNvPr id="4" name="文本框 3"/>
          <p:cNvSpPr txBox="1"/>
          <p:nvPr/>
        </p:nvSpPr>
        <p:spPr>
          <a:xfrm>
            <a:off x="431165" y="897255"/>
            <a:ext cx="1132268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50000"/>
              </a:lnSpc>
              <a:spcBef>
                <a:spcPts val="1000"/>
              </a:spcBef>
              <a:spcAft>
                <a:spcPct val="0"/>
              </a:spcAft>
              <a:buClrTx/>
              <a:buSzTx/>
              <a:buFont typeface="Arial" pitchFamily="34" charset="0"/>
              <a:buNone/>
              <a:defRPr/>
            </a:pPr>
            <a:r>
              <a:rPr kumimoji="0" lang="zh-CN" altLang="en-US" sz="2400" b="1" i="0" u="none" strike="noStrike" kern="1200" cap="none" spc="0" normalizeH="0" baseline="0" noProof="0">
                <a:ln>
                  <a:noFill/>
                </a:ln>
                <a:solidFill>
                  <a:prstClr val="black">
                    <a:lumMod val="75000"/>
                    <a:lumOff val="25000"/>
                  </a:prstClr>
                </a:solidFill>
                <a:effectLst/>
                <a:uLnTx/>
                <a:uFillTx/>
                <a:latin typeface="仿宋" panose="02010609060101010101" charset="-122"/>
                <a:ea typeface="仿宋" panose="02010609060101010101" charset="-122"/>
                <a:cs typeface="仿宋" panose="02010609060101010101" charset="-122"/>
              </a:rPr>
              <a:t>(选自《一升露水一升花》，有删改)</a:t>
            </a:r>
            <a:endParaRPr kumimoji="0" lang="zh-CN" altLang="en-US" sz="2400" b="1" i="0" u="none" strike="noStrike" kern="1200" cap="none" spc="0" normalizeH="0" baseline="0" noProof="0">
              <a:ln>
                <a:noFill/>
              </a:ln>
              <a:solidFill>
                <a:prstClr val="black">
                  <a:lumMod val="75000"/>
                  <a:lumOff val="25000"/>
                </a:prstClr>
              </a:solidFill>
              <a:effectLst/>
              <a:uLnTx/>
              <a:uFillTx/>
              <a:latin typeface="仿宋" panose="02010609060101010101" charset="-122"/>
              <a:ea typeface="仿宋" panose="02010609060101010101" charset="-122"/>
              <a:cs typeface="仿宋" panose="02010609060101010101"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https://d.book118.com/998142020105006046</a:t>
            </a:r>
          </a:p>
        </p:txBody>
      </p:sp>
    </p:spTree>
  </p:cSld>
  <p:clrMapOvr>
    <a:masterClrMapping/>
  </p:clrMapOvr>
  <p:transition/>
  <p:timing/>
</p:sld>
</file>

<file path=ppt/tags/tag1.xml><?xml version="1.0" encoding="utf-8"?>
<p:tagLst xmlns:p="http://schemas.openxmlformats.org/presentationml/2006/main">
  <p:tag name="TABLE_ENDDRAG_ORIGIN_RECT" val="763*353"/>
  <p:tag name="TABLE_ENDDRAG_RECT" val="35*126*763*353"/>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图钉">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自定义 9">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26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26</vt:i4>
      </vt:variant>
    </vt:vector>
  </HeadingPairs>
  <TitlesOfParts>
    <vt:vector baseType="lpstr" size="39">
      <vt:lpstr>Arial</vt:lpstr>
      <vt:lpstr>Calibri</vt:lpstr>
      <vt:lpstr>Times New Roman</vt:lpstr>
      <vt:lpstr>宋体</vt:lpstr>
      <vt:lpstr>微软雅黑</vt:lpstr>
      <vt:lpstr>华文行楷</vt:lpstr>
      <vt:lpstr>华文细黑</vt:lpstr>
      <vt:lpstr>华文中宋</vt:lpstr>
      <vt:lpstr>黑体</vt:lpstr>
      <vt:lpstr>楷体</vt:lpstr>
      <vt:lpstr>汉仪粗宋简</vt:lpstr>
      <vt:lpstr>仿宋</vt:lpstr>
      <vt:lpstr>Office Theme</vt:lpstr>
      <vt:lpstr>非文学类文本阅读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2024-09-27T14:11:39.593</cp:lastPrinted>
  <dcterms:created xsi:type="dcterms:W3CDTF">2024-09-27T06:11:39Z</dcterms:created>
  <dcterms:modified xsi:type="dcterms:W3CDTF">2024-09-27T06:11:41Z</dcterms:modified>
</cp:coreProperties>
</file>